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EBA3794-F2FF-4980-977E-03F28B7C00E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4960" cy="12549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4960" cy="1254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4960" cy="534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4960" cy="5349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4960" cy="5349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ComputerVision/Lecture%2006%20-%20Image%20Descriptors/Lecture_06_Image_Descriptor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06 - Image Descriptors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4960" cy="25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aixaDeTexto 1"/>
          <p:cNvSpPr/>
          <p:nvPr/>
        </p:nvSpPr>
        <p:spPr>
          <a:xfrm>
            <a:off x="200160" y="1689840"/>
            <a:ext cx="951480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Canny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-apple-system"/>
                <a:ea typeface="DejaVu Sans"/>
              </a:rPr>
              <a:t>Gaussian Gradient Based Filter (John F. Canny 1986)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-apple-system"/>
                <a:ea typeface="DejaVu Sans"/>
              </a:rPr>
              <a:t>Gaussian Blur </a:t>
            </a:r>
            <a:endParaRPr b="0" lang="en-US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-apple-system"/>
                <a:ea typeface="DejaVu Sans"/>
              </a:rPr>
              <a:t>Gradient Detection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6" name="Imagem 3" descr=""/>
          <p:cNvPicPr/>
          <p:nvPr/>
        </p:nvPicPr>
        <p:blipFill>
          <a:blip r:embed="rId1"/>
          <a:stretch/>
        </p:blipFill>
        <p:spPr>
          <a:xfrm>
            <a:off x="611640" y="3390840"/>
            <a:ext cx="4143960" cy="1991160"/>
          </a:xfrm>
          <a:prstGeom prst="rect">
            <a:avLst/>
          </a:prstGeom>
          <a:ln w="0">
            <a:noFill/>
          </a:ln>
        </p:spPr>
      </p:pic>
      <p:pic>
        <p:nvPicPr>
          <p:cNvPr id="147" name="Imagem 5" descr=""/>
          <p:cNvPicPr/>
          <p:nvPr/>
        </p:nvPicPr>
        <p:blipFill>
          <a:blip r:embed="rId2"/>
          <a:stretch/>
        </p:blipFill>
        <p:spPr>
          <a:xfrm>
            <a:off x="6305760" y="1532880"/>
            <a:ext cx="3161880" cy="5258160"/>
          </a:xfrm>
          <a:prstGeom prst="rect">
            <a:avLst/>
          </a:prstGeom>
          <a:ln w="0">
            <a:noFill/>
          </a:ln>
        </p:spPr>
      </p:pic>
      <p:sp>
        <p:nvSpPr>
          <p:cNvPr id="148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aixaDeTexto 1"/>
          <p:cNvSpPr/>
          <p:nvPr/>
        </p:nvSpPr>
        <p:spPr>
          <a:xfrm>
            <a:off x="200160" y="1689840"/>
            <a:ext cx="951480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2" name="Imagem 7" descr=""/>
          <p:cNvPicPr/>
          <p:nvPr/>
        </p:nvPicPr>
        <p:blipFill>
          <a:blip r:embed="rId1"/>
          <a:stretch/>
        </p:blipFill>
        <p:spPr>
          <a:xfrm>
            <a:off x="2001960" y="1542960"/>
            <a:ext cx="6297120" cy="5055120"/>
          </a:xfrm>
          <a:prstGeom prst="rect">
            <a:avLst/>
          </a:prstGeom>
          <a:ln w="0">
            <a:noFill/>
          </a:ln>
        </p:spPr>
      </p:pic>
      <p:sp>
        <p:nvSpPr>
          <p:cNvPr id="153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aixaDeTexto 1"/>
          <p:cNvSpPr/>
          <p:nvPr/>
        </p:nvSpPr>
        <p:spPr>
          <a:xfrm>
            <a:off x="200160" y="1689840"/>
            <a:ext cx="951480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7" name="Imagem 3" descr=""/>
          <p:cNvPicPr/>
          <p:nvPr/>
        </p:nvPicPr>
        <p:blipFill>
          <a:blip r:embed="rId1"/>
          <a:stretch/>
        </p:blipFill>
        <p:spPr>
          <a:xfrm>
            <a:off x="614880" y="1829160"/>
            <a:ext cx="8685360" cy="2240640"/>
          </a:xfrm>
          <a:prstGeom prst="rect">
            <a:avLst/>
          </a:prstGeom>
          <a:ln w="0">
            <a:noFill/>
          </a:ln>
        </p:spPr>
      </p:pic>
      <p:pic>
        <p:nvPicPr>
          <p:cNvPr id="158" name="Imagem 6" descr=""/>
          <p:cNvPicPr/>
          <p:nvPr/>
        </p:nvPicPr>
        <p:blipFill>
          <a:blip r:embed="rId2"/>
          <a:stretch/>
        </p:blipFill>
        <p:spPr>
          <a:xfrm>
            <a:off x="614880" y="4563720"/>
            <a:ext cx="8685360" cy="116532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aixaDeTexto 1"/>
          <p:cNvSpPr/>
          <p:nvPr/>
        </p:nvSpPr>
        <p:spPr>
          <a:xfrm>
            <a:off x="200160" y="1689840"/>
            <a:ext cx="951480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4" name="CaixaDeTexto 7"/>
          <p:cNvSpPr/>
          <p:nvPr/>
        </p:nvSpPr>
        <p:spPr>
          <a:xfrm>
            <a:off x="200160" y="1689840"/>
            <a:ext cx="951480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LINK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4960" cy="46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Discussion of Lecture #05</a:t>
            </a:r>
            <a:endParaRPr b="0" lang="en-US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Vector</a:t>
            </a:r>
            <a:endParaRPr b="0" lang="en-US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Horizontal and Vertical Projections</a:t>
            </a: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Image Descriptors</a:t>
            </a: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124000" y="4627440"/>
            <a:ext cx="6218640" cy="210348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124000" y="6444000"/>
            <a:ext cx="232920" cy="2329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592360" y="6444360"/>
            <a:ext cx="232920" cy="2329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3024720" y="6444720"/>
            <a:ext cx="232920" cy="2329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3834000" y="6480000"/>
            <a:ext cx="232920" cy="2329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4230000" y="6462000"/>
            <a:ext cx="232920" cy="2329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Computer Vision &amp; Pattern Recognition Pipeline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2" name="Picture 2" descr="Pattern recognition: Overview and applications"/>
          <p:cNvPicPr/>
          <p:nvPr/>
        </p:nvPicPr>
        <p:blipFill>
          <a:blip r:embed="rId1"/>
          <a:stretch/>
        </p:blipFill>
        <p:spPr>
          <a:xfrm>
            <a:off x="546480" y="2473560"/>
            <a:ext cx="8982000" cy="2433240"/>
          </a:xfrm>
          <a:prstGeom prst="rect">
            <a:avLst/>
          </a:prstGeom>
          <a:ln w="0">
            <a:noFill/>
          </a:ln>
        </p:spPr>
      </p:pic>
      <p:sp>
        <p:nvSpPr>
          <p:cNvPr id="103" name="Retângulo 2"/>
          <p:cNvSpPr/>
          <p:nvPr/>
        </p:nvSpPr>
        <p:spPr>
          <a:xfrm>
            <a:off x="546480" y="3098880"/>
            <a:ext cx="6635160" cy="1593720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Remembering….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CaixaDeTexto 1"/>
          <p:cNvSpPr/>
          <p:nvPr/>
        </p:nvSpPr>
        <p:spPr>
          <a:xfrm>
            <a:off x="200160" y="1689840"/>
            <a:ext cx="95148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feature descriptor translates high-dimensional data to a low dimension feature space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feature vector represents the input data produced by the feature descriptor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Later, a machine learning model will learn the representations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8" name="Picture 6" descr=""/>
          <p:cNvPicPr/>
          <p:nvPr/>
        </p:nvPicPr>
        <p:blipFill>
          <a:blip r:embed="rId1"/>
          <a:stretch/>
        </p:blipFill>
        <p:spPr>
          <a:xfrm>
            <a:off x="1738800" y="3416400"/>
            <a:ext cx="6597720" cy="94932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10" descr=""/>
          <p:cNvPicPr/>
          <p:nvPr/>
        </p:nvPicPr>
        <p:blipFill>
          <a:blip r:embed="rId2"/>
          <a:stretch/>
        </p:blipFill>
        <p:spPr>
          <a:xfrm>
            <a:off x="464040" y="4828320"/>
            <a:ext cx="3987720" cy="158760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8" descr=""/>
          <p:cNvPicPr/>
          <p:nvPr/>
        </p:nvPicPr>
        <p:blipFill>
          <a:blip r:embed="rId3"/>
          <a:stretch/>
        </p:blipFill>
        <p:spPr>
          <a:xfrm>
            <a:off x="5410800" y="5667120"/>
            <a:ext cx="3118320" cy="928800"/>
          </a:xfrm>
          <a:prstGeom prst="rect">
            <a:avLst/>
          </a:prstGeom>
          <a:ln w="0">
            <a:noFill/>
          </a:ln>
        </p:spPr>
      </p:pic>
      <p:pic>
        <p:nvPicPr>
          <p:cNvPr id="111" name="Picture 12" descr=""/>
          <p:cNvPicPr/>
          <p:nvPr/>
        </p:nvPicPr>
        <p:blipFill>
          <a:blip r:embed="rId4"/>
          <a:stretch/>
        </p:blipFill>
        <p:spPr>
          <a:xfrm>
            <a:off x="4836600" y="4413240"/>
            <a:ext cx="4611960" cy="102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aixaDeTexto 1"/>
          <p:cNvSpPr/>
          <p:nvPr/>
        </p:nvSpPr>
        <p:spPr>
          <a:xfrm>
            <a:off x="200160" y="1689840"/>
            <a:ext cx="951480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Gradient Based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Projections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Convolutional (Filters)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6" name="Imagem 5" descr=""/>
          <p:cNvPicPr/>
          <p:nvPr/>
        </p:nvPicPr>
        <p:blipFill>
          <a:blip r:embed="rId1"/>
          <a:stretch/>
        </p:blipFill>
        <p:spPr>
          <a:xfrm>
            <a:off x="1671480" y="4975200"/>
            <a:ext cx="6517080" cy="1681920"/>
          </a:xfrm>
          <a:prstGeom prst="rect">
            <a:avLst/>
          </a:prstGeom>
          <a:ln w="0">
            <a:noFill/>
          </a:ln>
        </p:spPr>
      </p:pic>
      <p:pic>
        <p:nvPicPr>
          <p:cNvPr id="117" name="Imagem 7" descr=""/>
          <p:cNvPicPr/>
          <p:nvPr/>
        </p:nvPicPr>
        <p:blipFill>
          <a:blip r:embed="rId2"/>
          <a:stretch/>
        </p:blipFill>
        <p:spPr>
          <a:xfrm>
            <a:off x="1671480" y="2608920"/>
            <a:ext cx="6478200" cy="175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21" name="Imagem 7" descr=""/>
          <p:cNvPicPr/>
          <p:nvPr/>
        </p:nvPicPr>
        <p:blipFill>
          <a:blip r:embed="rId1"/>
          <a:stretch/>
        </p:blipFill>
        <p:spPr>
          <a:xfrm>
            <a:off x="617760" y="2336400"/>
            <a:ext cx="5134320" cy="138708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2" descr="The vertical and horizontal projection histograms for the letter “a”. |  Download Scientific Diagram"/>
          <p:cNvPicPr/>
          <p:nvPr/>
        </p:nvPicPr>
        <p:blipFill>
          <a:blip r:embed="rId2"/>
          <a:stretch/>
        </p:blipFill>
        <p:spPr>
          <a:xfrm>
            <a:off x="6910200" y="1989000"/>
            <a:ext cx="2551320" cy="1789200"/>
          </a:xfrm>
          <a:prstGeom prst="rect">
            <a:avLst/>
          </a:prstGeom>
          <a:ln w="0">
            <a:noFill/>
          </a:ln>
        </p:spPr>
      </p:pic>
      <p:sp>
        <p:nvSpPr>
          <p:cNvPr id="123" name="CaixaDeTexto 10"/>
          <p:cNvSpPr/>
          <p:nvPr/>
        </p:nvSpPr>
        <p:spPr>
          <a:xfrm>
            <a:off x="200160" y="1689840"/>
            <a:ext cx="9514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Histogram Projection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4" name="Imagem 11" descr=""/>
          <p:cNvPicPr/>
          <p:nvPr/>
        </p:nvPicPr>
        <p:blipFill>
          <a:blip r:embed="rId3"/>
          <a:stretch/>
        </p:blipFill>
        <p:spPr>
          <a:xfrm>
            <a:off x="2469600" y="4079160"/>
            <a:ext cx="4975560" cy="262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aixaDeTexto 1"/>
          <p:cNvSpPr/>
          <p:nvPr/>
        </p:nvSpPr>
        <p:spPr>
          <a:xfrm>
            <a:off x="200160" y="1689840"/>
            <a:ext cx="951480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Sobel Filter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9" name="Imagem 3" descr=""/>
          <p:cNvPicPr/>
          <p:nvPr/>
        </p:nvPicPr>
        <p:blipFill>
          <a:blip r:embed="rId1"/>
          <a:stretch/>
        </p:blipFill>
        <p:spPr>
          <a:xfrm>
            <a:off x="3362760" y="2154960"/>
            <a:ext cx="3723120" cy="1761120"/>
          </a:xfrm>
          <a:prstGeom prst="rect">
            <a:avLst/>
          </a:prstGeom>
          <a:ln w="0">
            <a:noFill/>
          </a:ln>
        </p:spPr>
      </p:pic>
      <p:pic>
        <p:nvPicPr>
          <p:cNvPr id="130" name="Imagem 4" descr=""/>
          <p:cNvPicPr/>
          <p:nvPr/>
        </p:nvPicPr>
        <p:blipFill>
          <a:blip r:embed="rId2"/>
          <a:stretch/>
        </p:blipFill>
        <p:spPr>
          <a:xfrm>
            <a:off x="897120" y="4350960"/>
            <a:ext cx="8654760" cy="237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aixaDeTexto 1"/>
          <p:cNvSpPr/>
          <p:nvPr/>
        </p:nvSpPr>
        <p:spPr>
          <a:xfrm>
            <a:off x="200160" y="1689840"/>
            <a:ext cx="951480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Sobel Filter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4" name="Imagem 3" descr=""/>
          <p:cNvPicPr/>
          <p:nvPr/>
        </p:nvPicPr>
        <p:blipFill>
          <a:blip r:embed="rId1"/>
          <a:stretch/>
        </p:blipFill>
        <p:spPr>
          <a:xfrm>
            <a:off x="1148040" y="3036240"/>
            <a:ext cx="3723120" cy="1761120"/>
          </a:xfrm>
          <a:prstGeom prst="rect">
            <a:avLst/>
          </a:prstGeom>
          <a:ln w="0">
            <a:noFill/>
          </a:ln>
        </p:spPr>
      </p:pic>
      <p:pic>
        <p:nvPicPr>
          <p:cNvPr id="135" name="Imagem 11" descr=""/>
          <p:cNvPicPr/>
          <p:nvPr/>
        </p:nvPicPr>
        <p:blipFill>
          <a:blip r:embed="rId2"/>
          <a:stretch/>
        </p:blipFill>
        <p:spPr>
          <a:xfrm>
            <a:off x="6225480" y="1554480"/>
            <a:ext cx="3042720" cy="518652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/ Edges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aixaDeTexto 1"/>
          <p:cNvSpPr/>
          <p:nvPr/>
        </p:nvSpPr>
        <p:spPr>
          <a:xfrm>
            <a:off x="200160" y="1689840"/>
            <a:ext cx="951480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Laplace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0" name="Imagem 4" descr=""/>
          <p:cNvPicPr/>
          <p:nvPr/>
        </p:nvPicPr>
        <p:blipFill>
          <a:blip r:embed="rId1"/>
          <a:stretch/>
        </p:blipFill>
        <p:spPr>
          <a:xfrm>
            <a:off x="614160" y="3474000"/>
            <a:ext cx="1636920" cy="1275120"/>
          </a:xfrm>
          <a:prstGeom prst="rect">
            <a:avLst/>
          </a:prstGeom>
          <a:ln w="0">
            <a:noFill/>
          </a:ln>
        </p:spPr>
      </p:pic>
      <p:pic>
        <p:nvPicPr>
          <p:cNvPr id="141" name="Imagem 11" descr=""/>
          <p:cNvPicPr/>
          <p:nvPr/>
        </p:nvPicPr>
        <p:blipFill>
          <a:blip r:embed="rId2"/>
          <a:stretch/>
        </p:blipFill>
        <p:spPr>
          <a:xfrm>
            <a:off x="5639760" y="1523880"/>
            <a:ext cx="3120840" cy="5175000"/>
          </a:xfrm>
          <a:prstGeom prst="rect">
            <a:avLst/>
          </a:prstGeom>
          <a:ln w="0"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4796</TotalTime>
  <Application>LibreOffice/7.3.7.2$Linux_X86_64 LibreOffice_project/30$Build-2</Application>
  <AppVersion>15.0000</AppVersion>
  <Words>368</Words>
  <Paragraphs>191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2024-08-19T13:41:48Z</dcterms:modified>
  <cp:revision>138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