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0080625" cy="7559675"/>
  <p:notesSz cx="7315200" cy="9601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E4F447B-DE43-4200-888A-0F1D085BC110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640" cy="323280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520" cy="37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3" name="CustomShape 3"/>
          <p:cNvSpPr/>
          <p:nvPr/>
        </p:nvSpPr>
        <p:spPr>
          <a:xfrm>
            <a:off x="0" y="9119520"/>
            <a:ext cx="316152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640" cy="32328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520" cy="37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60" name="CustomShape 69"/>
          <p:cNvSpPr/>
          <p:nvPr/>
        </p:nvSpPr>
        <p:spPr>
          <a:xfrm>
            <a:off x="0" y="9119520"/>
            <a:ext cx="316152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640" cy="323280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520" cy="37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63" name="CustomShape 76"/>
          <p:cNvSpPr/>
          <p:nvPr/>
        </p:nvSpPr>
        <p:spPr>
          <a:xfrm>
            <a:off x="0" y="9119520"/>
            <a:ext cx="316152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640" cy="323280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520" cy="37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66" name="CustomShape 83"/>
          <p:cNvSpPr/>
          <p:nvPr/>
        </p:nvSpPr>
        <p:spPr>
          <a:xfrm>
            <a:off x="0" y="9119520"/>
            <a:ext cx="316152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640" cy="3232800"/>
          </a:xfrm>
          <a:prstGeom prst="rect">
            <a:avLst/>
          </a:prstGeom>
          <a:ln w="0">
            <a:noFill/>
          </a:ln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520" cy="37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69" name="CustomShape 104"/>
          <p:cNvSpPr/>
          <p:nvPr/>
        </p:nvSpPr>
        <p:spPr>
          <a:xfrm>
            <a:off x="0" y="9119520"/>
            <a:ext cx="316152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640" cy="323280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520" cy="37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2" name="CustomShape 118"/>
          <p:cNvSpPr/>
          <p:nvPr/>
        </p:nvSpPr>
        <p:spPr>
          <a:xfrm>
            <a:off x="0" y="9119520"/>
            <a:ext cx="316152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640" cy="323280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520" cy="37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5" name="CustomShape 97"/>
          <p:cNvSpPr/>
          <p:nvPr/>
        </p:nvSpPr>
        <p:spPr>
          <a:xfrm>
            <a:off x="0" y="9119520"/>
            <a:ext cx="316152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640" cy="323280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520" cy="37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8" name="CustomShape 90"/>
          <p:cNvSpPr/>
          <p:nvPr/>
        </p:nvSpPr>
        <p:spPr>
          <a:xfrm>
            <a:off x="0" y="9119520"/>
            <a:ext cx="316152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640" cy="323280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160" cy="377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0" y="9119520"/>
            <a:ext cx="3161160" cy="47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640" cy="323280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520" cy="37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9" name="CustomShape 21"/>
          <p:cNvSpPr/>
          <p:nvPr/>
        </p:nvSpPr>
        <p:spPr>
          <a:xfrm>
            <a:off x="0" y="9119520"/>
            <a:ext cx="316152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640" cy="323280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520" cy="37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42" name="CustomShape 27"/>
          <p:cNvSpPr/>
          <p:nvPr/>
        </p:nvSpPr>
        <p:spPr>
          <a:xfrm>
            <a:off x="0" y="9119520"/>
            <a:ext cx="316152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640" cy="3232800"/>
          </a:xfrm>
          <a:prstGeom prst="rect">
            <a:avLst/>
          </a:prstGeom>
          <a:ln w="0">
            <a:noFill/>
          </a:ln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520" cy="37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45" name="CustomShape 34"/>
          <p:cNvSpPr/>
          <p:nvPr/>
        </p:nvSpPr>
        <p:spPr>
          <a:xfrm>
            <a:off x="0" y="9119520"/>
            <a:ext cx="316152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640" cy="323280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520" cy="37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48" name="CustomShape 41"/>
          <p:cNvSpPr/>
          <p:nvPr/>
        </p:nvSpPr>
        <p:spPr>
          <a:xfrm>
            <a:off x="0" y="9119520"/>
            <a:ext cx="316152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640" cy="323280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520" cy="37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1" name="CustomShape 48"/>
          <p:cNvSpPr/>
          <p:nvPr/>
        </p:nvSpPr>
        <p:spPr>
          <a:xfrm>
            <a:off x="0" y="9119520"/>
            <a:ext cx="316152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640" cy="3232800"/>
          </a:xfrm>
          <a:prstGeom prst="rect">
            <a:avLst/>
          </a:prstGeom>
          <a:ln w="0">
            <a:noFill/>
          </a:ln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520" cy="37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4" name="CustomShape 55"/>
          <p:cNvSpPr/>
          <p:nvPr/>
        </p:nvSpPr>
        <p:spPr>
          <a:xfrm>
            <a:off x="0" y="9119520"/>
            <a:ext cx="316152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0640" cy="3232800"/>
          </a:xfrm>
          <a:prstGeom prst="rect">
            <a:avLst/>
          </a:prstGeom>
          <a:ln w="0">
            <a:noFill/>
          </a:ln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520" cy="37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57" name="CustomShape 62"/>
          <p:cNvSpPr/>
          <p:nvPr/>
        </p:nvSpPr>
        <p:spPr>
          <a:xfrm>
            <a:off x="0" y="9119520"/>
            <a:ext cx="316152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k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h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x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f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60000" y="333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Tópico 08 –  Funções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540000" y="4660560"/>
            <a:ext cx="9171360" cy="251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63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80" name="CustomShape 64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1" name="CustomShape 65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2" name="CustomShape 66"/>
          <p:cNvSpPr/>
          <p:nvPr/>
        </p:nvSpPr>
        <p:spPr>
          <a:xfrm flipH="1" rot="10800000">
            <a:off x="17998560" y="11129400"/>
            <a:ext cx="69876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67"/>
          <p:cNvSpPr/>
          <p:nvPr/>
        </p:nvSpPr>
        <p:spPr>
          <a:xfrm rot="10800000">
            <a:off x="16093800" y="11129400"/>
            <a:ext cx="73512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68"/>
          <p:cNvSpPr/>
          <p:nvPr/>
        </p:nvSpPr>
        <p:spPr>
          <a:xfrm>
            <a:off x="360000" y="17334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Uma função recursiva é aquela que faz referência a si própria na sua definição</a:t>
            </a: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 exemplo clássico é o cálculo fatorial:</a:t>
            </a: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(!4) = (4 x 3 x 2 x 1) →  24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F(4) → 4 x F(3)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F(3) → 3 x 2 → 6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F(2) → 2 x 1 → 2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F(1) → 1 x 1 → 1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F(0) → 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4320000" y="3960000"/>
            <a:ext cx="3355200" cy="10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70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87" name="CustomShape 71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8" name="CustomShape 72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9" name="CustomShape 73"/>
          <p:cNvSpPr/>
          <p:nvPr/>
        </p:nvSpPr>
        <p:spPr>
          <a:xfrm flipH="1" rot="10800000">
            <a:off x="17998560" y="11129400"/>
            <a:ext cx="69876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CustomShape 74"/>
          <p:cNvSpPr/>
          <p:nvPr/>
        </p:nvSpPr>
        <p:spPr>
          <a:xfrm rot="10800000">
            <a:off x="16093800" y="11129400"/>
            <a:ext cx="73512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75"/>
          <p:cNvSpPr/>
          <p:nvPr/>
        </p:nvSpPr>
        <p:spPr>
          <a:xfrm>
            <a:off x="360000" y="17334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Uma função recursiva é aquela que faz referência a si própria na sua definição</a:t>
            </a: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 exemplo clássico é o cálculo fatorial:</a:t>
            </a: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(!4) = (4 x 3 x 2 x 1) →  24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F(4) → 4 x 6 → 24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F(3) → 3 x 2 → 6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F(2) → 2 x 1 → 2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F(1) → 1 x 1 → 1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F(0) → 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92" name="" descr=""/>
          <p:cNvPicPr/>
          <p:nvPr/>
        </p:nvPicPr>
        <p:blipFill>
          <a:blip r:embed="rId1"/>
          <a:stretch/>
        </p:blipFill>
        <p:spPr>
          <a:xfrm>
            <a:off x="4320000" y="3960000"/>
            <a:ext cx="3355200" cy="10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77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94" name="CustomShape 78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5" name="CustomShape 79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6" name="CustomShape 80"/>
          <p:cNvSpPr/>
          <p:nvPr/>
        </p:nvSpPr>
        <p:spPr>
          <a:xfrm flipH="1" rot="10800000">
            <a:off x="17998560" y="11129400"/>
            <a:ext cx="69876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81"/>
          <p:cNvSpPr/>
          <p:nvPr/>
        </p:nvSpPr>
        <p:spPr>
          <a:xfrm rot="10800000">
            <a:off x="16093800" y="11129400"/>
            <a:ext cx="73512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CustomShape 82"/>
          <p:cNvSpPr/>
          <p:nvPr/>
        </p:nvSpPr>
        <p:spPr>
          <a:xfrm>
            <a:off x="360000" y="17334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é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é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299" name="" descr=""/>
          <p:cNvPicPr/>
          <p:nvPr/>
        </p:nvPicPr>
        <p:blipFill>
          <a:blip r:embed="rId1"/>
          <a:stretch/>
        </p:blipFill>
        <p:spPr>
          <a:xfrm>
            <a:off x="3420000" y="2184120"/>
            <a:ext cx="2914200" cy="875880"/>
          </a:xfrm>
          <a:prstGeom prst="rect">
            <a:avLst/>
          </a:prstGeom>
          <a:ln w="0">
            <a:noFill/>
          </a:ln>
        </p:spPr>
      </p:pic>
      <p:pic>
        <p:nvPicPr>
          <p:cNvPr id="300" name="" descr=""/>
          <p:cNvPicPr/>
          <p:nvPr/>
        </p:nvPicPr>
        <p:blipFill>
          <a:blip r:embed="rId2"/>
          <a:stretch/>
        </p:blipFill>
        <p:spPr>
          <a:xfrm>
            <a:off x="1465200" y="3420000"/>
            <a:ext cx="7174800" cy="23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98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u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s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ã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02" name="CustomShape 99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í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g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ít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f.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é 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3" name="CustomShape 100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4" name="CustomShape 101"/>
          <p:cNvSpPr/>
          <p:nvPr/>
        </p:nvSpPr>
        <p:spPr>
          <a:xfrm flipH="1" rot="10800000">
            <a:off x="17998560" y="11129400"/>
            <a:ext cx="69876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102"/>
          <p:cNvSpPr/>
          <p:nvPr/>
        </p:nvSpPr>
        <p:spPr>
          <a:xfrm rot="10800000">
            <a:off x="16093800" y="11129400"/>
            <a:ext cx="73512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103"/>
          <p:cNvSpPr/>
          <p:nvPr/>
        </p:nvSpPr>
        <p:spPr>
          <a:xfrm>
            <a:off x="360000" y="17334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na programação?</a:t>
            </a: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(!4) = (4 x 3 x 2 x 1) →  24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F(4) → 4 x F(3)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F(3) → 3 x F(2)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F(2) → 2 x 1 → 2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F(1) → 1 x 1 → 1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F(0) → 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07" name="" descr=""/>
          <p:cNvPicPr/>
          <p:nvPr/>
        </p:nvPicPr>
        <p:blipFill>
          <a:blip r:embed="rId1"/>
          <a:stretch/>
        </p:blipFill>
        <p:spPr>
          <a:xfrm>
            <a:off x="4500000" y="1733400"/>
            <a:ext cx="3355200" cy="1080000"/>
          </a:xfrm>
          <a:prstGeom prst="rect">
            <a:avLst/>
          </a:prstGeom>
          <a:ln w="0">
            <a:noFill/>
          </a:ln>
        </p:spPr>
      </p:pic>
      <p:pic>
        <p:nvPicPr>
          <p:cNvPr id="308" name="" descr=""/>
          <p:cNvPicPr/>
          <p:nvPr/>
        </p:nvPicPr>
        <p:blipFill>
          <a:blip r:embed="rId2"/>
          <a:stretch/>
        </p:blipFill>
        <p:spPr>
          <a:xfrm>
            <a:off x="4316760" y="3060000"/>
            <a:ext cx="3963240" cy="165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12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10" name="CustomShape 113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1" name="CustomShape 114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2" name="CustomShape 115"/>
          <p:cNvSpPr/>
          <p:nvPr/>
        </p:nvSpPr>
        <p:spPr>
          <a:xfrm flipH="1" rot="10800000">
            <a:off x="17998560" y="11129400"/>
            <a:ext cx="69876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116"/>
          <p:cNvSpPr/>
          <p:nvPr/>
        </p:nvSpPr>
        <p:spPr>
          <a:xfrm rot="10800000">
            <a:off x="16093800" y="11129400"/>
            <a:ext cx="73512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117"/>
          <p:cNvSpPr/>
          <p:nvPr/>
        </p:nvSpPr>
        <p:spPr>
          <a:xfrm>
            <a:off x="360000" y="17334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5000"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na programação?</a:t>
            </a: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(!4) = (4 x 3 x 2 x 1) →  24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F(4) → 4 x F(3)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F(3) → 3 x F(2)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F(2) → 2 x 1 → 2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F(1) → 1 x 1 → 1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F(0) → 1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Ao implementar recursão deve-se definir: 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Problema Base (Critério de Parada)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Convergência para o problema base (sub-problema, ex: (n-1) 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315" name="" descr=""/>
          <p:cNvPicPr/>
          <p:nvPr/>
        </p:nvPicPr>
        <p:blipFill>
          <a:blip r:embed="rId1"/>
          <a:stretch/>
        </p:blipFill>
        <p:spPr>
          <a:xfrm>
            <a:off x="4500000" y="1733400"/>
            <a:ext cx="3355200" cy="1080000"/>
          </a:xfrm>
          <a:prstGeom prst="rect">
            <a:avLst/>
          </a:prstGeom>
          <a:ln w="0">
            <a:noFill/>
          </a:ln>
        </p:spPr>
      </p:pic>
      <p:pic>
        <p:nvPicPr>
          <p:cNvPr id="316" name="" descr=""/>
          <p:cNvPicPr/>
          <p:nvPr/>
        </p:nvPicPr>
        <p:blipFill>
          <a:blip r:embed="rId2"/>
          <a:stretch/>
        </p:blipFill>
        <p:spPr>
          <a:xfrm>
            <a:off x="4316760" y="3060000"/>
            <a:ext cx="3963240" cy="165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9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18" name="CustomShape 92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9" name="CustomShape 9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0" name="CustomShape 94"/>
          <p:cNvSpPr/>
          <p:nvPr/>
        </p:nvSpPr>
        <p:spPr>
          <a:xfrm flipH="1" rot="10800000">
            <a:off x="17998560" y="11129400"/>
            <a:ext cx="69876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95"/>
          <p:cNvSpPr/>
          <p:nvPr/>
        </p:nvSpPr>
        <p:spPr>
          <a:xfrm rot="10800000">
            <a:off x="16093800" y="11129400"/>
            <a:ext cx="73512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96"/>
          <p:cNvSpPr/>
          <p:nvPr/>
        </p:nvSpPr>
        <p:spPr>
          <a:xfrm>
            <a:off x="360000" y="17334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Recursão vs Iteração</a:t>
            </a: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Vantagens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Os algoritmos são mais compactos e fáceis de entender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Vasta aplicação em estruturas de dados (Ex: Árvores)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Desvantagens da recursão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Sobre-uso de memória (Memory Overhead)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323" name="" descr=""/>
          <p:cNvPicPr/>
          <p:nvPr/>
        </p:nvPicPr>
        <p:blipFill>
          <a:blip r:embed="rId1"/>
          <a:stretch/>
        </p:blipFill>
        <p:spPr>
          <a:xfrm>
            <a:off x="844560" y="2160000"/>
            <a:ext cx="3295440" cy="866520"/>
          </a:xfrm>
          <a:prstGeom prst="rect">
            <a:avLst/>
          </a:prstGeom>
          <a:ln w="0">
            <a:noFill/>
          </a:ln>
        </p:spPr>
      </p:pic>
      <p:pic>
        <p:nvPicPr>
          <p:cNvPr id="324" name="" descr=""/>
          <p:cNvPicPr/>
          <p:nvPr/>
        </p:nvPicPr>
        <p:blipFill>
          <a:blip r:embed="rId2"/>
          <a:stretch/>
        </p:blipFill>
        <p:spPr>
          <a:xfrm>
            <a:off x="5940000" y="1980000"/>
            <a:ext cx="2609640" cy="115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84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26" name="CustomShape 85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7" name="CustomShape 86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8" name="CustomShape 87"/>
          <p:cNvSpPr/>
          <p:nvPr/>
        </p:nvSpPr>
        <p:spPr>
          <a:xfrm flipH="1" rot="10800000">
            <a:off x="17998560" y="11129400"/>
            <a:ext cx="69876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88"/>
          <p:cNvSpPr/>
          <p:nvPr/>
        </p:nvSpPr>
        <p:spPr>
          <a:xfrm rot="10800000">
            <a:off x="16093800" y="11129400"/>
            <a:ext cx="73512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89"/>
          <p:cNvSpPr/>
          <p:nvPr/>
        </p:nvSpPr>
        <p:spPr>
          <a:xfrm>
            <a:off x="360000" y="17334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5000"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Vamos codificar alguns exercícios: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Print N até 0 (Avaliar print antes e depois do return)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Soma de N até 0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Soma dos dígitos de um Número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Soma de um vetor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Fatorial/Fibonacci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Selection Sort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Siga o roteiro</a:t>
            </a:r>
            <a:endParaRPr b="0" lang="pt-BR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Encontrar o problema base</a:t>
            </a:r>
            <a:endParaRPr b="0" lang="pt-BR" sz="1800" spc="-1" strike="noStrike"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Definir a convergência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Definição de Função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Implementações de Funções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 rot="2400">
            <a:off x="2478240" y="3481560"/>
            <a:ext cx="5266440" cy="1863360"/>
          </a:xfrm>
          <a:prstGeom prst="rect">
            <a:avLst/>
          </a:prstGeom>
          <a:ln w="0">
            <a:noFill/>
          </a:ln>
        </p:spPr>
      </p:pic>
      <p:sp>
        <p:nvSpPr>
          <p:cNvPr id="220" name="CustomShape 10"/>
          <p:cNvSpPr/>
          <p:nvPr/>
        </p:nvSpPr>
        <p:spPr>
          <a:xfrm>
            <a:off x="4694040" y="5020920"/>
            <a:ext cx="311040" cy="29736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"/>
          <p:cNvSpPr/>
          <p:nvPr/>
        </p:nvSpPr>
        <p:spPr>
          <a:xfrm>
            <a:off x="6083280" y="5385960"/>
            <a:ext cx="154800" cy="28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21600"/>
                </a:moveTo>
                <a:lnTo>
                  <a:pt x="5400" y="5400"/>
                </a:lnTo>
                <a:lnTo>
                  <a:pt x="0" y="5400"/>
                </a:lnTo>
                <a:lnTo>
                  <a:pt x="10800" y="0"/>
                </a:lnTo>
                <a:lnTo>
                  <a:pt x="21600" y="5400"/>
                </a:lnTo>
                <a:lnTo>
                  <a:pt x="16200" y="5400"/>
                </a:lnTo>
                <a:lnTo>
                  <a:pt x="1620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9"/>
          <p:cNvSpPr/>
          <p:nvPr/>
        </p:nvSpPr>
        <p:spPr>
          <a:xfrm>
            <a:off x="4262400" y="5020920"/>
            <a:ext cx="311040" cy="29736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5"/>
          <p:cNvSpPr/>
          <p:nvPr/>
        </p:nvSpPr>
        <p:spPr>
          <a:xfrm>
            <a:off x="3792240" y="5040000"/>
            <a:ext cx="311040" cy="29736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6"/>
          <p:cNvSpPr/>
          <p:nvPr/>
        </p:nvSpPr>
        <p:spPr>
          <a:xfrm>
            <a:off x="3360600" y="5040000"/>
            <a:ext cx="311040" cy="29736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7"/>
          <p:cNvSpPr/>
          <p:nvPr/>
        </p:nvSpPr>
        <p:spPr>
          <a:xfrm>
            <a:off x="2909160" y="5040000"/>
            <a:ext cx="311040" cy="29736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8"/>
          <p:cNvSpPr/>
          <p:nvPr/>
        </p:nvSpPr>
        <p:spPr>
          <a:xfrm>
            <a:off x="2477520" y="5040000"/>
            <a:ext cx="311040" cy="29736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12"/>
          <p:cNvSpPr/>
          <p:nvPr/>
        </p:nvSpPr>
        <p:spPr>
          <a:xfrm>
            <a:off x="5543640" y="5013360"/>
            <a:ext cx="311040" cy="29736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13"/>
          <p:cNvSpPr/>
          <p:nvPr/>
        </p:nvSpPr>
        <p:spPr>
          <a:xfrm>
            <a:off x="5112000" y="5013360"/>
            <a:ext cx="311040" cy="29736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22"/>
          <p:cNvSpPr/>
          <p:nvPr/>
        </p:nvSpPr>
        <p:spPr>
          <a:xfrm>
            <a:off x="5988960" y="5004000"/>
            <a:ext cx="311040" cy="29736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4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31" name="CustomShape 16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2" name="CustomShape 17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3" name="CustomShape 18"/>
          <p:cNvSpPr/>
          <p:nvPr/>
        </p:nvSpPr>
        <p:spPr>
          <a:xfrm flipH="1" rot="10800000">
            <a:off x="17998560" y="11129400"/>
            <a:ext cx="69876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19"/>
          <p:cNvSpPr/>
          <p:nvPr/>
        </p:nvSpPr>
        <p:spPr>
          <a:xfrm rot="10800000">
            <a:off x="16093800" y="11129400"/>
            <a:ext cx="73512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20"/>
          <p:cNvSpPr/>
          <p:nvPr/>
        </p:nvSpPr>
        <p:spPr>
          <a:xfrm>
            <a:off x="360000" y="17334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Uma função recursiva é aquela que faz referência a si própria na sua definição</a:t>
            </a: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 exemplo clássico é o cálculo fatorial:</a:t>
            </a: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(!4) = (4 x 3 x 2 x 1) →  24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F(4) → 4 x F(3)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236" name="" descr=""/>
          <p:cNvPicPr/>
          <p:nvPr/>
        </p:nvPicPr>
        <p:blipFill>
          <a:blip r:embed="rId1"/>
          <a:stretch/>
        </p:blipFill>
        <p:spPr>
          <a:xfrm>
            <a:off x="4320000" y="3960000"/>
            <a:ext cx="3355200" cy="10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38" name="CustomShape 15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9" name="CustomShape 2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0" name="CustomShape 24"/>
          <p:cNvSpPr/>
          <p:nvPr/>
        </p:nvSpPr>
        <p:spPr>
          <a:xfrm flipH="1" rot="10800000">
            <a:off x="17998560" y="11129400"/>
            <a:ext cx="69876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25"/>
          <p:cNvSpPr/>
          <p:nvPr/>
        </p:nvSpPr>
        <p:spPr>
          <a:xfrm rot="10800000">
            <a:off x="16093800" y="11129400"/>
            <a:ext cx="73512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26"/>
          <p:cNvSpPr/>
          <p:nvPr/>
        </p:nvSpPr>
        <p:spPr>
          <a:xfrm>
            <a:off x="360000" y="17334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Uma função recursiva é aquela que faz referência a si própria na sua definição</a:t>
            </a: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 exemplo clássico é o cálculo fatorial:</a:t>
            </a: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(!4) = (4 x 3 x 2 x 1) →  24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F(4) → 4 x F(3)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F(3) → 3 x F(2)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1"/>
          <a:stretch/>
        </p:blipFill>
        <p:spPr>
          <a:xfrm>
            <a:off x="4320000" y="3960000"/>
            <a:ext cx="3355200" cy="10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28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45" name="CustomShape 29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6" name="CustomShape 30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7" name="CustomShape 31"/>
          <p:cNvSpPr/>
          <p:nvPr/>
        </p:nvSpPr>
        <p:spPr>
          <a:xfrm flipH="1" rot="10800000">
            <a:off x="17998560" y="11129400"/>
            <a:ext cx="69876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32"/>
          <p:cNvSpPr/>
          <p:nvPr/>
        </p:nvSpPr>
        <p:spPr>
          <a:xfrm rot="10800000">
            <a:off x="16093800" y="11129400"/>
            <a:ext cx="73512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33"/>
          <p:cNvSpPr/>
          <p:nvPr/>
        </p:nvSpPr>
        <p:spPr>
          <a:xfrm>
            <a:off x="360000" y="17334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Uma função recursiva é aquela que faz referência a si própria na sua definição</a:t>
            </a: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 exemplo clássico é o cálculo fatorial:</a:t>
            </a: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(!4) = (4 x 3 x 2 x 1) →  24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F(4) → 4 x F(3)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F(3) → 3 x F(2)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F(2) → 2 x F(1)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250" name="" descr=""/>
          <p:cNvPicPr/>
          <p:nvPr/>
        </p:nvPicPr>
        <p:blipFill>
          <a:blip r:embed="rId1"/>
          <a:stretch/>
        </p:blipFill>
        <p:spPr>
          <a:xfrm>
            <a:off x="4320000" y="3960000"/>
            <a:ext cx="3355200" cy="10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35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52" name="CustomShape 36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3" name="CustomShape 37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4" name="CustomShape 38"/>
          <p:cNvSpPr/>
          <p:nvPr/>
        </p:nvSpPr>
        <p:spPr>
          <a:xfrm flipH="1" rot="10800000">
            <a:off x="17998560" y="11129400"/>
            <a:ext cx="69876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39"/>
          <p:cNvSpPr/>
          <p:nvPr/>
        </p:nvSpPr>
        <p:spPr>
          <a:xfrm rot="10800000">
            <a:off x="16093800" y="11129400"/>
            <a:ext cx="73512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40"/>
          <p:cNvSpPr/>
          <p:nvPr/>
        </p:nvSpPr>
        <p:spPr>
          <a:xfrm>
            <a:off x="360000" y="17334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Uma função recursiva é aquela que faz referência a si própria na sua definição</a:t>
            </a: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 exemplo clássico é o cálculo fatorial:</a:t>
            </a: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(!4) = (4 x 3 x 2 x 1) →  24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F(4) → 4 x F(3)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F(3) → 3 x F(2)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F(2) → 2 x F(1)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F(1) → 1 x F(0)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4320000" y="3960000"/>
            <a:ext cx="3355200" cy="10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42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59" name="CustomShape 43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0" name="CustomShape 44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1" name="CustomShape 45"/>
          <p:cNvSpPr/>
          <p:nvPr/>
        </p:nvSpPr>
        <p:spPr>
          <a:xfrm flipH="1" rot="10800000">
            <a:off x="17998560" y="11129400"/>
            <a:ext cx="69876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46"/>
          <p:cNvSpPr/>
          <p:nvPr/>
        </p:nvSpPr>
        <p:spPr>
          <a:xfrm rot="10800000">
            <a:off x="16093800" y="11129400"/>
            <a:ext cx="73512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47"/>
          <p:cNvSpPr/>
          <p:nvPr/>
        </p:nvSpPr>
        <p:spPr>
          <a:xfrm>
            <a:off x="360000" y="17334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Uma função recursiva é aquela que faz referência a si própria na sua definição</a:t>
            </a: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 exemplo clássico é o cálculo fatorial:</a:t>
            </a: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(!4) = (4 x 3 x 2 x 1) →  24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F(4) → 4 x F(3)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F(3) → 3 x F(2)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F(2) → 2 x F(1)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F(1) → 1 x F(0)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F(0) → 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4320000" y="3960000"/>
            <a:ext cx="3355200" cy="10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49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66" name="CustomShape 50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7" name="CustomShape 51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8" name="CustomShape 52"/>
          <p:cNvSpPr/>
          <p:nvPr/>
        </p:nvSpPr>
        <p:spPr>
          <a:xfrm flipH="1" rot="10800000">
            <a:off x="17998560" y="11129400"/>
            <a:ext cx="69876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53"/>
          <p:cNvSpPr/>
          <p:nvPr/>
        </p:nvSpPr>
        <p:spPr>
          <a:xfrm rot="10800000">
            <a:off x="16093800" y="11129400"/>
            <a:ext cx="73512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54"/>
          <p:cNvSpPr/>
          <p:nvPr/>
        </p:nvSpPr>
        <p:spPr>
          <a:xfrm>
            <a:off x="360000" y="17334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Uma função recursiva é aquela que faz referência a si própria na sua definição</a:t>
            </a: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 exemplo clássico é o cálculo fatorial:</a:t>
            </a: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(!4) = (4 x 3 x 2 x 1) →  24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F(4) → 4 x F(3)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F(3) → 3 x F(2)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F(2) → 2 x F(1)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F(1) → 1 x 1 → 1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F(0) → 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71" name="" descr=""/>
          <p:cNvPicPr/>
          <p:nvPr/>
        </p:nvPicPr>
        <p:blipFill>
          <a:blip r:embed="rId1"/>
          <a:stretch/>
        </p:blipFill>
        <p:spPr>
          <a:xfrm>
            <a:off x="4320000" y="3960000"/>
            <a:ext cx="3355200" cy="10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56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Recursão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73" name="CustomShape 57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4" name="CustomShape 58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5" name="CustomShape 59"/>
          <p:cNvSpPr/>
          <p:nvPr/>
        </p:nvSpPr>
        <p:spPr>
          <a:xfrm flipH="1" rot="10800000">
            <a:off x="17998560" y="11129400"/>
            <a:ext cx="69876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60"/>
          <p:cNvSpPr/>
          <p:nvPr/>
        </p:nvSpPr>
        <p:spPr>
          <a:xfrm rot="10800000">
            <a:off x="16093800" y="11129400"/>
            <a:ext cx="735120" cy="35532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61"/>
          <p:cNvSpPr/>
          <p:nvPr/>
        </p:nvSpPr>
        <p:spPr>
          <a:xfrm>
            <a:off x="360000" y="17334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Uma função recursiva é aquela que faz referência a si própria na sua definição</a:t>
            </a: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 exemplo clássico é o cálculo fatorial:</a:t>
            </a: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(!4) = (4 x 3 x 2 x 1) →  24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F(4) → 4 x F(3)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F(3) → 3 x F(2)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F(2) → 2 x 1 → 2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F(1) → 1 x 1 → 1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F(0) → 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4320000" y="3960000"/>
            <a:ext cx="3355200" cy="10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4285</TotalTime>
  <Application>LibreOffice/7.3.7.2$Linux_X86_64 LibreOffice_project/30$Build-2</Application>
  <AppVersion>15.0000</AppVersion>
  <Words>250</Words>
  <Paragraphs>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2021-10-14T21:32:43Z</cp:lastPrinted>
  <dcterms:modified xsi:type="dcterms:W3CDTF">2024-06-04T15:36:30Z</dcterms:modified>
  <cp:revision>133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