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2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png" ContentType="image/png"/>
  <Override PartName="/ppt/media/image8.png" ContentType="image/png"/>
  <Override PartName="/ppt/media/image12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8.png" ContentType="image/png"/>
  <Override PartName="/ppt/media/image4.png" ContentType="image/png"/>
  <Override PartName="/ppt/media/image27.png" ContentType="image/png"/>
  <Override PartName="/ppt/media/image3.png" ContentType="image/png"/>
  <Override PartName="/ppt/media/image26.png" ContentType="image/png"/>
  <Override PartName="/ppt/media/image23.png" ContentType="image/png"/>
  <Override PartName="/ppt/media/image22.png" ContentType="image/png"/>
  <Override PartName="/ppt/media/image21.png" ContentType="image/png"/>
  <Override PartName="/ppt/media/image19.png" ContentType="image/png"/>
  <Override PartName="/ppt/media/image20.png" ContentType="image/png"/>
  <Override PartName="/ppt/media/image18.png" ContentType="image/png"/>
  <Override PartName="/ppt/media/image17.png" ContentType="image/png"/>
  <Override PartName="/ppt/media/image16.png" ContentType="image/png"/>
  <Override PartName="/ppt/media/image15.png" ContentType="image/png"/>
  <Override PartName="/ppt/media/image14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25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move the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Click to edit the notes format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&lt;header&gt;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&lt;date/time&gt;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&lt;footer&gt;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6435AC32-F785-4373-8E34-57AA7979D2BE}" type="slidenum">
              <a:rPr b="0" lang="pt-BR" sz="1400" spc="-1" strike="noStrike">
                <a:latin typeface="Times New Roman"/>
              </a:rPr>
              <a:t>&lt;number&gt;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9" name="CustomShape 9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2" name="CustomShape 8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5" name="CustomShape 56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88" name="CustomShape 40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1" name="CustomShape 8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4" name="CustomShape 50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97" name="CustomShape 6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300" name="CustomShape 7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58" name="CustomShape 5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1" name="CustomShape 2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4" name="CustomShape 9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67" name="CustomShape 14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0" name="CustomShape 17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3" name="CustomShape 31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1376280" y="1336680"/>
            <a:ext cx="4799520" cy="359928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39720" cy="4201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endParaRPr b="0" lang="pt-BR" sz="2000" spc="-1" strike="noStrike">
              <a:latin typeface="Arial"/>
            </a:endParaRPr>
          </a:p>
        </p:txBody>
      </p:sp>
      <p:sp>
        <p:nvSpPr>
          <p:cNvPr id="276" name="CustomShape 38"/>
          <p:cNvSpPr/>
          <p:nvPr/>
        </p:nvSpPr>
        <p:spPr>
          <a:xfrm>
            <a:off x="0" y="10155240"/>
            <a:ext cx="3268080" cy="52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Times New Roman"/>
                <a:ea typeface="+mn-ea"/>
              </a:rPr>
              <a:t>Prof. André Hochuli</a:t>
            </a:r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c</a:t>
            </a:r>
            <a:r>
              <a:rPr b="0" lang="pt-BR" sz="4400" spc="-1" strike="noStrike">
                <a:latin typeface="Arial"/>
              </a:rPr>
              <a:t>k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d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h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i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l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 </a:t>
            </a:r>
            <a:r>
              <a:rPr b="0" lang="pt-BR" sz="4400" spc="-1" strike="noStrike">
                <a:latin typeface="Arial"/>
              </a:rPr>
              <a:t>t</a:t>
            </a:r>
            <a:r>
              <a:rPr b="0" lang="pt-BR" sz="4400" spc="-1" strike="noStrike">
                <a:latin typeface="Arial"/>
              </a:rPr>
              <a:t>e</a:t>
            </a:r>
            <a:r>
              <a:rPr b="0" lang="pt-BR" sz="4400" spc="-1" strike="noStrike">
                <a:latin typeface="Arial"/>
              </a:rPr>
              <a:t>x</a:t>
            </a:r>
            <a:r>
              <a:rPr b="0" lang="pt-BR" sz="4400" spc="-1" strike="noStrike">
                <a:latin typeface="Arial"/>
              </a:rPr>
              <a:t>t </a:t>
            </a:r>
            <a:r>
              <a:rPr b="0" lang="pt-BR" sz="4400" spc="-1" strike="noStrike">
                <a:latin typeface="Arial"/>
              </a:rPr>
              <a:t>f</a:t>
            </a:r>
            <a:r>
              <a:rPr b="0" lang="pt-BR" sz="4400" spc="-1" strike="noStrike">
                <a:latin typeface="Arial"/>
              </a:rPr>
              <a:t>o</a:t>
            </a:r>
            <a:r>
              <a:rPr b="0" lang="pt-BR" sz="4400" spc="-1" strike="noStrike">
                <a:latin typeface="Arial"/>
              </a:rPr>
              <a:t>r</a:t>
            </a:r>
            <a:r>
              <a:rPr b="0" lang="pt-BR" sz="4400" spc="-1" strike="noStrike">
                <a:latin typeface="Arial"/>
              </a:rPr>
              <a:t>m</a:t>
            </a:r>
            <a:r>
              <a:rPr b="0" lang="pt-BR" sz="4400" spc="-1" strike="noStrike">
                <a:latin typeface="Arial"/>
              </a:rPr>
              <a:t>a</a:t>
            </a:r>
            <a:r>
              <a:rPr b="0" lang="pt-BR" sz="4400" spc="-1" strike="noStrike">
                <a:latin typeface="Arial"/>
              </a:rPr>
              <a:t>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2080" cy="125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2080" cy="5320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2080" cy="5320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2080" cy="532080"/>
          </a:xfrm>
          <a:prstGeom prst="rect">
            <a:avLst/>
          </a:prstGeom>
          <a:noFill/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edit the title text 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2080" cy="1252080"/>
          </a:xfrm>
          <a:prstGeom prst="rect">
            <a:avLst/>
          </a:prstGeom>
          <a:solidFill>
            <a:srgbClr val="e74c3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Click to </a:t>
            </a:r>
            <a:r>
              <a:rPr b="0" lang="pt-BR" sz="4400" spc="-1" strike="noStrike">
                <a:latin typeface="Arial"/>
              </a:rPr>
              <a:t>edit the </a:t>
            </a:r>
            <a:r>
              <a:rPr b="0" lang="pt-BR" sz="4400" spc="-1" strike="noStrike">
                <a:latin typeface="Arial"/>
              </a:rPr>
              <a:t>title text </a:t>
            </a:r>
            <a:r>
              <a:rPr b="0" lang="pt-BR" sz="4400" spc="-1" strike="noStrike">
                <a:latin typeface="Arial"/>
              </a:rPr>
              <a:t>format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latin typeface="Arial"/>
              </a:rPr>
              <a:t>Click to edit the outline text format</a:t>
            </a:r>
            <a:endParaRPr b="0" lang="pt-BR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pc="-1" strike="noStrike">
                <a:latin typeface="Arial"/>
              </a:rPr>
              <a:t>Second Outline Level</a:t>
            </a:r>
            <a:endParaRPr b="0" lang="pt-BR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pc="-1" strike="noStrike">
                <a:latin typeface="Arial"/>
              </a:rPr>
              <a:t>Third Outline Level</a:t>
            </a:r>
            <a:endParaRPr b="0" lang="pt-BR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latin typeface="Arial"/>
              </a:rPr>
              <a:t>Fourth Outline Level</a:t>
            </a:r>
            <a:endParaRPr b="0" lang="pt-BR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Fifth Outline Level</a:t>
            </a:r>
            <a:endParaRPr b="0" lang="pt-BR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Sixth Outline Level</a:t>
            </a:r>
            <a:endParaRPr b="0" lang="pt-BR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latin typeface="Arial"/>
              </a:rPr>
              <a:t>Seventh Outline Level</a:t>
            </a:r>
            <a:endParaRPr b="0" lang="pt-BR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gustavo.hochuli@pucpr.br" TargetMode="External"/><Relationship Id="rId2" Type="http://schemas.openxmlformats.org/officeDocument/2006/relationships/hyperlink" Target="mailto:aghochuli@ppgia.pucpr.br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hyperlink" Target="https://github.com/andrehochuli/teaching/blob/main/AprendizadoMaquina/T&#243;pico%2004%20-%20Deep%20Learning/T&#243;pico_04_Deep_Learning_Redes_Neurais_Recorrentes.ipynb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 04 – Deep Learning – Redes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540000" y="4680000"/>
            <a:ext cx="9172080" cy="251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2200" spc="-1" strike="noStrike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1"/>
              </a:rPr>
              <a:t>gustavo.hochuli@pucpr.br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pt-BR" sz="2200" spc="-1" strike="noStrike" u="sng">
                <a:solidFill>
                  <a:srgbClr val="0000ff"/>
                </a:solidFill>
                <a:uFillTx/>
                <a:latin typeface="Latin Modern Sans"/>
                <a:ea typeface="DejaVu Sans"/>
                <a:hlinkClick r:id="rId2"/>
              </a:rPr>
              <a:t>aghochuli@ppgia.pucpr.br</a:t>
            </a: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8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81" name="CustomShape 89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82" name="CustomShape 9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83" name="CustomShape 9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4" name="CustomShape 92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Abordagens: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94000"/>
              </a:lnSpc>
              <a:buNone/>
              <a:tabLst>
                <a:tab algn="l" pos="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Aft>
                <a:spcPts val="1140"/>
              </a:spcAft>
              <a:buNone/>
              <a:tabLst>
                <a:tab algn="l" pos="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2087280" y="2201760"/>
            <a:ext cx="6191280" cy="193680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6617880" y="1047960"/>
            <a:ext cx="3058920" cy="931320"/>
          </a:xfrm>
          <a:prstGeom prst="rect">
            <a:avLst/>
          </a:prstGeom>
          <a:ln w="0">
            <a:noFill/>
          </a:ln>
        </p:spPr>
      </p:pic>
      <p:pic>
        <p:nvPicPr>
          <p:cNvPr id="187" name="" descr=""/>
          <p:cNvPicPr/>
          <p:nvPr/>
        </p:nvPicPr>
        <p:blipFill>
          <a:blip r:embed="rId3"/>
          <a:srcRect l="6011" t="0" r="0" b="13362"/>
          <a:stretch/>
        </p:blipFill>
        <p:spPr>
          <a:xfrm>
            <a:off x="3060000" y="4349520"/>
            <a:ext cx="4647960" cy="2070720"/>
          </a:xfrm>
          <a:prstGeom prst="rect">
            <a:avLst/>
          </a:prstGeom>
          <a:ln w="0">
            <a:noFill/>
          </a:ln>
        </p:spPr>
      </p:pic>
      <p:sp>
        <p:nvSpPr>
          <p:cNvPr id="188" name=""/>
          <p:cNvSpPr/>
          <p:nvPr/>
        </p:nvSpPr>
        <p:spPr>
          <a:xfrm>
            <a:off x="3069720" y="4335480"/>
            <a:ext cx="401400" cy="20761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89" name=""/>
          <p:cNvSpPr/>
          <p:nvPr/>
        </p:nvSpPr>
        <p:spPr>
          <a:xfrm>
            <a:off x="3495600" y="4335480"/>
            <a:ext cx="401400" cy="20761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0" name=""/>
          <p:cNvSpPr/>
          <p:nvPr/>
        </p:nvSpPr>
        <p:spPr>
          <a:xfrm>
            <a:off x="3920760" y="4335480"/>
            <a:ext cx="401040" cy="20761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1" name=""/>
          <p:cNvSpPr/>
          <p:nvPr/>
        </p:nvSpPr>
        <p:spPr>
          <a:xfrm>
            <a:off x="4346640" y="4335480"/>
            <a:ext cx="401400" cy="20761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2" name=""/>
          <p:cNvSpPr/>
          <p:nvPr/>
        </p:nvSpPr>
        <p:spPr>
          <a:xfrm>
            <a:off x="4772160" y="4335480"/>
            <a:ext cx="401400" cy="207612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3" name=""/>
          <p:cNvSpPr/>
          <p:nvPr/>
        </p:nvSpPr>
        <p:spPr>
          <a:xfrm>
            <a:off x="5201640" y="4344120"/>
            <a:ext cx="401400" cy="20761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4" name=""/>
          <p:cNvSpPr/>
          <p:nvPr/>
        </p:nvSpPr>
        <p:spPr>
          <a:xfrm>
            <a:off x="5627160" y="4344120"/>
            <a:ext cx="401400" cy="207612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5" name=""/>
          <p:cNvSpPr/>
          <p:nvPr/>
        </p:nvSpPr>
        <p:spPr>
          <a:xfrm>
            <a:off x="6029280" y="4359960"/>
            <a:ext cx="401400" cy="207612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6" name=""/>
          <p:cNvSpPr/>
          <p:nvPr/>
        </p:nvSpPr>
        <p:spPr>
          <a:xfrm>
            <a:off x="6455160" y="4359960"/>
            <a:ext cx="401400" cy="207612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7" name=""/>
          <p:cNvSpPr/>
          <p:nvPr/>
        </p:nvSpPr>
        <p:spPr>
          <a:xfrm>
            <a:off x="6880680" y="4359960"/>
            <a:ext cx="401400" cy="207612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98" name=""/>
          <p:cNvSpPr/>
          <p:nvPr/>
        </p:nvSpPr>
        <p:spPr>
          <a:xfrm>
            <a:off x="7306560" y="4359960"/>
            <a:ext cx="401400" cy="207612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2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0" name="CustomShape 26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1" name="CustomShape 2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2" name="CustomShape 2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03" name="CustomShape 29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Parâmetro: Tamanho da Janela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Determina a relação entre observação e predição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04" name="" descr=""/>
          <p:cNvPicPr/>
          <p:nvPr/>
        </p:nvPicPr>
        <p:blipFill>
          <a:blip r:embed="rId1"/>
          <a:srcRect l="0" t="6303" r="0" b="0"/>
          <a:stretch/>
        </p:blipFill>
        <p:spPr>
          <a:xfrm>
            <a:off x="2134440" y="2922480"/>
            <a:ext cx="5784120" cy="3556080"/>
          </a:xfrm>
          <a:prstGeom prst="rect">
            <a:avLst/>
          </a:prstGeom>
          <a:ln w="0">
            <a:noFill/>
          </a:ln>
        </p:spPr>
      </p:pic>
      <p:pic>
        <p:nvPicPr>
          <p:cNvPr id="205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8920" cy="931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4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07" name="CustomShape 42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08" name="CustomShape 4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09" name="CustomShape 54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0" name="CustomShape 55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Treinamento / Teste 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Base de amostras são geradas deslizando a janela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11" name="" descr=""/>
          <p:cNvPicPr/>
          <p:nvPr/>
        </p:nvPicPr>
        <p:blipFill>
          <a:blip r:embed="rId1"/>
          <a:srcRect l="0" t="0" r="6682" b="0"/>
          <a:stretch/>
        </p:blipFill>
        <p:spPr>
          <a:xfrm>
            <a:off x="720000" y="4428000"/>
            <a:ext cx="5758200" cy="2368080"/>
          </a:xfrm>
          <a:prstGeom prst="rect">
            <a:avLst/>
          </a:prstGeom>
          <a:ln w="0">
            <a:noFill/>
          </a:ln>
        </p:spPr>
      </p:pic>
      <p:pic>
        <p:nvPicPr>
          <p:cNvPr id="212" name="" descr=""/>
          <p:cNvPicPr/>
          <p:nvPr/>
        </p:nvPicPr>
        <p:blipFill>
          <a:blip r:embed="rId2"/>
          <a:stretch/>
        </p:blipFill>
        <p:spPr>
          <a:xfrm>
            <a:off x="6617520" y="1047600"/>
            <a:ext cx="3058920" cy="931320"/>
          </a:xfrm>
          <a:prstGeom prst="rect">
            <a:avLst/>
          </a:prstGeom>
          <a:ln w="0">
            <a:noFill/>
          </a:ln>
        </p:spPr>
      </p:pic>
      <p:pic>
        <p:nvPicPr>
          <p:cNvPr id="213" name="" descr=""/>
          <p:cNvPicPr/>
          <p:nvPr/>
        </p:nvPicPr>
        <p:blipFill>
          <a:blip r:embed="rId3"/>
          <a:stretch/>
        </p:blipFill>
        <p:spPr>
          <a:xfrm>
            <a:off x="7200000" y="4813560"/>
            <a:ext cx="2044080" cy="1622520"/>
          </a:xfrm>
          <a:prstGeom prst="rect">
            <a:avLst/>
          </a:prstGeom>
          <a:ln w="0">
            <a:noFill/>
          </a:ln>
        </p:spPr>
      </p:pic>
      <p:pic>
        <p:nvPicPr>
          <p:cNvPr id="214" name="" descr=""/>
          <p:cNvPicPr/>
          <p:nvPr/>
        </p:nvPicPr>
        <p:blipFill>
          <a:blip r:embed="rId4"/>
          <a:srcRect l="0" t="6303" r="0" b="0"/>
          <a:stretch/>
        </p:blipFill>
        <p:spPr>
          <a:xfrm>
            <a:off x="3240000" y="2602800"/>
            <a:ext cx="3958560" cy="1895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3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16" name="CustomShape 44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17" name="CustomShape 5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18" name="CustomShape 5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19" name="CustomShape 53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Em sequências grandes, o gradiente desaparece 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 peso da informação ‘antiga’ decresce ao longo do tempo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0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8920" cy="931320"/>
          </a:xfrm>
          <a:prstGeom prst="rect">
            <a:avLst/>
          </a:prstGeom>
          <a:ln w="0">
            <a:noFill/>
          </a:ln>
        </p:spPr>
      </p:pic>
      <p:pic>
        <p:nvPicPr>
          <p:cNvPr id="221" name="" descr=""/>
          <p:cNvPicPr/>
          <p:nvPr/>
        </p:nvPicPr>
        <p:blipFill>
          <a:blip r:embed="rId2"/>
          <a:srcRect l="0" t="39500" r="0" b="0"/>
          <a:stretch/>
        </p:blipFill>
        <p:spPr>
          <a:xfrm>
            <a:off x="360000" y="3060000"/>
            <a:ext cx="5254560" cy="1798560"/>
          </a:xfrm>
          <a:prstGeom prst="rect">
            <a:avLst/>
          </a:prstGeom>
          <a:ln w="0">
            <a:noFill/>
          </a:ln>
        </p:spPr>
      </p:pic>
      <p:pic>
        <p:nvPicPr>
          <p:cNvPr id="222" name="" descr=""/>
          <p:cNvPicPr/>
          <p:nvPr/>
        </p:nvPicPr>
        <p:blipFill>
          <a:blip r:embed="rId3"/>
          <a:stretch/>
        </p:blipFill>
        <p:spPr>
          <a:xfrm>
            <a:off x="5603400" y="4500000"/>
            <a:ext cx="3935160" cy="216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82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24" name="CustomShape 83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25" name="CustomShape 84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26" name="CustomShape 85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27" name="CustomShape 86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Problema – Vanish Gradient</a:t>
            </a:r>
            <a:endParaRPr b="0" lang="pt-BR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Tanh é uma função lenta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6617160" y="1047240"/>
            <a:ext cx="3058920" cy="931320"/>
          </a:xfrm>
          <a:prstGeom prst="rect">
            <a:avLst/>
          </a:prstGeom>
          <a:ln w="0">
            <a:noFill/>
          </a:ln>
        </p:spPr>
      </p:pic>
      <p:pic>
        <p:nvPicPr>
          <p:cNvPr id="229" name="Google Shape;152;p 2" descr=""/>
          <p:cNvPicPr/>
          <p:nvPr/>
        </p:nvPicPr>
        <p:blipFill>
          <a:blip r:embed="rId2"/>
          <a:srcRect l="4440" t="0" r="6668" b="0"/>
          <a:stretch/>
        </p:blipFill>
        <p:spPr>
          <a:xfrm>
            <a:off x="648360" y="3309120"/>
            <a:ext cx="4318200" cy="1729440"/>
          </a:xfrm>
          <a:prstGeom prst="rect">
            <a:avLst/>
          </a:prstGeom>
          <a:ln w="0">
            <a:noFill/>
          </a:ln>
        </p:spPr>
      </p:pic>
      <p:pic>
        <p:nvPicPr>
          <p:cNvPr id="230" name="" descr=""/>
          <p:cNvPicPr/>
          <p:nvPr/>
        </p:nvPicPr>
        <p:blipFill>
          <a:blip r:embed="rId3"/>
          <a:stretch/>
        </p:blipFill>
        <p:spPr>
          <a:xfrm>
            <a:off x="5400000" y="3240000"/>
            <a:ext cx="3598560" cy="1984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" descr=""/>
          <p:cNvPicPr/>
          <p:nvPr/>
        </p:nvPicPr>
        <p:blipFill>
          <a:blip r:embed="rId1"/>
          <a:srcRect l="6339" t="0" r="1756" b="0"/>
          <a:stretch/>
        </p:blipFill>
        <p:spPr>
          <a:xfrm>
            <a:off x="1980000" y="3911040"/>
            <a:ext cx="6750000" cy="2747520"/>
          </a:xfrm>
          <a:prstGeom prst="rect">
            <a:avLst/>
          </a:prstGeom>
          <a:ln w="0">
            <a:noFill/>
          </a:ln>
        </p:spPr>
      </p:pic>
      <p:sp>
        <p:nvSpPr>
          <p:cNvPr id="232" name="CustomShape 45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3" name="CustomShape 46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4" name="CustomShape 47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35" name="CustomShape 48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36" name="CustomShape 49"/>
          <p:cNvSpPr/>
          <p:nvPr/>
        </p:nvSpPr>
        <p:spPr>
          <a:xfrm>
            <a:off x="360000" y="144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Long-Short-Term-Memory (LSTM)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Superior – Memória Longa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e </a:t>
            </a:r>
            <a:r>
              <a:rPr b="1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Soma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dos Pesos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Fluxo Inferior – Memória Curta 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Multiplicação dos Pesos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CustomShape 6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38" name="CustomShape 64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39" name="CustomShape 6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0" name="CustomShape 6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1" name="CustomShape 67"/>
          <p:cNvSpPr/>
          <p:nvPr/>
        </p:nvSpPr>
        <p:spPr>
          <a:xfrm>
            <a:off x="360000" y="144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Gatilhos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Esquecimento (*)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Entrada (+) 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Saída (*)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242" name="" descr=""/>
          <p:cNvPicPr/>
          <p:nvPr/>
        </p:nvPicPr>
        <p:blipFill>
          <a:blip r:embed="rId1"/>
          <a:srcRect l="8167" t="1278" r="0" b="0"/>
          <a:stretch/>
        </p:blipFill>
        <p:spPr>
          <a:xfrm>
            <a:off x="3240000" y="2052000"/>
            <a:ext cx="6298560" cy="4738680"/>
          </a:xfrm>
          <a:prstGeom prst="rect">
            <a:avLst/>
          </a:prstGeom>
          <a:ln w="0">
            <a:noFill/>
          </a:ln>
        </p:spPr>
      </p:pic>
      <p:pic>
        <p:nvPicPr>
          <p:cNvPr id="243" name="" descr=""/>
          <p:cNvPicPr/>
          <p:nvPr/>
        </p:nvPicPr>
        <p:blipFill>
          <a:blip r:embed="rId2"/>
          <a:srcRect l="6339" t="20255" r="1756" b="19779"/>
          <a:stretch/>
        </p:blipFill>
        <p:spPr>
          <a:xfrm>
            <a:off x="6660000" y="965520"/>
            <a:ext cx="3006360" cy="905040"/>
          </a:xfrm>
          <a:prstGeom prst="rect">
            <a:avLst/>
          </a:prstGeom>
          <a:ln w="0">
            <a:noFill/>
          </a:ln>
        </p:spPr>
      </p:pic>
      <p:sp>
        <p:nvSpPr>
          <p:cNvPr id="244" name=""/>
          <p:cNvSpPr/>
          <p:nvPr/>
        </p:nvSpPr>
        <p:spPr>
          <a:xfrm>
            <a:off x="7545960" y="975960"/>
            <a:ext cx="1174680" cy="894240"/>
          </a:xfrm>
          <a:prstGeom prst="rect">
            <a:avLst/>
          </a:prstGeom>
          <a:solidFill>
            <a:srgbClr val="729fcf">
              <a:alpha val="5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69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246" name="CustomShape 70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247" name="CustomShape 71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248" name="CustomShape 7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249" name="CustomShape 73"/>
          <p:cNvSpPr/>
          <p:nvPr/>
        </p:nvSpPr>
        <p:spPr>
          <a:xfrm>
            <a:off x="360000" y="144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Let’s Code!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 u="sng">
                <a:solidFill>
                  <a:srgbClr val="0000ff"/>
                </a:solidFill>
                <a:uFillTx/>
                <a:latin typeface="Calibri"/>
                <a:ea typeface="DejaVu Sans"/>
                <a:hlinkClick r:id="rId1"/>
              </a:rPr>
              <a:t>[LINK]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Tópicos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29" name="CustomShape 4"/>
          <p:cNvSpPr/>
          <p:nvPr/>
        </p:nvSpPr>
        <p:spPr>
          <a:xfrm>
            <a:off x="360000" y="1980000"/>
            <a:ext cx="917208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Discussão Inicial 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Redes Recorrentes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RNN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LSTM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	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Exercício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1620000" y="4329000"/>
            <a:ext cx="7181280" cy="215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8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4" name="CustomShape 9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 quando temos uma informação temporal ?</a:t>
            </a:r>
            <a:endParaRPr b="0" lang="pt-BR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Ex: previsão do tempo, variação de preços, etc ?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r>
              <a:rPr b="0" lang="pt-BR" sz="1800" spc="-1" strike="noStrike">
                <a:solidFill>
                  <a:srgbClr val="1c1c1c"/>
                </a:solidFill>
                <a:latin typeface="Calibri"/>
                <a:ea typeface="DejaVu Sans"/>
              </a:rPr>
              <a:t>Em certas aplicações, uma dependência temporal afeta a classe da instância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35" name="CustomShape 10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36" name="CustomShape 11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1947960" y="3390120"/>
            <a:ext cx="6330600" cy="2901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20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39" name="CustomShape 21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0" name="CustomShape 2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1" name="CustomShape 2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rcRect l="0" t="0" r="14926" b="0"/>
          <a:stretch/>
        </p:blipFill>
        <p:spPr>
          <a:xfrm>
            <a:off x="251280" y="1687320"/>
            <a:ext cx="4463280" cy="2968920"/>
          </a:xfrm>
          <a:prstGeom prst="rect">
            <a:avLst/>
          </a:prstGeom>
          <a:ln w="0">
            <a:noFill/>
          </a:ln>
        </p:spPr>
      </p:pic>
      <p:pic>
        <p:nvPicPr>
          <p:cNvPr id="143" name="" descr=""/>
          <p:cNvPicPr/>
          <p:nvPr/>
        </p:nvPicPr>
        <p:blipFill>
          <a:blip r:embed="rId2"/>
          <a:stretch/>
        </p:blipFill>
        <p:spPr>
          <a:xfrm>
            <a:off x="2166480" y="5114520"/>
            <a:ext cx="6616440" cy="1476720"/>
          </a:xfrm>
          <a:prstGeom prst="rect">
            <a:avLst/>
          </a:prstGeom>
          <a:ln w="0">
            <a:noFill/>
          </a:ln>
        </p:spPr>
      </p:pic>
      <p:pic>
        <p:nvPicPr>
          <p:cNvPr id="144" name="" descr=""/>
          <p:cNvPicPr/>
          <p:nvPr/>
        </p:nvPicPr>
        <p:blipFill>
          <a:blip r:embed="rId3"/>
          <a:stretch/>
        </p:blipFill>
        <p:spPr>
          <a:xfrm>
            <a:off x="5094000" y="1704600"/>
            <a:ext cx="4498920" cy="2951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94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46" name="CustomShape 95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47" name="CustomShape 96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48" name="CustomShape 97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1"/>
          <a:srcRect l="7997" t="1649" r="18966" b="2207"/>
          <a:stretch/>
        </p:blipFill>
        <p:spPr>
          <a:xfrm>
            <a:off x="2340000" y="1440000"/>
            <a:ext cx="5758200" cy="5391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" descr=""/>
          <p:cNvPicPr/>
          <p:nvPr/>
        </p:nvPicPr>
        <p:blipFill>
          <a:blip r:embed="rId1"/>
          <a:srcRect l="6011" t="0" r="0" b="13362"/>
          <a:stretch/>
        </p:blipFill>
        <p:spPr>
          <a:xfrm>
            <a:off x="5245200" y="1056600"/>
            <a:ext cx="4327920" cy="3168360"/>
          </a:xfrm>
          <a:prstGeom prst="rect">
            <a:avLst/>
          </a:prstGeom>
          <a:ln w="0">
            <a:noFill/>
          </a:ln>
        </p:spPr>
      </p:pic>
      <p:sp>
        <p:nvSpPr>
          <p:cNvPr id="151" name="CustomShape 6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Discussão Inicial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52" name="CustomShape 7"/>
          <p:cNvSpPr/>
          <p:nvPr/>
        </p:nvSpPr>
        <p:spPr>
          <a:xfrm>
            <a:off x="360000" y="1980000"/>
            <a:ext cx="472644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“Estática”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Instâncias são interpretadas isoladamente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Classificação Recorrente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 classe da instância anterior é importante para interpretação da instância atual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Exemplos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Imagem vs Vídeo 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53" name="CustomShape 12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54" name="CustomShape 13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287680" y="1141920"/>
            <a:ext cx="373320" cy="30510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683680" y="1141920"/>
            <a:ext cx="373320" cy="30510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6079680" y="1141920"/>
            <a:ext cx="373320" cy="30510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6475680" y="1141920"/>
            <a:ext cx="373320" cy="30510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6871680" y="1141920"/>
            <a:ext cx="373320" cy="3051000"/>
          </a:xfrm>
          <a:prstGeom prst="rect">
            <a:avLst/>
          </a:prstGeom>
          <a:solidFill>
            <a:srgbClr val="cccccc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NUBLADO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7270920" y="1154880"/>
            <a:ext cx="373320" cy="30510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666920" y="1154880"/>
            <a:ext cx="373320" cy="3051000"/>
          </a:xfrm>
          <a:prstGeom prst="rect">
            <a:avLst/>
          </a:prstGeom>
          <a:solidFill>
            <a:srgbClr val="729fcf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C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H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U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V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8041320" y="1177920"/>
            <a:ext cx="373320" cy="3051000"/>
          </a:xfrm>
          <a:prstGeom prst="rect">
            <a:avLst/>
          </a:prstGeom>
          <a:solidFill>
            <a:srgbClr val="ffbf00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O</a:t>
            </a:r>
            <a:endParaRPr b="0" lang="pt-BR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L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8437320" y="1177920"/>
            <a:ext cx="373320" cy="3051000"/>
          </a:xfrm>
          <a:prstGeom prst="rect">
            <a:avLst/>
          </a:prstGeom>
          <a:solidFill>
            <a:srgbClr val="c9211e">
              <a:alpha val="2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8833320" y="1177920"/>
            <a:ext cx="373320" cy="305100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9229320" y="1177920"/>
            <a:ext cx="373320" cy="3051000"/>
          </a:xfrm>
          <a:prstGeom prst="rect">
            <a:avLst/>
          </a:prstGeom>
          <a:solidFill>
            <a:srgbClr val="c9211e">
              <a:alpha val="20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b="0" lang="pt-BR" sz="1800" spc="-1" strike="noStrike">
              <a:latin typeface="Arial"/>
            </a:endParaRPr>
          </a:p>
        </p:txBody>
      </p:sp>
      <p:pic>
        <p:nvPicPr>
          <p:cNvPr id="166" name="" descr=""/>
          <p:cNvPicPr/>
          <p:nvPr/>
        </p:nvPicPr>
        <p:blipFill>
          <a:blip r:embed="rId2"/>
          <a:stretch/>
        </p:blipFill>
        <p:spPr>
          <a:xfrm>
            <a:off x="3940560" y="4994640"/>
            <a:ext cx="5628960" cy="1202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5"/>
          <p:cNvSpPr/>
          <p:nvPr/>
        </p:nvSpPr>
        <p:spPr>
          <a:xfrm>
            <a:off x="360000" y="333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6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69" name="CustomShape 18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0" name="CustomShape 19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1" name="CustomShape 30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2" name="CustomShape 32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capazes de interpretar sequência de dados</a:t>
            </a:r>
            <a:endParaRPr b="0" lang="pt-BR" sz="2000" spc="-1" strike="noStrike">
              <a:latin typeface="Arial"/>
            </a:endParaRPr>
          </a:p>
          <a:p>
            <a:pPr marL="216000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Um conjunto de eventos determina a classe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1200600" y="2509200"/>
            <a:ext cx="7589160" cy="4260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33"/>
          <p:cNvSpPr/>
          <p:nvPr/>
        </p:nvSpPr>
        <p:spPr>
          <a:xfrm>
            <a:off x="360000" y="360000"/>
            <a:ext cx="9352080" cy="89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  <a:buNone/>
            </a:pPr>
            <a:r>
              <a:rPr b="1" lang="pt-BR" sz="3200" spc="-1" strike="noStrike">
                <a:solidFill>
                  <a:srgbClr val="ffffff"/>
                </a:solidFill>
                <a:latin typeface="Latin Modern Sans"/>
                <a:ea typeface="DejaVu Sans"/>
              </a:rPr>
              <a:t>Redes Neurais Recorrentes</a:t>
            </a:r>
            <a:endParaRPr b="0" lang="pt-BR" sz="3200" spc="-1" strike="noStrike">
              <a:latin typeface="Arial"/>
            </a:endParaRPr>
          </a:p>
        </p:txBody>
      </p:sp>
      <p:sp>
        <p:nvSpPr>
          <p:cNvPr id="175" name="CustomShape 34"/>
          <p:cNvSpPr/>
          <p:nvPr/>
        </p:nvSpPr>
        <p:spPr>
          <a:xfrm>
            <a:off x="360000" y="1620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176" name="CustomShape 35"/>
          <p:cNvSpPr/>
          <p:nvPr/>
        </p:nvSpPr>
        <p:spPr>
          <a:xfrm>
            <a:off x="7608600" y="6886080"/>
            <a:ext cx="227736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Redes Recorrentes</a:t>
            </a:r>
            <a:endParaRPr b="0" lang="pt-BR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pt-BR" sz="1800" spc="-1" strike="noStrike">
              <a:latin typeface="Arial"/>
            </a:endParaRPr>
          </a:p>
        </p:txBody>
      </p:sp>
      <p:sp>
        <p:nvSpPr>
          <p:cNvPr id="177" name="CustomShape 36"/>
          <p:cNvSpPr/>
          <p:nvPr/>
        </p:nvSpPr>
        <p:spPr>
          <a:xfrm>
            <a:off x="897120" y="6886080"/>
            <a:ext cx="6439320" cy="35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pt-BR" sz="1800" spc="-1" strike="noStrike">
                <a:solidFill>
                  <a:srgbClr val="000000"/>
                </a:solidFill>
                <a:latin typeface="Arial"/>
                <a:ea typeface="DejaVu Sans"/>
              </a:rPr>
              <a:t>Aprendizado de Máquina - Prof. André Hochuli</a:t>
            </a:r>
            <a:endParaRPr b="0" lang="pt-BR" sz="1800" spc="-1" strike="noStrike">
              <a:latin typeface="Arial"/>
            </a:endParaRPr>
          </a:p>
        </p:txBody>
      </p:sp>
      <p:sp>
        <p:nvSpPr>
          <p:cNvPr id="178" name="CustomShape 37"/>
          <p:cNvSpPr/>
          <p:nvPr/>
        </p:nvSpPr>
        <p:spPr>
          <a:xfrm>
            <a:off x="360000" y="1764000"/>
            <a:ext cx="9306360" cy="467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rmAutofit/>
          </a:bodyPr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Modelos ‘estáticos’ não codificam adequadamente a informação contextual de instâncias anteriores (série temporal)</a:t>
            </a:r>
            <a:endParaRPr b="0" lang="pt-BR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Solução: Recurrent Neural Networks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RNA propagando pesos + atributos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O estado H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é produzido com base em X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+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 </a:t>
            </a: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W</a:t>
            </a:r>
            <a:r>
              <a:rPr b="0" lang="pt-BR" sz="2000" spc="-1" strike="noStrike" baseline="-8000">
                <a:solidFill>
                  <a:srgbClr val="1c1c1c"/>
                </a:solidFill>
                <a:latin typeface="Calibri"/>
                <a:ea typeface="DejaVu Sans"/>
              </a:rPr>
              <a:t>t-1</a:t>
            </a:r>
            <a:endParaRPr b="0" lang="pt-BR" sz="20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1c1c1c"/>
                </a:solidFill>
                <a:latin typeface="Calibri"/>
                <a:ea typeface="DejaVu Sans"/>
              </a:rPr>
              <a:t>Aprende a relação entre as instâncias e classes</a:t>
            </a: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94000"/>
              </a:lnSpc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16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  <a:buNone/>
              <a:tabLst>
                <a:tab algn="l" pos="206280"/>
                <a:tab algn="l" pos="663480"/>
                <a:tab algn="l" pos="1120680"/>
                <a:tab algn="l" pos="1577880"/>
                <a:tab algn="l" pos="2035080"/>
                <a:tab algn="l" pos="2492280"/>
                <a:tab algn="l" pos="2949480"/>
                <a:tab algn="l" pos="3406680"/>
                <a:tab algn="l" pos="3863880"/>
                <a:tab algn="l" pos="4321080"/>
                <a:tab algn="l" pos="4778280"/>
                <a:tab algn="l" pos="5235480"/>
                <a:tab algn="l" pos="5692680"/>
                <a:tab algn="l" pos="6149880"/>
                <a:tab algn="l" pos="6607080"/>
                <a:tab algn="l" pos="7064280"/>
                <a:tab algn="l" pos="7521480"/>
                <a:tab algn="l" pos="7978680"/>
                <a:tab algn="l" pos="8435880"/>
                <a:tab algn="l" pos="8893080"/>
                <a:tab algn="l" pos="9350280"/>
                <a:tab algn="l" pos="9601200"/>
                <a:tab algn="l" pos="10058400"/>
                <a:tab algn="l" pos="10515600"/>
              </a:tabLst>
            </a:pPr>
            <a:endParaRPr b="0" lang="pt-BR" sz="2000" spc="-1" strike="noStrike">
              <a:latin typeface="Arial"/>
            </a:endParaRPr>
          </a:p>
        </p:txBody>
      </p:sp>
      <p:pic>
        <p:nvPicPr>
          <p:cNvPr id="179" name="" descr=""/>
          <p:cNvPicPr/>
          <p:nvPr/>
        </p:nvPicPr>
        <p:blipFill>
          <a:blip r:embed="rId1"/>
          <a:stretch/>
        </p:blipFill>
        <p:spPr>
          <a:xfrm>
            <a:off x="2700000" y="4673520"/>
            <a:ext cx="5314320" cy="161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6120</TotalTime>
  <Application>LibreOffice/7.3.7.2$Linux_X86_64 LibreOffice_project/30$Build-2</Application>
  <AppVersion>15.0000</AppVersion>
  <Words>811</Words>
  <Paragraphs>376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2021-04-28T18:38:02Z</dcterms:created>
  <dc:creator/>
  <dc:description/>
  <dc:language>en-US</dc:language>
  <cp:lastModifiedBy/>
  <dcterms:modified xsi:type="dcterms:W3CDTF">2024-10-29T13:47:19Z</dcterms:modified>
  <cp:revision>176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KSOProductBuildVer">
    <vt:lpwstr>1033-11.1.0.10161</vt:lpwstr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33</vt:i4>
  </property>
  <property fmtid="{D5CDD505-2E9C-101B-9397-08002B2CF9AE}" pid="8" name="PresentationFormat">
    <vt:lpwstr>Personalizar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33</vt:i4>
  </property>
</Properties>
</file>