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/>
    <p:restoredTop sz="94630"/>
  </p:normalViewPr>
  <p:slideViewPr>
    <p:cSldViewPr snapToGrid="0">
      <p:cViewPr varScale="1">
        <p:scale>
          <a:sx n="172" d="100"/>
          <a:sy n="172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FF1EA48-6162-47FE-AFC0-00939F642842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3%20-%20Morphology/Lecture_03_Morphology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03 - Morphology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Discussion of Practice 02</a:t>
            </a:r>
            <a:endParaRPr lang="pt-BR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Mathematical Morphology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Structuring Element (or Kernel)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Erode /Dilate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Open / Close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Gradients 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Watershed</a:t>
            </a:r>
            <a:endParaRPr lang="pt-BR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52BBA-2056-C1F5-1FB6-1B08E1B6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277" y="3701116"/>
            <a:ext cx="5092041" cy="24079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FC4EB2-5C37-291E-2DCB-FBFE8564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140" y="5732955"/>
            <a:ext cx="392242" cy="3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Mathematical</a:t>
            </a:r>
            <a:r>
              <a:rPr lang="en-US" sz="32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Morphology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9" name="CaixaDeTexto 1"/>
          <p:cNvSpPr/>
          <p:nvPr/>
        </p:nvSpPr>
        <p:spPr>
          <a:xfrm>
            <a:off x="200160" y="1689840"/>
            <a:ext cx="951552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Morphology (Nature): Branch of Biology that study the form and structure of animals and plants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Morphology (Image Processing): Mathematical operations to extract image components based on pixel neighborhood.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Increase/Decrease Objects Size, Reduce Noise, Closing or Open (GAPS)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00" name="Picture 2" descr="Understanding Morphological Image Processing and Its Operations | by  Prateek Chhikara | Towards Data Science"/>
          <p:cNvPicPr/>
          <p:nvPr/>
        </p:nvPicPr>
        <p:blipFill>
          <a:blip r:embed="rId3"/>
          <a:stretch/>
        </p:blipFill>
        <p:spPr>
          <a:xfrm>
            <a:off x="446040" y="3694680"/>
            <a:ext cx="3185640" cy="14857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4" descr="OpenCV: Morphological Transformations"/>
          <p:cNvPicPr/>
          <p:nvPr/>
        </p:nvPicPr>
        <p:blipFill>
          <a:blip r:embed="rId4"/>
          <a:stretch/>
        </p:blipFill>
        <p:spPr>
          <a:xfrm>
            <a:off x="7340760" y="3746520"/>
            <a:ext cx="2467800" cy="13363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6" descr="Morphological Transformations of Images using OpenCV | Image Processing  Part-2 | by Ravjot Singh | Analytics Vidhya | Medium"/>
          <p:cNvPicPr/>
          <p:nvPr/>
        </p:nvPicPr>
        <p:blipFill>
          <a:blip r:embed="rId5"/>
          <a:stretch/>
        </p:blipFill>
        <p:spPr>
          <a:xfrm>
            <a:off x="3863880" y="3601800"/>
            <a:ext cx="3185640" cy="148068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8"/>
          <p:cNvPicPr/>
          <p:nvPr/>
        </p:nvPicPr>
        <p:blipFill>
          <a:blip r:embed="rId6"/>
          <a:stretch/>
        </p:blipFill>
        <p:spPr>
          <a:xfrm>
            <a:off x="2413440" y="5355000"/>
            <a:ext cx="5838480" cy="14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Structuring Element (Kernel)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7" name="CaixaDeTexto 1"/>
          <p:cNvSpPr/>
          <p:nvPr/>
        </p:nvSpPr>
        <p:spPr>
          <a:xfrm>
            <a:off x="200160" y="1689840"/>
            <a:ext cx="951552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Defines the shape of the structure to be applied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structure is slid through the image 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Erosion or Dilate operations are applied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origin determines the pixel be changed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08" name="Imagem 4"/>
          <p:cNvPicPr/>
          <p:nvPr/>
        </p:nvPicPr>
        <p:blipFill>
          <a:blip r:embed="rId3"/>
          <a:stretch/>
        </p:blipFill>
        <p:spPr>
          <a:xfrm>
            <a:off x="3143880" y="3293640"/>
            <a:ext cx="3548160" cy="219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Erosion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2" name="CaixaDeTexto 1"/>
          <p:cNvSpPr/>
          <p:nvPr/>
        </p:nvSpPr>
        <p:spPr>
          <a:xfrm>
            <a:off x="200160" y="168984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Moves one’s to zero’s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Binary ‘AND’ Operation 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Noises and Contours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3" name="Imagem 4"/>
          <p:cNvPicPr/>
          <p:nvPr/>
        </p:nvPicPr>
        <p:blipFill>
          <a:blip r:embed="rId5"/>
          <a:srcRect l="3326" t="7753" r="3391" b="5018"/>
          <a:stretch/>
        </p:blipFill>
        <p:spPr>
          <a:xfrm>
            <a:off x="360000" y="3047040"/>
            <a:ext cx="5163840" cy="24206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113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35520" y="2825280"/>
            <a:ext cx="3745800" cy="28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60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114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Dilation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8" name="CaixaDeTexto 1"/>
          <p:cNvSpPr/>
          <p:nvPr/>
        </p:nvSpPr>
        <p:spPr>
          <a:xfrm>
            <a:off x="200160" y="168984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Moves zero’s to one’s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Binary ‘OR’ Operation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Increases Objects, connects contours, and fill holes.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9" name="Imagem 4"/>
          <p:cNvPicPr/>
          <p:nvPr/>
        </p:nvPicPr>
        <p:blipFill>
          <a:blip r:embed="rId5"/>
          <a:stretch/>
        </p:blipFill>
        <p:spPr>
          <a:xfrm>
            <a:off x="542880" y="3275640"/>
            <a:ext cx="4894920" cy="22528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19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94760" y="2791440"/>
            <a:ext cx="4294800" cy="322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60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120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Opening and Closing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4" name="CaixaDeTexto 1"/>
          <p:cNvSpPr/>
          <p:nvPr/>
        </p:nvSpPr>
        <p:spPr>
          <a:xfrm>
            <a:off x="200160" y="1689840"/>
            <a:ext cx="9515520" cy="47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Combined morphological operations that preserve the shape and size o large objects in the image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Opening: Erode + Dilate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Removes small objects, noises, and thin lines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Closing: Dilate + Erode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Fill small holes and connect segmented contours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25" name="Picture 8"/>
          <p:cNvPicPr/>
          <p:nvPr/>
        </p:nvPicPr>
        <p:blipFill>
          <a:blip r:embed="rId3"/>
          <a:stretch/>
        </p:blipFill>
        <p:spPr>
          <a:xfrm>
            <a:off x="6617160" y="2426760"/>
            <a:ext cx="2133000" cy="14281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10"/>
          <p:cNvPicPr/>
          <p:nvPr/>
        </p:nvPicPr>
        <p:blipFill>
          <a:blip r:embed="rId4"/>
          <a:stretch/>
        </p:blipFill>
        <p:spPr>
          <a:xfrm>
            <a:off x="6617160" y="4677480"/>
            <a:ext cx="2133000" cy="142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Others Morphological Operations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0" name="CaixaDeTexto 1"/>
          <p:cNvSpPr/>
          <p:nvPr/>
        </p:nvSpPr>
        <p:spPr>
          <a:xfrm>
            <a:off x="200160" y="1689840"/>
            <a:ext cx="951552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Gradient: Dilate - Erosion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Outline de Object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TopHat: Open – Original Image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 the effect of brightness changes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Isolates brightness objects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31" name="Picture 2"/>
          <p:cNvPicPr/>
          <p:nvPr/>
        </p:nvPicPr>
        <p:blipFill>
          <a:blip r:embed="rId3"/>
          <a:stretch/>
        </p:blipFill>
        <p:spPr>
          <a:xfrm>
            <a:off x="5644800" y="1689840"/>
            <a:ext cx="2419200" cy="16196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4" descr="Output of the top-hat transform, applied to a grayscale image of grains of rice against a darker background"/>
          <p:cNvPicPr/>
          <p:nvPr/>
        </p:nvPicPr>
        <p:blipFill>
          <a:blip r:embed="rId4"/>
          <a:stretch/>
        </p:blipFill>
        <p:spPr>
          <a:xfrm>
            <a:off x="5381280" y="4398840"/>
            <a:ext cx="2946240" cy="146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6" name="CaixaDeTexto 1"/>
          <p:cNvSpPr/>
          <p:nvPr/>
        </p:nvSpPr>
        <p:spPr>
          <a:xfrm>
            <a:off x="200160" y="1689840"/>
            <a:ext cx="9515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Link: Morphology Operators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348</Words>
  <Application>Microsoft Macintosh PowerPoint</Application>
  <PresentationFormat>Custom</PresentationFormat>
  <Paragraphs>96</Paragraphs>
  <Slides>9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124</cp:revision>
  <dcterms:created xsi:type="dcterms:W3CDTF">2021-04-28T18:38:02Z</dcterms:created>
  <dcterms:modified xsi:type="dcterms:W3CDTF">2025-08-13T13:08:18Z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