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2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10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48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49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39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50.xml" ContentType="application/vnd.openxmlformats-officedocument.theme+xml"/>
  <Override PartName="/ppt/theme/theme13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10.xml" ContentType="application/vnd.openxmlformats-officedocument.theme+xml"/>
  <Override PartName="/ppt/theme/theme47.xml" ContentType="application/vnd.openxmlformats-officedocument.theme+xml"/>
  <Override PartName="/ppt/theme/theme9.xml" ContentType="application/vnd.openxmlformats-officedocument.theme+xml"/>
  <Override PartName="/ppt/theme/theme36.xml" ContentType="application/vnd.openxmlformats-officedocument.theme+xml"/>
  <Override PartName="/ppt/theme/theme8.xml" ContentType="application/vnd.openxmlformats-officedocument.theme+xml"/>
  <Override PartName="/ppt/theme/theme35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2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notesSlides/_rels/notesSlide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  <p:sldMasterId id="2147483744" r:id="rId50"/>
    <p:sldMasterId id="2147483746" r:id="rId51"/>
    <p:sldMasterId id="2147483748" r:id="rId52"/>
  </p:sldMasterIdLst>
  <p:notesMasterIdLst>
    <p:notesMasterId r:id="rId53"/>
  </p:notesMasterIdLst>
  <p:sldIdLst>
    <p:sldId id="256" r:id="rId54"/>
    <p:sldId id="257" r:id="rId55"/>
    <p:sldId id="258" r:id="rId56"/>
    <p:sldId id="259" r:id="rId57"/>
    <p:sldId id="260" r:id="rId58"/>
    <p:sldId id="261" r:id="rId59"/>
    <p:sldId id="262" r:id="rId60"/>
    <p:sldId id="263" r:id="rId61"/>
    <p:sldId id="264" r:id="rId62"/>
    <p:sldId id="265" r:id="rId63"/>
    <p:sldId id="266" r:id="rId64"/>
    <p:sldId id="267" r:id="rId65"/>
    <p:sldId id="268" r:id="rId66"/>
    <p:sldId id="269" r:id="rId67"/>
    <p:sldId id="270" r:id="rId68"/>
    <p:sldId id="271" r:id="rId69"/>
    <p:sldId id="272" r:id="rId70"/>
    <p:sldId id="273" r:id="rId71"/>
    <p:sldId id="274" r:id="rId72"/>
    <p:sldId id="275" r:id="rId73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notesMaster" Target="notesMasters/notesMaster1.xml"/><Relationship Id="rId54" Type="http://schemas.openxmlformats.org/officeDocument/2006/relationships/slide" Target="slides/slide1.xml"/><Relationship Id="rId55" Type="http://schemas.openxmlformats.org/officeDocument/2006/relationships/slide" Target="slides/slide2.xml"/><Relationship Id="rId56" Type="http://schemas.openxmlformats.org/officeDocument/2006/relationships/slide" Target="slides/slide3.xml"/><Relationship Id="rId57" Type="http://schemas.openxmlformats.org/officeDocument/2006/relationships/slide" Target="slides/slide4.xml"/><Relationship Id="rId58" Type="http://schemas.openxmlformats.org/officeDocument/2006/relationships/slide" Target="slides/slide5.xml"/><Relationship Id="rId59" Type="http://schemas.openxmlformats.org/officeDocument/2006/relationships/slide" Target="slides/slide6.xml"/><Relationship Id="rId60" Type="http://schemas.openxmlformats.org/officeDocument/2006/relationships/slide" Target="slides/slide7.xml"/><Relationship Id="rId61" Type="http://schemas.openxmlformats.org/officeDocument/2006/relationships/slide" Target="slides/slide8.xml"/><Relationship Id="rId62" Type="http://schemas.openxmlformats.org/officeDocument/2006/relationships/slide" Target="slides/slide9.xml"/><Relationship Id="rId63" Type="http://schemas.openxmlformats.org/officeDocument/2006/relationships/slide" Target="slides/slide10.xml"/><Relationship Id="rId64" Type="http://schemas.openxmlformats.org/officeDocument/2006/relationships/slide" Target="slides/slide11.xml"/><Relationship Id="rId65" Type="http://schemas.openxmlformats.org/officeDocument/2006/relationships/slide" Target="slides/slide12.xml"/><Relationship Id="rId66" Type="http://schemas.openxmlformats.org/officeDocument/2006/relationships/slide" Target="slides/slide13.xml"/><Relationship Id="rId67" Type="http://schemas.openxmlformats.org/officeDocument/2006/relationships/slide" Target="slides/slide14.xml"/><Relationship Id="rId68" Type="http://schemas.openxmlformats.org/officeDocument/2006/relationships/slide" Target="slides/slide15.xml"/><Relationship Id="rId69" Type="http://schemas.openxmlformats.org/officeDocument/2006/relationships/slide" Target="slides/slide16.xml"/><Relationship Id="rId70" Type="http://schemas.openxmlformats.org/officeDocument/2006/relationships/slide" Target="slides/slide17.xml"/><Relationship Id="rId71" Type="http://schemas.openxmlformats.org/officeDocument/2006/relationships/slide" Target="slides/slide18.xml"/><Relationship Id="rId72" Type="http://schemas.openxmlformats.org/officeDocument/2006/relationships/slide" Target="slides/slide19.xml"/><Relationship Id="rId73" Type="http://schemas.openxmlformats.org/officeDocument/2006/relationships/slide" Target="slides/slide20.xml"/><Relationship Id="rId7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2E1A51E-D4A5-4702-93AA-7124FE77DC5A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CustomShape 3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CustomShape 3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CustomShape 3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CustomShape 3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CustomShape 24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CustomShape 3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CustomShape 3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CustomShape 3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CustomShape 3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CustomShape 3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CustomShape 3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59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CustomShape 3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CustomShape 3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CustomShape 3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CustomShape 3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920" cy="3595680"/>
          </a:xfrm>
          <a:prstGeom prst="rect">
            <a:avLst/>
          </a:prstGeom>
          <a:ln w="0">
            <a:noFill/>
          </a:ln>
        </p:spPr>
      </p:sp>
      <p:sp>
        <p:nvSpPr>
          <p:cNvPr id="60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CustomShape 28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920" cy="3595680"/>
          </a:xfrm>
          <a:prstGeom prst="rect">
            <a:avLst/>
          </a:prstGeom>
          <a:ln w="0">
            <a:noFill/>
          </a:ln>
        </p:spPr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CustomShape 32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920" cy="3595680"/>
          </a:xfrm>
          <a:prstGeom prst="rect">
            <a:avLst/>
          </a:prstGeom>
          <a:ln w="0">
            <a:noFill/>
          </a:ln>
        </p:spPr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CustomShape 35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CustomShape 3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CustomShape 3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6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0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slideLayout" Target="../slideLayouts/slideLayout48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slideLayout" Target="../slideLayouts/slideLayout49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slideLayout" Target="../slideLayouts/slideLayout50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slideLayout" Target="../slideLayouts/slideLayout51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09560" cy="12495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0" y="3150000"/>
            <a:ext cx="9709560" cy="12495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0" y="3150000"/>
            <a:ext cx="9709560" cy="12495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0" y="3150000"/>
            <a:ext cx="9709560" cy="12495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k 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180000"/>
            <a:ext cx="9709200" cy="124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7560000" y="6840000"/>
            <a:ext cx="2509200" cy="52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00000" y="6840000"/>
            <a:ext cx="6469200" cy="529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180000" y="6840000"/>
            <a:ext cx="529200" cy="529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k 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180000"/>
            <a:ext cx="9709200" cy="124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560000" y="6840000"/>
            <a:ext cx="2509200" cy="52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900000" y="6840000"/>
            <a:ext cx="6469200" cy="529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180000" y="6840000"/>
            <a:ext cx="529200" cy="529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k 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180000"/>
            <a:ext cx="9709200" cy="124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560000" y="6840000"/>
            <a:ext cx="2509200" cy="52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900000" y="6840000"/>
            <a:ext cx="6469200" cy="529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180000" y="6840000"/>
            <a:ext cx="529200" cy="529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k 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180000"/>
            <a:ext cx="9709200" cy="124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560000" y="6840000"/>
            <a:ext cx="2509200" cy="52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900000" y="6840000"/>
            <a:ext cx="6469200" cy="529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180000" y="6840000"/>
            <a:ext cx="529200" cy="529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09200" cy="124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7560000" y="6840000"/>
            <a:ext cx="2509200" cy="52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900000" y="6840000"/>
            <a:ext cx="6469200" cy="529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180000" y="6840000"/>
            <a:ext cx="529200" cy="529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180000"/>
            <a:ext cx="9709200" cy="124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7560000" y="6840000"/>
            <a:ext cx="2509200" cy="52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900000" y="6840000"/>
            <a:ext cx="6469200" cy="529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180000" y="6840000"/>
            <a:ext cx="529200" cy="529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180000"/>
            <a:ext cx="9709200" cy="124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7560000" y="6840000"/>
            <a:ext cx="2509200" cy="52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900000" y="6840000"/>
            <a:ext cx="6469200" cy="529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180000" y="6840000"/>
            <a:ext cx="529200" cy="529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3150000"/>
            <a:ext cx="9709560" cy="12495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0" y="180000"/>
            <a:ext cx="9709200" cy="124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560000" y="6840000"/>
            <a:ext cx="2509200" cy="52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900000" y="6840000"/>
            <a:ext cx="6469200" cy="529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180000" y="6840000"/>
            <a:ext cx="529200" cy="529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180000"/>
            <a:ext cx="9709200" cy="124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7560000" y="6840000"/>
            <a:ext cx="2509200" cy="52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900000" y="6840000"/>
            <a:ext cx="6469200" cy="529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180000" y="6840000"/>
            <a:ext cx="529200" cy="529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0" y="180000"/>
            <a:ext cx="9709200" cy="124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7560000" y="6840000"/>
            <a:ext cx="2509200" cy="52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900000" y="6840000"/>
            <a:ext cx="6469200" cy="529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180000" y="6840000"/>
            <a:ext cx="529200" cy="529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180000"/>
            <a:ext cx="9709200" cy="124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7560000" y="6840000"/>
            <a:ext cx="2509200" cy="52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900000" y="6840000"/>
            <a:ext cx="6469200" cy="529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180000" y="6840000"/>
            <a:ext cx="529200" cy="529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180000"/>
            <a:ext cx="9709200" cy="124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560000" y="6840000"/>
            <a:ext cx="2509200" cy="52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900000" y="6840000"/>
            <a:ext cx="6469200" cy="529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180000" y="6840000"/>
            <a:ext cx="529200" cy="529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1"/>
          <p:cNvSpPr/>
          <p:nvPr/>
        </p:nvSpPr>
        <p:spPr>
          <a:xfrm>
            <a:off x="0" y="3150000"/>
            <a:ext cx="9709560" cy="12495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stomShape 1"/>
          <p:cNvSpPr/>
          <p:nvPr/>
        </p:nvSpPr>
        <p:spPr>
          <a:xfrm>
            <a:off x="0" y="3150000"/>
            <a:ext cx="9709560" cy="12495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9" r:id="rId2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1" r:id="rId2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2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3" r:id="rId2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0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5" r:id="rId2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7" r:id="rId2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9" r:id="rId2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0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1" r:id="rId2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3" r:id="rId2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CustomShape 1"/>
          <p:cNvSpPr/>
          <p:nvPr/>
        </p:nvSpPr>
        <p:spPr>
          <a:xfrm>
            <a:off x="0" y="180000"/>
            <a:ext cx="9708120" cy="12481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13" name="CustomShape 2"/>
          <p:cNvSpPr/>
          <p:nvPr/>
        </p:nvSpPr>
        <p:spPr>
          <a:xfrm>
            <a:off x="7560000" y="6840000"/>
            <a:ext cx="2508120" cy="5281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14" name="CustomShape 3"/>
          <p:cNvSpPr/>
          <p:nvPr/>
        </p:nvSpPr>
        <p:spPr>
          <a:xfrm>
            <a:off x="900000" y="6840000"/>
            <a:ext cx="6468120" cy="5281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5" name="CustomShape 4"/>
          <p:cNvSpPr/>
          <p:nvPr/>
        </p:nvSpPr>
        <p:spPr>
          <a:xfrm>
            <a:off x="180000" y="6840000"/>
            <a:ext cx="528120" cy="5281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stomShape 1"/>
          <p:cNvSpPr/>
          <p:nvPr/>
        </p:nvSpPr>
        <p:spPr>
          <a:xfrm>
            <a:off x="0" y="3150000"/>
            <a:ext cx="9709560" cy="12495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9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0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7" r:id="rId2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0" y="180000"/>
            <a:ext cx="9708120" cy="12481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25" name="CustomShape 2"/>
          <p:cNvSpPr/>
          <p:nvPr/>
        </p:nvSpPr>
        <p:spPr>
          <a:xfrm>
            <a:off x="7560000" y="6840000"/>
            <a:ext cx="2508120" cy="5281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26" name="CustomShape 3"/>
          <p:cNvSpPr/>
          <p:nvPr/>
        </p:nvSpPr>
        <p:spPr>
          <a:xfrm>
            <a:off x="900000" y="6840000"/>
            <a:ext cx="6468120" cy="5281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7" name="CustomShape 4"/>
          <p:cNvSpPr/>
          <p:nvPr/>
        </p:nvSpPr>
        <p:spPr>
          <a:xfrm>
            <a:off x="180000" y="6840000"/>
            <a:ext cx="528120" cy="5281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9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3150000"/>
            <a:ext cx="9709560" cy="12495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3150000"/>
            <a:ext cx="9709560" cy="12495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3150000"/>
            <a:ext cx="9709560" cy="12495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k 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0" y="3150000"/>
            <a:ext cx="9709560" cy="12495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ZKIOXUbQdBI&amp;list=PLg3ZPsW_sghTw40eEdgUhnMO-uthjcA3g&amp;index=5" TargetMode="External"/><Relationship Id="rId2" Type="http://schemas.openxmlformats.org/officeDocument/2006/relationships/hyperlink" Target="https://www.youtube.com/watch?v=uDNWx00zN5o&amp;t=88s" TargetMode="External"/><Relationship Id="rId3" Type="http://schemas.openxmlformats.org/officeDocument/2006/relationships/slideLayout" Target="../slideLayouts/slideLayout29.xml"/><Relationship Id="rId4" Type="http://schemas.openxmlformats.org/officeDocument/2006/relationships/notesSlide" Target="../notesSlides/notesSlide2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9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360000" y="333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Tópico 02 –  Estruturas de Seleção (IF-ELSE)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CustomShape 2"/>
          <p:cNvSpPr/>
          <p:nvPr/>
        </p:nvSpPr>
        <p:spPr>
          <a:xfrm>
            <a:off x="540000" y="4680000"/>
            <a:ext cx="9169560" cy="250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Operadores Lógicos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CustomShape 3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CustomShape 4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CustomShape 2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Define expressões lógicas combinando operações relacionais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(AND) , OU (OR) , OU-EXCLUSIVO (^) e Negação (NOT)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Tabelas Verdade: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83" name="Group 333"/>
          <p:cNvGraphicFramePr/>
          <p:nvPr/>
        </p:nvGraphicFramePr>
        <p:xfrm>
          <a:off x="360000" y="3858840"/>
          <a:ext cx="2630520" cy="1814040"/>
        </p:xfrm>
        <a:graphic>
          <a:graphicData uri="http://schemas.openxmlformats.org/drawingml/2006/table">
            <a:tbl>
              <a:tblPr/>
              <a:tblGrid>
                <a:gridCol w="601560"/>
                <a:gridCol w="568800"/>
                <a:gridCol w="322560"/>
                <a:gridCol w="1137960"/>
              </a:tblGrid>
              <a:tr h="540000"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1fea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1fea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 </a:t>
                      </a: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AND</a:t>
                      </a: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1fea0"/>
                    </a:solidFill>
                  </a:tcPr>
                </a:tc>
              </a:tr>
              <a:tr h="1274040"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1fea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1fea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1fe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4" name="Group 336"/>
          <p:cNvGraphicFramePr/>
          <p:nvPr/>
        </p:nvGraphicFramePr>
        <p:xfrm>
          <a:off x="4218480" y="5715360"/>
          <a:ext cx="1567800" cy="1096560"/>
        </p:xfrm>
        <a:graphic>
          <a:graphicData uri="http://schemas.openxmlformats.org/drawingml/2006/table">
            <a:tbl>
              <a:tblPr/>
              <a:tblGrid>
                <a:gridCol w="495000"/>
                <a:gridCol w="1073160"/>
              </a:tblGrid>
              <a:tr h="396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1fea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b="1" lang="pt-BR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A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1fea0"/>
                    </a:solidFill>
                  </a:tcPr>
                </a:tc>
              </a:tr>
              <a:tr h="7005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1fea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1fe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5" name="Group 333"/>
          <p:cNvGraphicFramePr/>
          <p:nvPr/>
        </p:nvGraphicFramePr>
        <p:xfrm>
          <a:off x="3677400" y="3855960"/>
          <a:ext cx="2630520" cy="1814040"/>
        </p:xfrm>
        <a:graphic>
          <a:graphicData uri="http://schemas.openxmlformats.org/drawingml/2006/table">
            <a:tbl>
              <a:tblPr/>
              <a:tblGrid>
                <a:gridCol w="601560"/>
                <a:gridCol w="568800"/>
                <a:gridCol w="322560"/>
                <a:gridCol w="1137960"/>
              </a:tblGrid>
              <a:tr h="540000"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1fea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1fea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 </a:t>
                      </a: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OR</a:t>
                      </a: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1fea0"/>
                    </a:solidFill>
                  </a:tcPr>
                </a:tc>
              </a:tr>
              <a:tr h="1274040"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1fea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1fea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1fe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6" name="Group 333"/>
          <p:cNvGraphicFramePr/>
          <p:nvPr/>
        </p:nvGraphicFramePr>
        <p:xfrm>
          <a:off x="6968520" y="3855960"/>
          <a:ext cx="2630520" cy="1814040"/>
        </p:xfrm>
        <a:graphic>
          <a:graphicData uri="http://schemas.openxmlformats.org/drawingml/2006/table">
            <a:tbl>
              <a:tblPr/>
              <a:tblGrid>
                <a:gridCol w="601560"/>
                <a:gridCol w="568800"/>
                <a:gridCol w="322560"/>
                <a:gridCol w="1137960"/>
              </a:tblGrid>
              <a:tr h="540000"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1fea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1fea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 </a:t>
                      </a: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^</a:t>
                      </a: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1fea0"/>
                    </a:solidFill>
                  </a:tcPr>
                </a:tc>
              </a:tr>
              <a:tr h="1274040"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1fea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1fea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1fea0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Precedência entre Operadores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CustomShape 3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CustomShape 4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Rectangle 3"/>
          <p:cNvSpPr/>
          <p:nvPr/>
        </p:nvSpPr>
        <p:spPr>
          <a:xfrm>
            <a:off x="405000" y="1468800"/>
            <a:ext cx="3088080" cy="44928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Prioridade: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41360" indent="-258840">
              <a:lnSpc>
                <a:spcPct val="120000"/>
              </a:lnSpc>
              <a:spcBef>
                <a:spcPts val="499"/>
              </a:spcBef>
              <a:buClr>
                <a:srgbClr val="4f81bd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Entre operadores lógicos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41360" indent="-258840" algn="just">
              <a:lnSpc>
                <a:spcPct val="120000"/>
              </a:lnSpc>
              <a:spcBef>
                <a:spcPts val="499"/>
              </a:spcBef>
              <a:buClr>
                <a:srgbClr val="4f81bd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Entre todos os operadores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Text Box 4"/>
          <p:cNvSpPr/>
          <p:nvPr/>
        </p:nvSpPr>
        <p:spPr>
          <a:xfrm>
            <a:off x="5303160" y="2202480"/>
            <a:ext cx="4042080" cy="11401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Negação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E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OU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OU - EXCLUSIVO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Line 5"/>
          <p:cNvSpPr/>
          <p:nvPr/>
        </p:nvSpPr>
        <p:spPr>
          <a:xfrm>
            <a:off x="5303160" y="2085840"/>
            <a:ext cx="3714840" cy="360"/>
          </a:xfrm>
          <a:prstGeom prst="line">
            <a:avLst/>
          </a:prstGeom>
          <a:ln w="381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Line 6"/>
          <p:cNvSpPr/>
          <p:nvPr/>
        </p:nvSpPr>
        <p:spPr>
          <a:xfrm>
            <a:off x="5173920" y="2202120"/>
            <a:ext cx="360" cy="1143000"/>
          </a:xfrm>
          <a:prstGeom prst="line">
            <a:avLst/>
          </a:prstGeom>
          <a:ln w="381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AutoShape 8"/>
          <p:cNvSpPr/>
          <p:nvPr/>
        </p:nvSpPr>
        <p:spPr>
          <a:xfrm>
            <a:off x="3780000" y="2520000"/>
            <a:ext cx="1181880" cy="64836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5" name="Text Box 9"/>
          <p:cNvSpPr/>
          <p:nvPr/>
        </p:nvSpPr>
        <p:spPr>
          <a:xfrm>
            <a:off x="5303160" y="4488480"/>
            <a:ext cx="4042080" cy="16736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Parênteses mais internos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Operadores Aritméticos / Funções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Operadores Relacionais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Operadores Lógicos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Line 10"/>
          <p:cNvSpPr/>
          <p:nvPr/>
        </p:nvSpPr>
        <p:spPr>
          <a:xfrm>
            <a:off x="5303160" y="4371840"/>
            <a:ext cx="3714840" cy="360"/>
          </a:xfrm>
          <a:prstGeom prst="line">
            <a:avLst/>
          </a:prstGeom>
          <a:ln w="381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Line 11"/>
          <p:cNvSpPr/>
          <p:nvPr/>
        </p:nvSpPr>
        <p:spPr>
          <a:xfrm>
            <a:off x="5173920" y="4488120"/>
            <a:ext cx="360" cy="1676520"/>
          </a:xfrm>
          <a:prstGeom prst="line">
            <a:avLst/>
          </a:prstGeom>
          <a:ln w="381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AutoShape 12"/>
          <p:cNvSpPr/>
          <p:nvPr/>
        </p:nvSpPr>
        <p:spPr>
          <a:xfrm>
            <a:off x="3658680" y="4860000"/>
            <a:ext cx="1199520" cy="64836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CustomShape 1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Operadores Relacionais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CustomShape 3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CustomShape 4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CustomShape 2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Qual o resultado </a:t>
            </a:r>
            <a:r>
              <a:rPr b="1" i="1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booleano</a:t>
            </a: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? :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Arial"/>
                <a:ea typeface="DejaVu Sans"/>
              </a:rPr>
              <a:t>2 &lt; 5 and 15 / 3 == 5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64760">
              <a:lnSpc>
                <a:spcPct val="60000"/>
              </a:lnSpc>
              <a:spcAft>
                <a:spcPts val="799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64760">
              <a:lnSpc>
                <a:spcPct val="60000"/>
              </a:lnSpc>
              <a:spcAft>
                <a:spcPts val="799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Arial"/>
                <a:ea typeface="DejaVu Sans"/>
              </a:rPr>
              <a:t>2 &lt; 5 or 15 / 3 == 5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Arial"/>
                <a:ea typeface="DejaVu Sans"/>
              </a:rPr>
              <a:t>(2 &lt; 5) ^ (15 / 3) == 5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Arial"/>
                <a:ea typeface="DejaVu Sans"/>
              </a:rPr>
              <a:t>not 2 &lt; 5 or 15 / 3 == 5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CustomShape 20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Operadores Relacionais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CustomShape 21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CustomShape 22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CustomShape 23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7222"/>
          </a:bodyPr>
          <a:p>
            <a:pPr marL="2160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Qual o resultado </a:t>
            </a:r>
            <a:r>
              <a:rPr b="1" i="1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booleano</a:t>
            </a: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? :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(True and False) or (True or not False)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not (True or True) and (False and False)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(not (5 != 10/2) or True) and (2 – 5 &gt; 5 – 2 or True)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((not True and False) and (True or False or False)) and (True and (5 &gt;= 5))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(not (5 == 5) and (not (True and False)))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Debate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CustomShape 3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CustomShape 4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CustomShape 2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Cite algumas situações em que podemos empregar expressões lógicas: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560">
              <a:lnSpc>
                <a:spcPct val="60000"/>
              </a:lnSpc>
              <a:spcAft>
                <a:spcPts val="499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64760">
              <a:lnSpc>
                <a:spcPct val="60000"/>
              </a:lnSpc>
              <a:spcAft>
                <a:spcPts val="499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921960">
              <a:lnSpc>
                <a:spcPct val="60000"/>
              </a:lnSpc>
              <a:spcAft>
                <a:spcPts val="499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921960">
              <a:lnSpc>
                <a:spcPct val="60000"/>
              </a:lnSpc>
              <a:spcAft>
                <a:spcPts val="499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921960">
              <a:lnSpc>
                <a:spcPct val="60000"/>
              </a:lnSpc>
              <a:spcAft>
                <a:spcPts val="499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92196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92196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Debate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CustomShape 3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CustomShape 4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CustomShape 2"/>
          <p:cNvSpPr/>
          <p:nvPr/>
        </p:nvSpPr>
        <p:spPr>
          <a:xfrm>
            <a:off x="360000" y="1876680"/>
            <a:ext cx="9169560" cy="491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3333"/>
          </a:bodyPr>
          <a:p>
            <a:pPr marL="2160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Cite algumas situações em que podemos empregar expressões lógicas: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Programação de um evento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08440">
              <a:lnSpc>
                <a:spcPct val="11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 eu estiver em Curitiba e não chover ou o ingresso for barato eu vou ao show de música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Em algoritmos: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Login de um Sistema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Disparo de Alarme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Frear um veiculo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Etc.....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Então, expressões lógicas determinam uma tomada de decisão, um desvio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499"/>
              </a:spcAf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condicional, etc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CustomShape 2"/>
          <p:cNvSpPr/>
          <p:nvPr/>
        </p:nvSpPr>
        <p:spPr>
          <a:xfrm>
            <a:off x="360000" y="189936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Determinam um desvio condicional no fluxo principal do algoritmo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7560">
              <a:lnSpc>
                <a:spcPct val="60000"/>
              </a:lnSpc>
              <a:spcAft>
                <a:spcPts val="499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64760">
              <a:lnSpc>
                <a:spcPct val="60000"/>
              </a:lnSpc>
              <a:spcAft>
                <a:spcPts val="499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921960">
              <a:lnSpc>
                <a:spcPct val="60000"/>
              </a:lnSpc>
              <a:spcAft>
                <a:spcPts val="499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921960">
              <a:lnSpc>
                <a:spcPct val="60000"/>
              </a:lnSpc>
              <a:spcAft>
                <a:spcPts val="499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921960">
              <a:lnSpc>
                <a:spcPct val="60000"/>
              </a:lnSpc>
              <a:spcAft>
                <a:spcPts val="499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92196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92196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CustomShape 1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Estruturas de Seleção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CustomShape 3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CustomShape 4"/>
          <p:cNvSpPr/>
          <p:nvPr/>
        </p:nvSpPr>
        <p:spPr>
          <a:xfrm>
            <a:off x="4026600" y="2912040"/>
            <a:ext cx="337932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CustomShape 7"/>
          <p:cNvSpPr/>
          <p:nvPr/>
        </p:nvSpPr>
        <p:spPr>
          <a:xfrm>
            <a:off x="4680720" y="2883600"/>
            <a:ext cx="158040" cy="6699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1" name="CustomShape 8"/>
          <p:cNvSpPr/>
          <p:nvPr/>
        </p:nvSpPr>
        <p:spPr>
          <a:xfrm>
            <a:off x="4680000" y="4570920"/>
            <a:ext cx="158760" cy="21124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2" name="CustomShape 9"/>
          <p:cNvSpPr/>
          <p:nvPr/>
        </p:nvSpPr>
        <p:spPr>
          <a:xfrm>
            <a:off x="4137840" y="2447640"/>
            <a:ext cx="1213920" cy="5954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= 10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b = 20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3" name="CustomShape 11"/>
          <p:cNvSpPr/>
          <p:nvPr/>
        </p:nvSpPr>
        <p:spPr>
          <a:xfrm flipH="1" rot="10800000">
            <a:off x="19792800" y="11131200"/>
            <a:ext cx="696960" cy="3535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3560" bIns="4356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4" name="CustomShape 12"/>
          <p:cNvSpPr/>
          <p:nvPr/>
        </p:nvSpPr>
        <p:spPr>
          <a:xfrm>
            <a:off x="2693520" y="4693320"/>
            <a:ext cx="1127520" cy="4014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= a*10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5" name="CustomShape 14"/>
          <p:cNvSpPr/>
          <p:nvPr/>
        </p:nvSpPr>
        <p:spPr>
          <a:xfrm>
            <a:off x="4210560" y="5707440"/>
            <a:ext cx="1091880" cy="5954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 = a+b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6" name="CustomShape 15"/>
          <p:cNvSpPr/>
          <p:nvPr/>
        </p:nvSpPr>
        <p:spPr>
          <a:xfrm rot="10800000">
            <a:off x="17889480" y="11131200"/>
            <a:ext cx="733320" cy="3535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3560" bIns="4356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7" name="CustomShape 18"/>
          <p:cNvSpPr/>
          <p:nvPr/>
        </p:nvSpPr>
        <p:spPr>
          <a:xfrm>
            <a:off x="5718600" y="4693320"/>
            <a:ext cx="1203840" cy="4014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b = b*10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8" name="CustomShape 19"/>
          <p:cNvSpPr/>
          <p:nvPr/>
        </p:nvSpPr>
        <p:spPr>
          <a:xfrm>
            <a:off x="3823920" y="3556440"/>
            <a:ext cx="1887120" cy="1071720"/>
          </a:xfrm>
          <a:prstGeom prst="diamond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&gt; b ?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9" name="Conector: Angulado 2"/>
          <p:cNvSpPr/>
          <p:nvPr/>
        </p:nvSpPr>
        <p:spPr>
          <a:xfrm flipV="1" rot="10800000">
            <a:off x="3261600" y="4093920"/>
            <a:ext cx="562320" cy="59652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Conector: Angulado 22"/>
          <p:cNvSpPr/>
          <p:nvPr/>
        </p:nvSpPr>
        <p:spPr>
          <a:xfrm flipH="1" rot="16200000">
            <a:off x="3744360" y="4611960"/>
            <a:ext cx="447120" cy="141840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Conector: Angulado 29"/>
          <p:cNvSpPr/>
          <p:nvPr/>
        </p:nvSpPr>
        <p:spPr>
          <a:xfrm>
            <a:off x="5713920" y="4093560"/>
            <a:ext cx="605160" cy="59652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Conector: Angulado 32"/>
          <p:cNvSpPr/>
          <p:nvPr/>
        </p:nvSpPr>
        <p:spPr>
          <a:xfrm rot="5400000">
            <a:off x="5355720" y="4578480"/>
            <a:ext cx="447120" cy="148536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CustomShape 13"/>
          <p:cNvSpPr/>
          <p:nvPr/>
        </p:nvSpPr>
        <p:spPr>
          <a:xfrm>
            <a:off x="2872440" y="3736080"/>
            <a:ext cx="73332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CustomShape 13"/>
          <p:cNvSpPr/>
          <p:nvPr/>
        </p:nvSpPr>
        <p:spPr>
          <a:xfrm>
            <a:off x="5911200" y="3754080"/>
            <a:ext cx="80856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CustomShape 1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Estruturas de Seleção (IF)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CustomShape 2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CustomShape 3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CustomShape 4"/>
          <p:cNvSpPr/>
          <p:nvPr/>
        </p:nvSpPr>
        <p:spPr>
          <a:xfrm>
            <a:off x="4026600" y="2912040"/>
            <a:ext cx="337932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CustomShape 5"/>
          <p:cNvSpPr/>
          <p:nvPr/>
        </p:nvSpPr>
        <p:spPr>
          <a:xfrm flipH="1" rot="16200000">
            <a:off x="2737800" y="4174560"/>
            <a:ext cx="397800" cy="17542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0" name="CustomShape 6"/>
          <p:cNvSpPr/>
          <p:nvPr/>
        </p:nvSpPr>
        <p:spPr>
          <a:xfrm>
            <a:off x="431640" y="1759680"/>
            <a:ext cx="9169920" cy="47462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estrutura é implementada pelo comando “IF”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37176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CustomShape 7"/>
          <p:cNvSpPr/>
          <p:nvPr/>
        </p:nvSpPr>
        <p:spPr>
          <a:xfrm>
            <a:off x="2612880" y="2884320"/>
            <a:ext cx="126720" cy="5540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2" name="CustomShape 8"/>
          <p:cNvSpPr/>
          <p:nvPr/>
        </p:nvSpPr>
        <p:spPr>
          <a:xfrm>
            <a:off x="2612160" y="4464000"/>
            <a:ext cx="151560" cy="2031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3" name="CustomShape 9"/>
          <p:cNvSpPr/>
          <p:nvPr/>
        </p:nvSpPr>
        <p:spPr>
          <a:xfrm>
            <a:off x="2069640" y="2286000"/>
            <a:ext cx="1213920" cy="5954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=10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b = 20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4" name="CustomShape 11"/>
          <p:cNvSpPr/>
          <p:nvPr/>
        </p:nvSpPr>
        <p:spPr>
          <a:xfrm flipH="1" rot="10800000">
            <a:off x="16850880" y="11131200"/>
            <a:ext cx="696960" cy="3535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3560" bIns="4356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5" name="CustomShape 12"/>
          <p:cNvSpPr/>
          <p:nvPr/>
        </p:nvSpPr>
        <p:spPr>
          <a:xfrm>
            <a:off x="761040" y="4635720"/>
            <a:ext cx="1127520" cy="4017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= a*10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6" name="CustomShape 13"/>
          <p:cNvSpPr/>
          <p:nvPr/>
        </p:nvSpPr>
        <p:spPr>
          <a:xfrm>
            <a:off x="986760" y="3582000"/>
            <a:ext cx="73332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CustomShape 14"/>
          <p:cNvSpPr/>
          <p:nvPr/>
        </p:nvSpPr>
        <p:spPr>
          <a:xfrm>
            <a:off x="2142720" y="5478840"/>
            <a:ext cx="1091880" cy="5954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 = a+b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8" name="CustomShape 15"/>
          <p:cNvSpPr/>
          <p:nvPr/>
        </p:nvSpPr>
        <p:spPr>
          <a:xfrm>
            <a:off x="1756080" y="3448800"/>
            <a:ext cx="1887120" cy="1071720"/>
          </a:xfrm>
          <a:prstGeom prst="diamond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&gt; b ?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9" name="CustomShape 16"/>
          <p:cNvSpPr/>
          <p:nvPr/>
        </p:nvSpPr>
        <p:spPr>
          <a:xfrm>
            <a:off x="7338240" y="2286000"/>
            <a:ext cx="1752840" cy="3977280"/>
          </a:xfrm>
          <a:prstGeom prst="rect">
            <a:avLst/>
          </a:prstGeom>
          <a:solidFill>
            <a:srgbClr val="4f81b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a=10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b=20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if ( a &gt; b ) 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= a * 10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 = a + b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0" name="Conector: Angulado 2"/>
          <p:cNvSpPr/>
          <p:nvPr/>
        </p:nvSpPr>
        <p:spPr>
          <a:xfrm flipV="1" rot="10800000">
            <a:off x="1329120" y="3986280"/>
            <a:ext cx="426960" cy="64656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Conector: Angulado 4"/>
          <p:cNvSpPr/>
          <p:nvPr/>
        </p:nvSpPr>
        <p:spPr>
          <a:xfrm flipH="1" rot="16200000">
            <a:off x="1879920" y="4486320"/>
            <a:ext cx="210240" cy="131796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Seta: para a Direita 8"/>
          <p:cNvSpPr/>
          <p:nvPr/>
        </p:nvSpPr>
        <p:spPr>
          <a:xfrm>
            <a:off x="4246200" y="3255120"/>
            <a:ext cx="2329920" cy="15800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Codificação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CustomShape 1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Estruturas de Seleção (IF...ELSE)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CustomShape 2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CustomShape 3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CustomShape 4"/>
          <p:cNvSpPr/>
          <p:nvPr/>
        </p:nvSpPr>
        <p:spPr>
          <a:xfrm>
            <a:off x="4026600" y="2912040"/>
            <a:ext cx="337932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CustomShape 5"/>
          <p:cNvSpPr/>
          <p:nvPr/>
        </p:nvSpPr>
        <p:spPr>
          <a:xfrm flipH="1" rot="16200000">
            <a:off x="2401560" y="4174560"/>
            <a:ext cx="397800" cy="17542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8" name="CustomShape 6"/>
          <p:cNvSpPr/>
          <p:nvPr/>
        </p:nvSpPr>
        <p:spPr>
          <a:xfrm>
            <a:off x="503640" y="1759680"/>
            <a:ext cx="9169920" cy="47462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Pode-se adicionar um desvio condicional caso a condição seja falsa! (ELSE)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7136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17136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17136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17136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CustomShape 11"/>
          <p:cNvSpPr/>
          <p:nvPr/>
        </p:nvSpPr>
        <p:spPr>
          <a:xfrm flipH="1" rot="10800000">
            <a:off x="17998920" y="11131200"/>
            <a:ext cx="696960" cy="3535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3560" bIns="4356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0" name="CustomShape 15"/>
          <p:cNvSpPr/>
          <p:nvPr/>
        </p:nvSpPr>
        <p:spPr>
          <a:xfrm rot="10800000">
            <a:off x="16095600" y="11131200"/>
            <a:ext cx="733320" cy="3535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3560" bIns="4356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1" name="CustomShape 4"/>
          <p:cNvSpPr/>
          <p:nvPr/>
        </p:nvSpPr>
        <p:spPr>
          <a:xfrm>
            <a:off x="1605960" y="2844720"/>
            <a:ext cx="337932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CustomShape 7"/>
          <p:cNvSpPr/>
          <p:nvPr/>
        </p:nvSpPr>
        <p:spPr>
          <a:xfrm>
            <a:off x="2260080" y="2816280"/>
            <a:ext cx="158040" cy="6699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3" name="CustomShape 8"/>
          <p:cNvSpPr/>
          <p:nvPr/>
        </p:nvSpPr>
        <p:spPr>
          <a:xfrm>
            <a:off x="2259360" y="4503600"/>
            <a:ext cx="158760" cy="21124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4" name="CustomShape 9"/>
          <p:cNvSpPr/>
          <p:nvPr/>
        </p:nvSpPr>
        <p:spPr>
          <a:xfrm>
            <a:off x="1717200" y="2380320"/>
            <a:ext cx="1213920" cy="5954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= 10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b = 20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5" name="CustomShape 12"/>
          <p:cNvSpPr/>
          <p:nvPr/>
        </p:nvSpPr>
        <p:spPr>
          <a:xfrm>
            <a:off x="272880" y="4646160"/>
            <a:ext cx="1141920" cy="3978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= a*10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6" name="CustomShape 14"/>
          <p:cNvSpPr/>
          <p:nvPr/>
        </p:nvSpPr>
        <p:spPr>
          <a:xfrm>
            <a:off x="1789920" y="5640120"/>
            <a:ext cx="1091880" cy="5954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 = a+b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7" name="CustomShape 18"/>
          <p:cNvSpPr/>
          <p:nvPr/>
        </p:nvSpPr>
        <p:spPr>
          <a:xfrm>
            <a:off x="3298320" y="4605840"/>
            <a:ext cx="1138320" cy="395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b = b*10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8" name="CustomShape 19"/>
          <p:cNvSpPr/>
          <p:nvPr/>
        </p:nvSpPr>
        <p:spPr>
          <a:xfrm>
            <a:off x="1403280" y="3489120"/>
            <a:ext cx="1887120" cy="1071720"/>
          </a:xfrm>
          <a:prstGeom prst="diamond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&gt; b ?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9" name="Conector: Angulado 43"/>
          <p:cNvSpPr/>
          <p:nvPr/>
        </p:nvSpPr>
        <p:spPr>
          <a:xfrm flipV="1" rot="10800000">
            <a:off x="848160" y="4026240"/>
            <a:ext cx="555120" cy="61704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Conector: Angulado 44"/>
          <p:cNvSpPr/>
          <p:nvPr/>
        </p:nvSpPr>
        <p:spPr>
          <a:xfrm flipH="1" rot="16200000">
            <a:off x="1404360" y="4487760"/>
            <a:ext cx="309240" cy="142740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Conector: Angulado 45"/>
          <p:cNvSpPr/>
          <p:nvPr/>
        </p:nvSpPr>
        <p:spPr>
          <a:xfrm>
            <a:off x="3293280" y="4026600"/>
            <a:ext cx="572400" cy="57672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Conector: Angulado 46"/>
          <p:cNvSpPr/>
          <p:nvPr/>
        </p:nvSpPr>
        <p:spPr>
          <a:xfrm rot="5400000">
            <a:off x="2916000" y="4410360"/>
            <a:ext cx="452880" cy="145260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CustomShape 13"/>
          <p:cNvSpPr/>
          <p:nvPr/>
        </p:nvSpPr>
        <p:spPr>
          <a:xfrm>
            <a:off x="451800" y="3669120"/>
            <a:ext cx="73332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CustomShape 13"/>
          <p:cNvSpPr/>
          <p:nvPr/>
        </p:nvSpPr>
        <p:spPr>
          <a:xfrm>
            <a:off x="3490560" y="3686760"/>
            <a:ext cx="80856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Seta: para a Direita 59"/>
          <p:cNvSpPr/>
          <p:nvPr/>
        </p:nvSpPr>
        <p:spPr>
          <a:xfrm>
            <a:off x="4784400" y="3255120"/>
            <a:ext cx="2329920" cy="15800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Codificação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6" name="CustomShape 16"/>
          <p:cNvSpPr/>
          <p:nvPr/>
        </p:nvSpPr>
        <p:spPr>
          <a:xfrm>
            <a:off x="7338240" y="2286000"/>
            <a:ext cx="1752840" cy="3977280"/>
          </a:xfrm>
          <a:prstGeom prst="rect">
            <a:avLst/>
          </a:prstGeom>
          <a:solidFill>
            <a:srgbClr val="4f81b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a=10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b=20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if ( a &gt; b ) 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= a * 10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else: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b = b * 10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 = a + b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CustomShape 1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Codificação Dialogada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CustomShape 2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CustomShape 3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CustomShape 4"/>
          <p:cNvSpPr/>
          <p:nvPr/>
        </p:nvSpPr>
        <p:spPr>
          <a:xfrm>
            <a:off x="4026600" y="2912040"/>
            <a:ext cx="337932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CustomShape 5"/>
          <p:cNvSpPr/>
          <p:nvPr/>
        </p:nvSpPr>
        <p:spPr>
          <a:xfrm flipH="1" rot="16200000">
            <a:off x="2737800" y="4174560"/>
            <a:ext cx="397800" cy="17542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2" name="CustomShape 6"/>
          <p:cNvSpPr/>
          <p:nvPr/>
        </p:nvSpPr>
        <p:spPr>
          <a:xfrm>
            <a:off x="503640" y="1759680"/>
            <a:ext cx="9169920" cy="474624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Identificar se uma pessoa pode votar a partir de seu ano de nascimento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Sendo dois produtos: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Identificar o produto mais caro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Identificar o produto mais barato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71360"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71360">
              <a:lnSpc>
                <a:spcPct val="100000"/>
              </a:lnSpc>
              <a:spcAft>
                <a:spcPts val="1140"/>
              </a:spcAft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=&gt; Dinâmica de grupo (30 min)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 as dimensões de duas caixas (Altura, Largura e Profundidade), identifique a maior caixa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 carro A percorre um trajeto de 121km em 83 minutos, enquanto o carro B percorre 345km em 4h:38min. Informe qual o carro mais rápido.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Resolução com o professor ao final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Entrada e Saída de Dados em Python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Operadores Relacionais e Lógicos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Estruturas de Seleção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CustomShape 4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2" name="" descr=""/>
          <p:cNvPicPr/>
          <p:nvPr/>
        </p:nvPicPr>
        <p:blipFill>
          <a:blip r:embed="rId1"/>
          <a:stretch/>
        </p:blipFill>
        <p:spPr>
          <a:xfrm>
            <a:off x="2505240" y="3766680"/>
            <a:ext cx="5268240" cy="1865160"/>
          </a:xfrm>
          <a:prstGeom prst="rect">
            <a:avLst/>
          </a:prstGeom>
          <a:ln w="0">
            <a:noFill/>
          </a:ln>
        </p:spPr>
      </p:pic>
      <p:sp>
        <p:nvSpPr>
          <p:cNvPr id="443" name="CustomShape 10"/>
          <p:cNvSpPr/>
          <p:nvPr/>
        </p:nvSpPr>
        <p:spPr>
          <a:xfrm>
            <a:off x="2946240" y="5339160"/>
            <a:ext cx="292680" cy="2926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4" name="CustomShape 17"/>
          <p:cNvSpPr/>
          <p:nvPr/>
        </p:nvSpPr>
        <p:spPr>
          <a:xfrm>
            <a:off x="2505240" y="5339160"/>
            <a:ext cx="292680" cy="2926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CustomShape 1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Considerações Finais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CustomShape 2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CustomShape 3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CustomShape 4"/>
          <p:cNvSpPr/>
          <p:nvPr/>
        </p:nvSpPr>
        <p:spPr>
          <a:xfrm>
            <a:off x="4026600" y="2912040"/>
            <a:ext cx="337932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CustomShape 5"/>
          <p:cNvSpPr/>
          <p:nvPr/>
        </p:nvSpPr>
        <p:spPr>
          <a:xfrm flipH="1" rot="16200000">
            <a:off x="2737800" y="4174560"/>
            <a:ext cx="397800" cy="17542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8" name="CustomShape 6"/>
          <p:cNvSpPr/>
          <p:nvPr/>
        </p:nvSpPr>
        <p:spPr>
          <a:xfrm>
            <a:off x="503640" y="1759680"/>
            <a:ext cx="9169920" cy="474624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Estruturas de seleção determinam um desvio condicional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Utilizam expressões lógicas para determinar se um determinado bloco de código será executado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 de Fixação: Tópico 02 – Exercícios de Fixação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Perdeu a aula ? Quer outra explicação ? Segue alguns links: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Prof. Wallison Silva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Pythonando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ustomShape 1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Correção de Exercícios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CustomShape 2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Tópico 01 – Exercícios de Fixação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CustomShape 3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CustomShape 4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Entrada e Saída de Dados (I/O)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CustomShape 2"/>
          <p:cNvSpPr/>
          <p:nvPr/>
        </p:nvSpPr>
        <p:spPr>
          <a:xfrm>
            <a:off x="360000" y="16002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print() :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imprime texto e dados no console (</a:t>
            </a:r>
            <a:r>
              <a:rPr b="0" i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stdout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Input():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lê dados do teclado (</a:t>
            </a:r>
            <a:r>
              <a:rPr b="0" i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stdin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CustomShape 3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CustomShape 4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3" name="" descr=""/>
          <p:cNvPicPr/>
          <p:nvPr/>
        </p:nvPicPr>
        <p:blipFill>
          <a:blip r:embed="rId1"/>
          <a:stretch/>
        </p:blipFill>
        <p:spPr>
          <a:xfrm>
            <a:off x="3033720" y="2045160"/>
            <a:ext cx="4343400" cy="2069640"/>
          </a:xfrm>
          <a:prstGeom prst="rect">
            <a:avLst/>
          </a:prstGeom>
          <a:ln w="0">
            <a:noFill/>
          </a:ln>
        </p:spPr>
      </p:pic>
      <p:pic>
        <p:nvPicPr>
          <p:cNvPr id="454" name="" descr=""/>
          <p:cNvPicPr/>
          <p:nvPr/>
        </p:nvPicPr>
        <p:blipFill>
          <a:blip r:embed="rId2"/>
          <a:stretch/>
        </p:blipFill>
        <p:spPr>
          <a:xfrm>
            <a:off x="2286000" y="4713480"/>
            <a:ext cx="6226200" cy="168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47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Variáveis e Tipos de Dados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CustomShape 25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Tipos de Dados Básicos: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Inteiro (int)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1, 2, 1000, 1345, -98721, ….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Real (float)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1.23 , 2392.82762, -9823.2, 0.923321, ….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Caractere (char)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a’, ‘b’, ‘c’, ‘d’, ‘e’, …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String (char [])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Carro’, ‘Casa’, ‘Hoje está chovendo’, ...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CustomShape 26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CustomShape 27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29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Variáveis e Tipos de Dados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CustomShape 30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CustomShape 31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2" name="" descr=""/>
          <p:cNvPicPr/>
          <p:nvPr/>
        </p:nvPicPr>
        <p:blipFill>
          <a:blip r:embed="rId1"/>
          <a:stretch/>
        </p:blipFill>
        <p:spPr>
          <a:xfrm>
            <a:off x="606600" y="1463040"/>
            <a:ext cx="8886600" cy="5320440"/>
          </a:xfrm>
          <a:prstGeom prst="rect">
            <a:avLst/>
          </a:prstGeom>
          <a:ln w="0">
            <a:noFill/>
          </a:ln>
        </p:spPr>
      </p:pic>
      <p:sp>
        <p:nvSpPr>
          <p:cNvPr id="463" name=""/>
          <p:cNvSpPr/>
          <p:nvPr/>
        </p:nvSpPr>
        <p:spPr>
          <a:xfrm flipH="1">
            <a:off x="3886200" y="5029200"/>
            <a:ext cx="6858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"/>
          <p:cNvSpPr/>
          <p:nvPr/>
        </p:nvSpPr>
        <p:spPr>
          <a:xfrm flipH="1">
            <a:off x="3886560" y="5029200"/>
            <a:ext cx="6858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"/>
          <p:cNvSpPr/>
          <p:nvPr/>
        </p:nvSpPr>
        <p:spPr>
          <a:xfrm flipH="1" flipV="1">
            <a:off x="8229600" y="5943600"/>
            <a:ext cx="685800" cy="228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CustomShape 48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Variáveis e Tipos de Dados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CustomShape 33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CustomShape 34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9" name="" descr=""/>
          <p:cNvPicPr/>
          <p:nvPr/>
        </p:nvPicPr>
        <p:blipFill>
          <a:blip r:embed="rId1"/>
          <a:stretch/>
        </p:blipFill>
        <p:spPr>
          <a:xfrm>
            <a:off x="462600" y="1479600"/>
            <a:ext cx="8886600" cy="532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Operadores Relacionais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CustomShape 3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CustomShape 4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73" name="Content Placeholder 3"/>
          <p:cNvGraphicFramePr/>
          <p:nvPr/>
        </p:nvGraphicFramePr>
        <p:xfrm>
          <a:off x="1510920" y="3260520"/>
          <a:ext cx="7476480" cy="2625840"/>
        </p:xfrm>
        <a:graphic>
          <a:graphicData uri="http://schemas.openxmlformats.org/drawingml/2006/table">
            <a:tbl>
              <a:tblPr/>
              <a:tblGrid>
                <a:gridCol w="1436400"/>
                <a:gridCol w="3005640"/>
                <a:gridCol w="3034800"/>
              </a:tblGrid>
              <a:tr h="375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Operador</a:t>
                      </a:r>
                      <a:endParaRPr b="0" lang="en-US" sz="2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Função</a:t>
                      </a:r>
                      <a:endParaRPr b="0" lang="en-US" sz="2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Exemplo</a:t>
                      </a:r>
                      <a:endParaRPr b="0" lang="en-US" sz="2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375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==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Igualdade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 == 3, x == y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375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!=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Diferença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 != 4, x != y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375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&gt;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Maior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que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 &gt; 6, x &gt; 5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375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&lt;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Menor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que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x &lt; 10, 5 &lt; 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375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&gt;=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Maior ou igual que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 &gt;= 0, x &gt;= y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375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&lt;=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Menor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ou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igual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que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 &lt;= 0, x &lt;= y 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474" name="CustomShape 2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Utilizados para comparar duas variáveis, geralmente de mesmo tipo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Resulta em um valor </a:t>
            </a:r>
            <a:r>
              <a:rPr b="1" i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BOOLEANO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(</a:t>
            </a:r>
            <a:r>
              <a:rPr b="0" i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True or False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Shape 1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Operadores Relacionais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CustomShape 3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CustomShape 4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4444"/>
          </a:bodyPr>
          <a:p>
            <a:pPr marL="2160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Qual o resultado </a:t>
            </a:r>
            <a:r>
              <a:rPr b="1" i="1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booleano</a:t>
            </a: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? :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5 &gt; 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3 &lt; 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4 == 4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21 != 18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64760">
              <a:lnSpc>
                <a:spcPct val="60000"/>
              </a:lnSpc>
              <a:spcAft>
                <a:spcPts val="799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x = 2 * 4 == 24 / 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x = 15 % 4 &lt; 19 % 6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x = 3 * 5 / 4 &lt;= 3**2 / 0.5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x = 2 + 8 % 7 &gt;= 3 * 6 – 15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3280</TotalTime>
  <Application>LibreOffice/24.2.7.2$Linux_X86_64 LibreOffice_project/420$Build-2</Application>
  <AppVersion>15.0000</AppVersion>
  <Words>1245</Words>
  <Paragraphs>334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2021-10-14T21:32:43Z</cp:lastPrinted>
  <dcterms:modified xsi:type="dcterms:W3CDTF">2025-03-18T17:40:50Z</dcterms:modified>
  <cp:revision>134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