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7" r:id="rId7"/>
    <p:sldId id="268" r:id="rId8"/>
    <p:sldId id="260" r:id="rId9"/>
    <p:sldId id="261" r:id="rId10"/>
    <p:sldId id="270" r:id="rId11"/>
    <p:sldId id="262" r:id="rId12"/>
    <p:sldId id="271" r:id="rId13"/>
    <p:sldId id="264" r:id="rId14"/>
    <p:sldId id="265" r:id="rId15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98" d="100"/>
          <a:sy n="98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0D7E0-C718-470E-9006-D320247DEC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D17BB-074C-DBD4-8AC5-E28A30AF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>
            <a:extLst>
              <a:ext uri="{FF2B5EF4-FFF2-40B4-BE49-F238E27FC236}">
                <a16:creationId xmlns:a16="http://schemas.microsoft.com/office/drawing/2014/main" id="{CC3C811E-4AF7-143D-D261-0EE006002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>
            <a:extLst>
              <a:ext uri="{FF2B5EF4-FFF2-40B4-BE49-F238E27FC236}">
                <a16:creationId xmlns:a16="http://schemas.microsoft.com/office/drawing/2014/main" id="{17A1281C-8B6C-5AF4-464F-E86439C0F0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>
            <a:extLst>
              <a:ext uri="{FF2B5EF4-FFF2-40B4-BE49-F238E27FC236}">
                <a16:creationId xmlns:a16="http://schemas.microsoft.com/office/drawing/2014/main" id="{1313D76A-FCF5-9AB2-C4DE-25656DD6D624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27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417BF-E60C-BF9D-A933-67B5D2B0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>
            <a:extLst>
              <a:ext uri="{FF2B5EF4-FFF2-40B4-BE49-F238E27FC236}">
                <a16:creationId xmlns:a16="http://schemas.microsoft.com/office/drawing/2014/main" id="{293F026E-5C74-3C74-C075-F5E266818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>
            <a:extLst>
              <a:ext uri="{FF2B5EF4-FFF2-40B4-BE49-F238E27FC236}">
                <a16:creationId xmlns:a16="http://schemas.microsoft.com/office/drawing/2014/main" id="{2ABF1597-1FF1-1125-86E9-23B4D1AF23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>
            <a:extLst>
              <a:ext uri="{FF2B5EF4-FFF2-40B4-BE49-F238E27FC236}">
                <a16:creationId xmlns:a16="http://schemas.microsoft.com/office/drawing/2014/main" id="{B6429E73-94E0-D0ED-5C1E-CBB59A0452DA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7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5E9F-F3CE-505B-6CEA-37982065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0775D38F-A6C8-60E7-9288-FEE71DA88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>
            <a:extLst>
              <a:ext uri="{FF2B5EF4-FFF2-40B4-BE49-F238E27FC236}">
                <a16:creationId xmlns:a16="http://schemas.microsoft.com/office/drawing/2014/main" id="{31390227-AA06-6D1A-3B37-AD32E8AA48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>
            <a:extLst>
              <a:ext uri="{FF2B5EF4-FFF2-40B4-BE49-F238E27FC236}">
                <a16:creationId xmlns:a16="http://schemas.microsoft.com/office/drawing/2014/main" id="{83200DA6-DC68-E3C1-FE31-0655C8D6A8CE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9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B2A81-2DDE-33B0-4DDA-308002DD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>
            <a:extLst>
              <a:ext uri="{FF2B5EF4-FFF2-40B4-BE49-F238E27FC236}">
                <a16:creationId xmlns:a16="http://schemas.microsoft.com/office/drawing/2014/main" id="{D37AD8C5-7B55-A258-349D-140EDB560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>
            <a:extLst>
              <a:ext uri="{FF2B5EF4-FFF2-40B4-BE49-F238E27FC236}">
                <a16:creationId xmlns:a16="http://schemas.microsoft.com/office/drawing/2014/main" id="{29FAACF5-DA43-D08C-EEFD-907557A55E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>
            <a:extLst>
              <a:ext uri="{FF2B5EF4-FFF2-40B4-BE49-F238E27FC236}">
                <a16:creationId xmlns:a16="http://schemas.microsoft.com/office/drawing/2014/main" id="{5625E845-1BAD-2BFA-C3BF-AB4797211554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93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02 - Image Filtering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97E0-F502-8CF1-DE85-600BAEE86944}"/>
              </a:ext>
            </a:extLst>
          </p:cNvPr>
          <p:cNvSpPr txBox="1"/>
          <p:nvPr/>
        </p:nvSpPr>
        <p:spPr>
          <a:xfrm>
            <a:off x="2520462" y="3596026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b="0" dirty="0">
                <a:effectLst/>
              </a:rPr>
              <a:t> </a:t>
            </a:r>
            <a:endParaRPr lang="en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1628307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8" name="Imagem 2"/>
          <p:cNvPicPr/>
          <p:nvPr/>
        </p:nvPicPr>
        <p:blipFill>
          <a:blip r:embed="rId3"/>
          <a:stretch/>
        </p:blipFill>
        <p:spPr>
          <a:xfrm>
            <a:off x="2342667" y="3513780"/>
            <a:ext cx="6810120" cy="325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9ECEE-3EE5-EBE0-B14D-94682695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>
            <a:extLst>
              <a:ext uri="{FF2B5EF4-FFF2-40B4-BE49-F238E27FC236}">
                <a16:creationId xmlns:a16="http://schemas.microsoft.com/office/drawing/2014/main" id="{BDB966C0-92A0-0EDF-805A-F0C8CDFFCA44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>
            <a:extLst>
              <a:ext uri="{FF2B5EF4-FFF2-40B4-BE49-F238E27FC236}">
                <a16:creationId xmlns:a16="http://schemas.microsoft.com/office/drawing/2014/main" id="{20ED4626-892E-5B2B-EC02-B88979520C47}"/>
              </a:ext>
            </a:extLst>
          </p:cNvPr>
          <p:cNvSpPr/>
          <p:nvPr/>
        </p:nvSpPr>
        <p:spPr>
          <a:xfrm>
            <a:off x="540000" y="153452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</a:t>
            </a:r>
            <a:r>
              <a:rPr lang="en-US" sz="24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spacial</a:t>
            </a: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and pixel intensity)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2">
            <a:extLst>
              <a:ext uri="{FF2B5EF4-FFF2-40B4-BE49-F238E27FC236}">
                <a16:creationId xmlns:a16="http://schemas.microsoft.com/office/drawing/2014/main" id="{0D440700-CA24-F626-5400-80061CB5AEEA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>
            <a:extLst>
              <a:ext uri="{FF2B5EF4-FFF2-40B4-BE49-F238E27FC236}">
                <a16:creationId xmlns:a16="http://schemas.microsoft.com/office/drawing/2014/main" id="{784E8490-7DA4-C2EB-0796-24B1D1132043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170" name="Picture 2" descr="Python | Bilateral Filtering - GeeksforGeeks">
            <a:extLst>
              <a:ext uri="{FF2B5EF4-FFF2-40B4-BE49-F238E27FC236}">
                <a16:creationId xmlns:a16="http://schemas.microsoft.com/office/drawing/2014/main" id="{9A035516-BB38-593C-A589-D157C930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99" y="3115757"/>
            <a:ext cx="6918122" cy="30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8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153452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</a:t>
            </a:r>
            <a:r>
              <a:rPr lang="en-US" sz="24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spacial</a:t>
            </a: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and pixel intensity)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8" name="Imagem 2"/>
          <p:cNvPicPr/>
          <p:nvPr/>
        </p:nvPicPr>
        <p:blipFill>
          <a:blip r:embed="rId3"/>
          <a:stretch/>
        </p:blipFill>
        <p:spPr>
          <a:xfrm>
            <a:off x="1603980" y="2891083"/>
            <a:ext cx="6867360" cy="365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 baseline="-25000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Link: Practice 02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Discussion of Practice 01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Image Filtering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Mean, Median, Gaussian Filters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3"/>
          <a:stretch/>
        </p:blipFill>
        <p:spPr>
          <a:xfrm>
            <a:off x="2340000" y="4195080"/>
            <a:ext cx="6219360" cy="2104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Filtering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Image Enhacement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Noise Reduction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Mathematical Operations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8" name="Picture 4"/>
          <p:cNvPicPr/>
          <p:nvPr/>
        </p:nvPicPr>
        <p:blipFill>
          <a:blip r:embed="rId3"/>
          <a:stretch/>
        </p:blipFill>
        <p:spPr>
          <a:xfrm>
            <a:off x="1918080" y="4019692"/>
            <a:ext cx="6761520" cy="261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Slides a kernel (a.k.a convolution filter) in the entire image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Transforming the pixel in the center of the kernel by the weights of its neighbors</a:t>
            </a:r>
            <a:r>
              <a:rPr lang="en-US" sz="1600" b="0" strike="noStrike" spc="-1">
                <a:solidFill>
                  <a:srgbClr val="D5D5D5"/>
                </a:solidFill>
                <a:latin typeface="Roboto"/>
                <a:ea typeface="DejaVu Sans"/>
              </a:rPr>
              <a:t>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3"/>
          <a:stretch/>
        </p:blipFill>
        <p:spPr>
          <a:xfrm>
            <a:off x="2134440" y="1828080"/>
            <a:ext cx="5806800" cy="581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EF58-1646-D0B5-91C5-1DBD51754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>
            <a:extLst>
              <a:ext uri="{FF2B5EF4-FFF2-40B4-BE49-F238E27FC236}">
                <a16:creationId xmlns:a16="http://schemas.microsoft.com/office/drawing/2014/main" id="{01DFFB94-4555-A1E8-1724-97BD1C1418E1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>
            <a:extLst>
              <a:ext uri="{FF2B5EF4-FFF2-40B4-BE49-F238E27FC236}">
                <a16:creationId xmlns:a16="http://schemas.microsoft.com/office/drawing/2014/main" id="{207E05DC-4240-6D43-C8EE-2FDCEE7DE9F1}"/>
              </a:ext>
            </a:extLst>
          </p:cNvPr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1" name="CustomShape 2">
            <a:extLst>
              <a:ext uri="{FF2B5EF4-FFF2-40B4-BE49-F238E27FC236}">
                <a16:creationId xmlns:a16="http://schemas.microsoft.com/office/drawing/2014/main" id="{3FF687D8-6A63-3DD5-621E-ECA0FAF34341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>
            <a:extLst>
              <a:ext uri="{FF2B5EF4-FFF2-40B4-BE49-F238E27FC236}">
                <a16:creationId xmlns:a16="http://schemas.microsoft.com/office/drawing/2014/main" id="{E8A2DFCF-E4E0-56C2-532E-DF9629EC1507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5DD744C2-C09D-2C0D-6373-058DC9A60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0" y="213167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D1CB-73FC-5D9C-7B7A-B1244CB1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>
            <a:extLst>
              <a:ext uri="{FF2B5EF4-FFF2-40B4-BE49-F238E27FC236}">
                <a16:creationId xmlns:a16="http://schemas.microsoft.com/office/drawing/2014/main" id="{53F45D31-5042-408C-2CC0-C4B93561E13E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>
            <a:extLst>
              <a:ext uri="{FF2B5EF4-FFF2-40B4-BE49-F238E27FC236}">
                <a16:creationId xmlns:a16="http://schemas.microsoft.com/office/drawing/2014/main" id="{6A8FCE84-D965-6177-F768-AD9506041A60}"/>
              </a:ext>
            </a:extLst>
          </p:cNvPr>
          <p:cNvSpPr/>
          <p:nvPr/>
        </p:nvSpPr>
        <p:spPr>
          <a:xfrm>
            <a:off x="540000" y="1581415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17038B0A-010A-84E8-6AE0-EBC412D7E747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>
            <a:extLst>
              <a:ext uri="{FF2B5EF4-FFF2-40B4-BE49-F238E27FC236}">
                <a16:creationId xmlns:a16="http://schemas.microsoft.com/office/drawing/2014/main" id="{56C13C1A-6B51-1825-D1C1-5AD0C8EE2C62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6" descr="Heterogeneous Compute Case Study: Image Convolution Filtering - Edge AI and  Vision Alliance">
            <a:extLst>
              <a:ext uri="{FF2B5EF4-FFF2-40B4-BE49-F238E27FC236}">
                <a16:creationId xmlns:a16="http://schemas.microsoft.com/office/drawing/2014/main" id="{FC10E61B-F891-FFB8-638F-98BEC6B84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" t="-19228" r="11416" b="65883"/>
          <a:stretch/>
        </p:blipFill>
        <p:spPr bwMode="auto">
          <a:xfrm>
            <a:off x="708182" y="1676400"/>
            <a:ext cx="8838955" cy="40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1581415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8" name="Imagem 2"/>
          <p:cNvPicPr/>
          <p:nvPr/>
        </p:nvPicPr>
        <p:blipFill>
          <a:blip r:embed="rId3"/>
          <a:stretch/>
        </p:blipFill>
        <p:spPr>
          <a:xfrm>
            <a:off x="1736820" y="3283920"/>
            <a:ext cx="6781680" cy="337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Median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0000" y="154624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by a median of its neighborhood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Preserves more details when compared to the mean filter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3" name="Imagem 3"/>
          <p:cNvPicPr/>
          <p:nvPr/>
        </p:nvPicPr>
        <p:blipFill>
          <a:blip r:embed="rId3"/>
          <a:stretch/>
        </p:blipFill>
        <p:spPr>
          <a:xfrm>
            <a:off x="544675" y="3686400"/>
            <a:ext cx="6800760" cy="31996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Example of Median Filtering using a 3×3 sampling window, keeping border...  | Download Scientific Diagram">
            <a:extLst>
              <a:ext uri="{FF2B5EF4-FFF2-40B4-BE49-F238E27FC236}">
                <a16:creationId xmlns:a16="http://schemas.microsoft.com/office/drawing/2014/main" id="{782C2D9A-9CF4-33F4-C487-3E413E97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45" y="2004341"/>
            <a:ext cx="3788875" cy="22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34965-9B0A-D3A8-BEA4-EFAEAFE34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>
            <a:extLst>
              <a:ext uri="{FF2B5EF4-FFF2-40B4-BE49-F238E27FC236}">
                <a16:creationId xmlns:a16="http://schemas.microsoft.com/office/drawing/2014/main" id="{254A21F3-D9F3-4EC1-3519-EDF22E00331D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>
            <a:extLst>
              <a:ext uri="{FF2B5EF4-FFF2-40B4-BE49-F238E27FC236}">
                <a16:creationId xmlns:a16="http://schemas.microsoft.com/office/drawing/2014/main" id="{F632A18B-01C5-BB1E-26D6-CE2C34B4F7DD}"/>
              </a:ext>
            </a:extLst>
          </p:cNvPr>
          <p:cNvSpPr/>
          <p:nvPr/>
        </p:nvSpPr>
        <p:spPr>
          <a:xfrm>
            <a:off x="540000" y="1628307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6" name="CustomShape 2">
            <a:extLst>
              <a:ext uri="{FF2B5EF4-FFF2-40B4-BE49-F238E27FC236}">
                <a16:creationId xmlns:a16="http://schemas.microsoft.com/office/drawing/2014/main" id="{6386E5F7-425D-CD4A-5060-80605834B15B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>
            <a:extLst>
              <a:ext uri="{FF2B5EF4-FFF2-40B4-BE49-F238E27FC236}">
                <a16:creationId xmlns:a16="http://schemas.microsoft.com/office/drawing/2014/main" id="{C999E159-690E-EE4D-3988-7F577D229C2D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149" name="Picture 5" descr="image processing - Why Gauss filter chooses such values? - Stack Overflow">
            <a:extLst>
              <a:ext uri="{FF2B5EF4-FFF2-40B4-BE49-F238E27FC236}">
                <a16:creationId xmlns:a16="http://schemas.microsoft.com/office/drawing/2014/main" id="{9B58D7E0-3282-915E-DE4D-3A0F469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6" y="4194422"/>
            <a:ext cx="56388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Gaussian filter - Wikipedia">
            <a:extLst>
              <a:ext uri="{FF2B5EF4-FFF2-40B4-BE49-F238E27FC236}">
                <a16:creationId xmlns:a16="http://schemas.microsoft.com/office/drawing/2014/main" id="{71161F09-C888-DF00-677D-9F284E2F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48" y="821360"/>
            <a:ext cx="4041872" cy="26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9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393</Words>
  <Application>Microsoft Macintosh PowerPoint</Application>
  <PresentationFormat>Custom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Latin Modern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118</cp:revision>
  <dcterms:created xsi:type="dcterms:W3CDTF">2021-04-28T18:38:02Z</dcterms:created>
  <dcterms:modified xsi:type="dcterms:W3CDTF">2025-08-12T20:30:22Z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