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slideMaster14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4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3.png" ContentType="image/png"/>
  <Override PartName="/ppt/media/image4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9.png" ContentType="image/png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</p:sldMasterIdLst>
  <p:notesMasterIdLst>
    <p:notesMasterId r:id="rId27"/>
  </p:notesMasterIdLst>
  <p:sldIdLst>
    <p:sldId id="256" r:id="rId28"/>
    <p:sldId id="257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  <p:sldId id="271" r:id="rId43"/>
    <p:sldId id="272" r:id="rId44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notesMaster" Target="notesMasters/notesMaster1.xml"/><Relationship Id="rId28" Type="http://schemas.openxmlformats.org/officeDocument/2006/relationships/slide" Target="slides/slide1.xml"/><Relationship Id="rId29" Type="http://schemas.openxmlformats.org/officeDocument/2006/relationships/slide" Target="slides/slide2.xml"/><Relationship Id="rId30" Type="http://schemas.openxmlformats.org/officeDocument/2006/relationships/slide" Target="slides/slide3.xml"/><Relationship Id="rId31" Type="http://schemas.openxmlformats.org/officeDocument/2006/relationships/slide" Target="slides/slide4.xml"/><Relationship Id="rId32" Type="http://schemas.openxmlformats.org/officeDocument/2006/relationships/slide" Target="slides/slide5.xml"/><Relationship Id="rId33" Type="http://schemas.openxmlformats.org/officeDocument/2006/relationships/slide" Target="slides/slide6.xml"/><Relationship Id="rId34" Type="http://schemas.openxmlformats.org/officeDocument/2006/relationships/slide" Target="slides/slide7.xml"/><Relationship Id="rId35" Type="http://schemas.openxmlformats.org/officeDocument/2006/relationships/slide" Target="slides/slide8.xml"/><Relationship Id="rId36" Type="http://schemas.openxmlformats.org/officeDocument/2006/relationships/slide" Target="slides/slide9.xml"/><Relationship Id="rId37" Type="http://schemas.openxmlformats.org/officeDocument/2006/relationships/slide" Target="slides/slide10.xml"/><Relationship Id="rId38" Type="http://schemas.openxmlformats.org/officeDocument/2006/relationships/slide" Target="slides/slide11.xml"/><Relationship Id="rId39" Type="http://schemas.openxmlformats.org/officeDocument/2006/relationships/slide" Target="slides/slide12.xml"/><Relationship Id="rId40" Type="http://schemas.openxmlformats.org/officeDocument/2006/relationships/slide" Target="slides/slide13.xml"/><Relationship Id="rId41" Type="http://schemas.openxmlformats.org/officeDocument/2006/relationships/slide" Target="slides/slide14.xml"/><Relationship Id="rId42" Type="http://schemas.openxmlformats.org/officeDocument/2006/relationships/slide" Target="slides/slide15.xml"/><Relationship Id="rId43" Type="http://schemas.openxmlformats.org/officeDocument/2006/relationships/slide" Target="slides/slide16.xml"/><Relationship Id="rId44" Type="http://schemas.openxmlformats.org/officeDocument/2006/relationships/slide" Target="slides/slide17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37846C7-91E7-4898-B52E-B69831CFA0D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9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8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960" cy="360108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440" cy="420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3"/>
          <p:cNvSpPr/>
          <p:nvPr/>
        </p:nvSpPr>
        <p:spPr>
          <a:xfrm>
            <a:off x="0" y="10155240"/>
            <a:ext cx="326880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800" cy="12528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3150000"/>
            <a:ext cx="9712800" cy="12528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12800" cy="12528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12800" cy="12528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12800" cy="125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12800" cy="53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72800" cy="532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32800" cy="532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12800" cy="125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560000" y="6840000"/>
            <a:ext cx="2512800" cy="53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00000" y="6840000"/>
            <a:ext cx="6472800" cy="532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80000" y="6840000"/>
            <a:ext cx="532800" cy="532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80000"/>
            <a:ext cx="9712800" cy="125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560000" y="6840000"/>
            <a:ext cx="2512800" cy="53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00000" y="6840000"/>
            <a:ext cx="6472800" cy="532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80000" y="6840000"/>
            <a:ext cx="532800" cy="532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180000"/>
            <a:ext cx="9712800" cy="125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560000" y="6840000"/>
            <a:ext cx="2512800" cy="53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00000" y="6840000"/>
            <a:ext cx="6472800" cy="532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180000" y="6840000"/>
            <a:ext cx="532800" cy="532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80000"/>
            <a:ext cx="9712800" cy="125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560000" y="6840000"/>
            <a:ext cx="2512800" cy="53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00000" y="6840000"/>
            <a:ext cx="6472800" cy="532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80000" y="6840000"/>
            <a:ext cx="532800" cy="532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80000"/>
            <a:ext cx="9712800" cy="125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560000" y="6840000"/>
            <a:ext cx="2512800" cy="53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00000" y="6840000"/>
            <a:ext cx="6472800" cy="532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80000" y="6840000"/>
            <a:ext cx="532800" cy="532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80000"/>
            <a:ext cx="9712800" cy="125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560000" y="6840000"/>
            <a:ext cx="2512800" cy="53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00000" y="6840000"/>
            <a:ext cx="6472800" cy="532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80000" y="6840000"/>
            <a:ext cx="532800" cy="532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12800" cy="12528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180000"/>
            <a:ext cx="9712800" cy="125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560000" y="6840000"/>
            <a:ext cx="2512800" cy="53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900000" y="6840000"/>
            <a:ext cx="6472800" cy="532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80000" y="6840000"/>
            <a:ext cx="532800" cy="532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180000"/>
            <a:ext cx="9712800" cy="125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560000" y="6840000"/>
            <a:ext cx="2512800" cy="53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00000" y="6840000"/>
            <a:ext cx="6472800" cy="532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80000" y="6840000"/>
            <a:ext cx="532800" cy="532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80000"/>
            <a:ext cx="9712800" cy="125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560000" y="6840000"/>
            <a:ext cx="2512800" cy="53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00000" y="6840000"/>
            <a:ext cx="6472800" cy="532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80000" y="6840000"/>
            <a:ext cx="532800" cy="532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80000"/>
            <a:ext cx="9712800" cy="125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560000" y="6840000"/>
            <a:ext cx="2512800" cy="53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00000" y="6840000"/>
            <a:ext cx="6472800" cy="532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80000" y="6840000"/>
            <a:ext cx="532800" cy="532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80000"/>
            <a:ext cx="9712800" cy="125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0" y="6840000"/>
            <a:ext cx="2512800" cy="532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900000" y="6840000"/>
            <a:ext cx="6472800" cy="532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0000" y="6840000"/>
            <a:ext cx="532800" cy="532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3150000"/>
            <a:ext cx="9712800" cy="12528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12800" cy="12528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12800" cy="12528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3150000"/>
            <a:ext cx="9712800" cy="12528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3150000"/>
            <a:ext cx="9712800" cy="12528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150000"/>
            <a:ext cx="9712800" cy="12528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150000"/>
            <a:ext cx="9712800" cy="12528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150000"/>
            <a:ext cx="9712800" cy="12528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60000" y="333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 – Aula 02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 </a:t>
            </a:r>
            <a:r>
              <a:rPr b="1" lang="pt-BR" sz="24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Complexidade e Listas Ligadas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540000" y="4680000"/>
            <a:ext cx="9172800" cy="25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1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2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495360" y="3062880"/>
            <a:ext cx="603324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85840" indent="-28584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Arial"/>
              <a:buChar char="•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0(n) * 0(log n)  == 0(n log n)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N=2 -&gt; 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N=4 -&gt; 8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N=6 -&gt; 18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N=8 -&gt; 24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N=10 -&gt; 40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182880" y="698400"/>
            <a:ext cx="4086720" cy="5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O(n log 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Imagem 2" descr=""/>
          <p:cNvPicPr/>
          <p:nvPr/>
        </p:nvPicPr>
        <p:blipFill>
          <a:blip r:embed="rId1"/>
          <a:stretch/>
        </p:blipFill>
        <p:spPr>
          <a:xfrm>
            <a:off x="182880" y="2078640"/>
            <a:ext cx="4498560" cy="692280"/>
          </a:xfrm>
          <a:prstGeom prst="rect">
            <a:avLst/>
          </a:prstGeom>
          <a:ln w="0">
            <a:noFill/>
          </a:ln>
        </p:spPr>
      </p:pic>
      <p:pic>
        <p:nvPicPr>
          <p:cNvPr id="233" name="" descr=""/>
          <p:cNvPicPr/>
          <p:nvPr/>
        </p:nvPicPr>
        <p:blipFill>
          <a:blip r:embed="rId2"/>
          <a:stretch/>
        </p:blipFill>
        <p:spPr>
          <a:xfrm>
            <a:off x="4860000" y="2700000"/>
            <a:ext cx="4731120" cy="266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2 → 4 → 0(2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4 → 256 → 0(2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 10 → 1024 → O(2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4"/>
          <p:cNvSpPr/>
          <p:nvPr/>
        </p:nvSpPr>
        <p:spPr>
          <a:xfrm>
            <a:off x="165240" y="731520"/>
            <a:ext cx="3512160" cy="5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Exponencial: O(2</a:t>
            </a:r>
            <a:r>
              <a:rPr b="1" lang="pt-BR" sz="3200" spc="-1" strike="noStrike" baseline="33000">
                <a:solidFill>
                  <a:srgbClr val="ffffff"/>
                </a:solidFill>
                <a:latin typeface="Latin Modern Sans"/>
                <a:ea typeface="DejaVu Sans"/>
              </a:rPr>
              <a:t>n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8" name="Imagem 572" descr=""/>
          <p:cNvPicPr/>
          <p:nvPr/>
        </p:nvPicPr>
        <p:blipFill>
          <a:blip r:embed="rId1"/>
          <a:stretch/>
        </p:blipFill>
        <p:spPr>
          <a:xfrm>
            <a:off x="471960" y="1980000"/>
            <a:ext cx="4093560" cy="1179000"/>
          </a:xfrm>
          <a:prstGeom prst="rect">
            <a:avLst/>
          </a:prstGeom>
          <a:ln w="0">
            <a:noFill/>
          </a:ln>
        </p:spPr>
      </p:pic>
      <p:pic>
        <p:nvPicPr>
          <p:cNvPr id="239" name="" descr=""/>
          <p:cNvPicPr/>
          <p:nvPr/>
        </p:nvPicPr>
        <p:blipFill>
          <a:blip r:embed="rId2"/>
          <a:stretch/>
        </p:blipFill>
        <p:spPr>
          <a:xfrm>
            <a:off x="5040000" y="2700000"/>
            <a:ext cx="4731120" cy="266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165240" y="731520"/>
            <a:ext cx="3512160" cy="5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Big O – Estruturas de Dados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Picture 2" descr="Big-O Algorithm Complexity Cheat Sheet | Interview Prep"/>
          <p:cNvPicPr/>
          <p:nvPr/>
        </p:nvPicPr>
        <p:blipFill>
          <a:blip r:embed="rId1"/>
          <a:stretch/>
        </p:blipFill>
        <p:spPr>
          <a:xfrm>
            <a:off x="2344680" y="2179080"/>
            <a:ext cx="5199120" cy="3514680"/>
          </a:xfrm>
          <a:prstGeom prst="rect">
            <a:avLst/>
          </a:prstGeom>
          <a:ln w="0">
            <a:noFill/>
          </a:ln>
        </p:spPr>
      </p:pic>
      <p:sp>
        <p:nvSpPr>
          <p:cNvPr id="244" name=""/>
          <p:cNvSpPr/>
          <p:nvPr/>
        </p:nvSpPr>
        <p:spPr>
          <a:xfrm>
            <a:off x="765360" y="1620000"/>
            <a:ext cx="3373920" cy="55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BIG O - Buscas/Ordenação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Dicas ao computar BigO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Elimine Constantes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720"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72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72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72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9" name="Imagem 583" descr=""/>
          <p:cNvPicPr/>
          <p:nvPr/>
        </p:nvPicPr>
        <p:blipFill>
          <a:blip r:embed="rId1"/>
          <a:stretch/>
        </p:blipFill>
        <p:spPr>
          <a:xfrm>
            <a:off x="360000" y="3273840"/>
            <a:ext cx="3683880" cy="2493360"/>
          </a:xfrm>
          <a:prstGeom prst="rect">
            <a:avLst/>
          </a:prstGeom>
          <a:ln w="0">
            <a:noFill/>
          </a:ln>
        </p:spPr>
      </p:pic>
      <p:pic>
        <p:nvPicPr>
          <p:cNvPr id="250" name="Imagem 584" descr=""/>
          <p:cNvPicPr/>
          <p:nvPr/>
        </p:nvPicPr>
        <p:blipFill>
          <a:blip r:embed="rId2"/>
          <a:stretch/>
        </p:blipFill>
        <p:spPr>
          <a:xfrm>
            <a:off x="4272840" y="3031200"/>
            <a:ext cx="5259960" cy="2917080"/>
          </a:xfrm>
          <a:prstGeom prst="rect">
            <a:avLst/>
          </a:prstGeom>
          <a:ln w="0">
            <a:noFill/>
          </a:ln>
        </p:spPr>
      </p:pic>
      <p:sp>
        <p:nvSpPr>
          <p:cNvPr id="251" name="CaixaDeTexto 8"/>
          <p:cNvSpPr/>
          <p:nvPr/>
        </p:nvSpPr>
        <p:spPr>
          <a:xfrm>
            <a:off x="5749200" y="2392920"/>
            <a:ext cx="343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720">
              <a:lnSpc>
                <a:spcPct val="100000"/>
              </a:lnSpc>
              <a:spcAft>
                <a:spcPts val="1140"/>
              </a:spcAft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O(1 + n/2 + 100) → O(n)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aixaDeTexto 10"/>
          <p:cNvSpPr/>
          <p:nvPr/>
        </p:nvSpPr>
        <p:spPr>
          <a:xfrm>
            <a:off x="1144440" y="2520000"/>
            <a:ext cx="2634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O(2n) → O(n)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Dicas ao computar BigO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Ignore os termos/passos de menor relevância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O(n + 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 → O(n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+ 50n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+ 10000) → O(n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O((n + 30) * (n + 5)) → O(n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7" name="Imagem 589" descr=""/>
          <p:cNvPicPr/>
          <p:nvPr/>
        </p:nvPicPr>
        <p:blipFill>
          <a:blip r:embed="rId1"/>
          <a:stretch/>
        </p:blipFill>
        <p:spPr>
          <a:xfrm>
            <a:off x="2700000" y="3104640"/>
            <a:ext cx="3599280" cy="257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7"/>
          <p:cNvSpPr/>
          <p:nvPr/>
        </p:nvSpPr>
        <p:spPr>
          <a:xfrm>
            <a:off x="360000" y="333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02 – Programação Dinâmica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Programação Dinâmica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615960" y="189684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Richard Belmamm , 1950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Programação’ tem sentido de ‘Planejamento’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Problemas recursivos com sobreposição de subproblemas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 uma estrutura computacional (vetor/matriz) para armazenar resultados dos sub-problemas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Ex: Fibonacci recursivo é ineficiente (Exponencial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O(2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)))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Imagem 594" descr=""/>
          <p:cNvPicPr/>
          <p:nvPr/>
        </p:nvPicPr>
        <p:blipFill>
          <a:blip r:embed="rId1"/>
          <a:stretch/>
        </p:blipFill>
        <p:spPr>
          <a:xfrm>
            <a:off x="713880" y="3944160"/>
            <a:ext cx="3874680" cy="702720"/>
          </a:xfrm>
          <a:prstGeom prst="rect">
            <a:avLst/>
          </a:prstGeom>
          <a:ln w="0">
            <a:noFill/>
          </a:ln>
        </p:spPr>
      </p:pic>
      <p:pic>
        <p:nvPicPr>
          <p:cNvPr id="264" name="Imagem 595" descr=""/>
          <p:cNvPicPr/>
          <p:nvPr/>
        </p:nvPicPr>
        <p:blipFill>
          <a:blip r:embed="rId2"/>
          <a:stretch/>
        </p:blipFill>
        <p:spPr>
          <a:xfrm>
            <a:off x="5257800" y="4067280"/>
            <a:ext cx="4700520" cy="1897200"/>
          </a:xfrm>
          <a:prstGeom prst="rect">
            <a:avLst/>
          </a:prstGeom>
          <a:ln w="0">
            <a:noFill/>
          </a:ln>
        </p:spPr>
      </p:pic>
      <p:pic>
        <p:nvPicPr>
          <p:cNvPr id="265" name="Imagem 596" descr=""/>
          <p:cNvPicPr/>
          <p:nvPr/>
        </p:nvPicPr>
        <p:blipFill>
          <a:blip r:embed="rId3"/>
          <a:stretch/>
        </p:blipFill>
        <p:spPr>
          <a:xfrm>
            <a:off x="323640" y="4785840"/>
            <a:ext cx="4813560" cy="1386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Programação Dinâmica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Solução: Armazenar subproblemas já computados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O(n)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Codificar!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Imagem 601" descr=""/>
          <p:cNvPicPr/>
          <p:nvPr/>
        </p:nvPicPr>
        <p:blipFill>
          <a:blip r:embed="rId1"/>
          <a:stretch/>
        </p:blipFill>
        <p:spPr>
          <a:xfrm>
            <a:off x="897120" y="2919240"/>
            <a:ext cx="7287480" cy="139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Complexidade Computacional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Notação BigO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Programação Dinâmica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5"/>
          <p:cNvSpPr/>
          <p:nvPr/>
        </p:nvSpPr>
        <p:spPr>
          <a:xfrm>
            <a:off x="360000" y="333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4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01 – Complexidade e Notação Assintótica (BigO)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Complexidade Computacional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Complexidade Computacional mede o esforço de um algoritmo em computar um dado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Problema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o custo para encontrarmos um valor em um vetor de tamanho N?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96" name="Table 5"/>
          <p:cNvGraphicFramePr/>
          <p:nvPr/>
        </p:nvGraphicFramePr>
        <p:xfrm>
          <a:off x="2572200" y="4561560"/>
          <a:ext cx="5075280" cy="428760"/>
        </p:xfrm>
        <a:graphic>
          <a:graphicData uri="http://schemas.openxmlformats.org/drawingml/2006/table">
            <a:tbl>
              <a:tblPr/>
              <a:tblGrid>
                <a:gridCol w="507240"/>
                <a:gridCol w="507240"/>
                <a:gridCol w="507240"/>
                <a:gridCol w="507240"/>
                <a:gridCol w="507240"/>
                <a:gridCol w="507240"/>
                <a:gridCol w="507240"/>
                <a:gridCol w="507240"/>
                <a:gridCol w="507240"/>
                <a:gridCol w="510480"/>
              </a:tblGrid>
              <a:tr h="42876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</a:tbl>
          </a:graphicData>
        </a:graphic>
      </p:graphicFrame>
      <p:sp>
        <p:nvSpPr>
          <p:cNvPr id="197" name="CustomShape 6"/>
          <p:cNvSpPr/>
          <p:nvPr/>
        </p:nvSpPr>
        <p:spPr>
          <a:xfrm>
            <a:off x="2560320" y="4903920"/>
            <a:ext cx="517932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0                                 ….                                    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Notação BigO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Análise Assintótica (Problemas Grandes)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BigO → O( )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Formalização da complexidade de um algoritmo em razão da sua entrada (N).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Tempo ou Recurso em função de 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Considera-se o pior cenário para N (tende ao infinito)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Imagem 548" descr=""/>
          <p:cNvPicPr/>
          <p:nvPr/>
        </p:nvPicPr>
        <p:blipFill>
          <a:blip r:embed="rId1"/>
          <a:stretch/>
        </p:blipFill>
        <p:spPr>
          <a:xfrm>
            <a:off x="897120" y="4320000"/>
            <a:ext cx="2239200" cy="2172600"/>
          </a:xfrm>
          <a:prstGeom prst="rect">
            <a:avLst/>
          </a:prstGeom>
          <a:ln w="0">
            <a:noFill/>
          </a:ln>
        </p:spPr>
      </p:pic>
      <p:pic>
        <p:nvPicPr>
          <p:cNvPr id="203" name="" descr=""/>
          <p:cNvPicPr/>
          <p:nvPr/>
        </p:nvPicPr>
        <p:blipFill>
          <a:blip r:embed="rId2"/>
          <a:stretch/>
        </p:blipFill>
        <p:spPr>
          <a:xfrm>
            <a:off x="4500000" y="3998520"/>
            <a:ext cx="4731120" cy="266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Constante: O(1)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Imagem 552" descr=""/>
          <p:cNvPicPr/>
          <p:nvPr/>
        </p:nvPicPr>
        <p:blipFill>
          <a:blip r:embed="rId1"/>
          <a:stretch/>
        </p:blipFill>
        <p:spPr>
          <a:xfrm>
            <a:off x="360000" y="1980000"/>
            <a:ext cx="3988800" cy="893160"/>
          </a:xfrm>
          <a:prstGeom prst="rect">
            <a:avLst/>
          </a:prstGeom>
          <a:ln w="0">
            <a:noFill/>
          </a:ln>
        </p:spPr>
      </p:pic>
      <p:sp>
        <p:nvSpPr>
          <p:cNvPr id="208" name="CustomShape 4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1 → 1 iter → O(1)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1000 → 1 iter → O(1)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 1000000 → 1 iter → O(1)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2"/>
          <a:stretch/>
        </p:blipFill>
        <p:spPr>
          <a:xfrm>
            <a:off x="4801680" y="2340000"/>
            <a:ext cx="4731120" cy="266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60000" y="360000"/>
            <a:ext cx="9352800" cy="89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Linear: O(n)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1 → 1 iter → O(N)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1000 → 1000 iter →  O(N)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 10000 → 10000 iter → O(N)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Imagem 559" descr=""/>
          <p:cNvPicPr/>
          <p:nvPr/>
        </p:nvPicPr>
        <p:blipFill>
          <a:blip r:embed="rId1"/>
          <a:stretch/>
        </p:blipFill>
        <p:spPr>
          <a:xfrm>
            <a:off x="546840" y="1747800"/>
            <a:ext cx="3922200" cy="1521720"/>
          </a:xfrm>
          <a:prstGeom prst="rect">
            <a:avLst/>
          </a:prstGeom>
          <a:ln w="0">
            <a:noFill/>
          </a:ln>
        </p:spPr>
      </p:pic>
      <p:pic>
        <p:nvPicPr>
          <p:cNvPr id="215" name="" descr=""/>
          <p:cNvPicPr/>
          <p:nvPr/>
        </p:nvPicPr>
        <p:blipFill>
          <a:blip r:embed="rId2"/>
          <a:stretch/>
        </p:blipFill>
        <p:spPr>
          <a:xfrm>
            <a:off x="4801680" y="1980000"/>
            <a:ext cx="4731120" cy="266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60000" y="1980000"/>
            <a:ext cx="917280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3333"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2 → 4 → 0(n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4 → 16 → 0(n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 100 → 10000 → O(n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Cubica → O(n</a:t>
            </a:r>
            <a:r>
              <a:rPr b="1" lang="pt-BR" sz="1600" spc="-1" strike="noStrike" baseline="33000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3 laços aninhados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Imagem 564" descr=""/>
          <p:cNvPicPr/>
          <p:nvPr/>
        </p:nvPicPr>
        <p:blipFill>
          <a:blip r:embed="rId1"/>
          <a:stretch/>
        </p:blipFill>
        <p:spPr>
          <a:xfrm>
            <a:off x="553320" y="1747800"/>
            <a:ext cx="4089600" cy="1981080"/>
          </a:xfrm>
          <a:prstGeom prst="rect">
            <a:avLst/>
          </a:prstGeom>
          <a:ln w="0">
            <a:noFill/>
          </a:ln>
        </p:spPr>
      </p:pic>
      <p:sp>
        <p:nvSpPr>
          <p:cNvPr id="220" name="CustomShape 4"/>
          <p:cNvSpPr/>
          <p:nvPr/>
        </p:nvSpPr>
        <p:spPr>
          <a:xfrm>
            <a:off x="249480" y="731520"/>
            <a:ext cx="3341520" cy="5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Quadrática: O(n</a:t>
            </a:r>
            <a:r>
              <a:rPr b="1" lang="pt-BR" sz="3200" spc="-1" strike="noStrike" baseline="33000">
                <a:solidFill>
                  <a:srgbClr val="ffffff"/>
                </a:solidFill>
                <a:latin typeface="Latin Modern Sans"/>
                <a:ea typeface="DejaVu Sans"/>
              </a:rPr>
              <a:t>2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1" name="" descr=""/>
          <p:cNvPicPr/>
          <p:nvPr/>
        </p:nvPicPr>
        <p:blipFill>
          <a:blip r:embed="rId2"/>
          <a:stretch/>
        </p:blipFill>
        <p:spPr>
          <a:xfrm>
            <a:off x="4860000" y="2558520"/>
            <a:ext cx="4731120" cy="266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7608600" y="6886080"/>
            <a:ext cx="227808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897120" y="6886080"/>
            <a:ext cx="6440040" cy="35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3017520" y="2286000"/>
            <a:ext cx="603324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2 → 1 → 0(log 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 = 4 → 2 → 0(log 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N= 100 → 10 → O(log 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182880" y="698400"/>
            <a:ext cx="4086720" cy="57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Logaritmica: O(log 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Imagem 578" descr=""/>
          <p:cNvPicPr/>
          <p:nvPr/>
        </p:nvPicPr>
        <p:blipFill>
          <a:blip r:embed="rId1"/>
          <a:stretch/>
        </p:blipFill>
        <p:spPr>
          <a:xfrm>
            <a:off x="783360" y="1736640"/>
            <a:ext cx="2502360" cy="450252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4448160" y="1838520"/>
            <a:ext cx="4731120" cy="266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</TotalTime>
  <Application>LibreOffice/24.2.7.2$Linux_X86_64 LibreOffice_project/420$Build-2</Application>
  <AppVersion>15.0000</AppVersion>
  <Words>990</Words>
  <Paragraphs>220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2021-09-24T13:47:51Z</cp:lastPrinted>
  <dcterms:modified xsi:type="dcterms:W3CDTF">2025-08-15T11:36:49Z</dcterms:modified>
  <cp:revision>150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