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0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28A591A9-8FAE-4E97-AFA4-980F7F2981BD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6" name="CustomShape 39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9" name="CustomShape 44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2" name="CustomShape 49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5" name="CustomShape 54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8" name="CustomShape 59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1" name="CustomShape 64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4" name="CustomShape 69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7" name="CustomShape 79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5" name="CustomShape 14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8" name="CustomShape 11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1" name="CustomShape 24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4" name="CustomShape 29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7" name="CustomShape 34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0" name="CustomShape 84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5200" cy="359496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400" cy="419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3" name="CustomShape 19"/>
          <p:cNvSpPr/>
          <p:nvPr/>
        </p:nvSpPr>
        <p:spPr>
          <a:xfrm>
            <a:off x="0" y="10155240"/>
            <a:ext cx="326376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7760" cy="12477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7760" cy="1247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7760" cy="5277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7760" cy="5277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7760" cy="5277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3%20-%20Aprendizado%20N&#227;o%20Supervisionado/T&#243;pico%2003%20-%20Aprendizado%20-%20N&#227;o%20Supervisionado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Aprendizado Não-Supervisionado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Agrupamentos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67760" cy="250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3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1" name="CustomShape 36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2" name="CustomShape 37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CustomShape 38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como avaliar os clusteres ? Como determinar K?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rcRect l="0" t="0" r="0" b="29258"/>
          <a:stretch/>
        </p:blipFill>
        <p:spPr>
          <a:xfrm>
            <a:off x="540000" y="2452320"/>
            <a:ext cx="8656920" cy="397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40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7" name="CustomShape 41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8" name="CustomShape 4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9" name="CustomShape 4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Inertia (Soma dos erros quadrados)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Elbow Method (Inertia global)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5761440" y="1800000"/>
            <a:ext cx="3796200" cy="2698920"/>
          </a:xfrm>
          <a:prstGeom prst="rect">
            <a:avLst/>
          </a:prstGeom>
          <a:ln w="0">
            <a:noFill/>
          </a:ln>
        </p:spPr>
      </p:pic>
      <p:pic>
        <p:nvPicPr>
          <p:cNvPr id="162" name="" descr=""/>
          <p:cNvPicPr/>
          <p:nvPr/>
        </p:nvPicPr>
        <p:blipFill>
          <a:blip r:embed="rId2"/>
          <a:stretch/>
        </p:blipFill>
        <p:spPr>
          <a:xfrm>
            <a:off x="2628000" y="3810960"/>
            <a:ext cx="1754640" cy="867960"/>
          </a:xfrm>
          <a:prstGeom prst="rect">
            <a:avLst/>
          </a:prstGeom>
          <a:ln w="0"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/>
        </p:blipFill>
        <p:spPr>
          <a:xfrm>
            <a:off x="2426400" y="3852000"/>
            <a:ext cx="324720" cy="786240"/>
          </a:xfrm>
          <a:prstGeom prst="rect">
            <a:avLst/>
          </a:prstGeom>
          <a:ln w="0">
            <a:noFill/>
          </a:ln>
        </p:spPr>
      </p:pic>
      <p:pic>
        <p:nvPicPr>
          <p:cNvPr id="164" name="" descr=""/>
          <p:cNvPicPr/>
          <p:nvPr/>
        </p:nvPicPr>
        <p:blipFill>
          <a:blip r:embed="rId4"/>
          <a:stretch/>
        </p:blipFill>
        <p:spPr>
          <a:xfrm>
            <a:off x="1620000" y="2370960"/>
            <a:ext cx="1754640" cy="867960"/>
          </a:xfrm>
          <a:prstGeom prst="rect">
            <a:avLst/>
          </a:prstGeom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5"/>
          <a:srcRect l="4321" t="14940" r="15573" b="6041"/>
          <a:stretch/>
        </p:blipFill>
        <p:spPr>
          <a:xfrm>
            <a:off x="1260000" y="4500000"/>
            <a:ext cx="3671280" cy="2338560"/>
          </a:xfrm>
          <a:prstGeom prst="rect">
            <a:avLst/>
          </a:prstGeom>
          <a:ln w="0">
            <a:noFill/>
          </a:ln>
        </p:spPr>
      </p:pic>
      <p:sp>
        <p:nvSpPr>
          <p:cNvPr id="166" name=""/>
          <p:cNvSpPr/>
          <p:nvPr/>
        </p:nvSpPr>
        <p:spPr>
          <a:xfrm>
            <a:off x="2844000" y="5724000"/>
            <a:ext cx="178920" cy="35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5400" y="0"/>
                </a:moveTo>
                <a:lnTo>
                  <a:pt x="5400" y="16200"/>
                </a:lnTo>
                <a:lnTo>
                  <a:pt x="0" y="16200"/>
                </a:lnTo>
                <a:lnTo>
                  <a:pt x="10800" y="21600"/>
                </a:lnTo>
                <a:lnTo>
                  <a:pt x="21600" y="16200"/>
                </a:lnTo>
                <a:lnTo>
                  <a:pt x="16200" y="16200"/>
                </a:lnTo>
                <a:lnTo>
                  <a:pt x="16200" y="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4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8" name="CustomShape 46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9" name="CustomShape 47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0" name="CustomShape 48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(Silhouette)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Medida por instâncias [-1,1]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Coesão (a)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Separação (b)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[-1,+1]: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-1: Não coerente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+1: Coerente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4860720" y="1980000"/>
            <a:ext cx="4138200" cy="4138200"/>
          </a:xfrm>
          <a:prstGeom prst="rect">
            <a:avLst/>
          </a:prstGeom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2"/>
          <a:stretch/>
        </p:blipFill>
        <p:spPr>
          <a:xfrm>
            <a:off x="900000" y="3511800"/>
            <a:ext cx="1675080" cy="62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50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5" name="CustomShape 51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6" name="CustomShape 5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7" name="CustomShape 5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(Silhouete)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2340000" y="2340000"/>
            <a:ext cx="5174280" cy="4138920"/>
          </a:xfrm>
          <a:prstGeom prst="rect">
            <a:avLst/>
          </a:prstGeom>
          <a:ln w="0">
            <a:noFill/>
          </a:ln>
        </p:spPr>
      </p:pic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3847320" y="5040000"/>
            <a:ext cx="651600" cy="293760"/>
          </a:xfrm>
          <a:prstGeom prst="rect">
            <a:avLst/>
          </a:prstGeom>
          <a:ln w="0">
            <a:noFill/>
          </a:ln>
        </p:spPr>
      </p:pic>
      <p:pic>
        <p:nvPicPr>
          <p:cNvPr id="181" name="" descr=""/>
          <p:cNvPicPr/>
          <p:nvPr/>
        </p:nvPicPr>
        <p:blipFill>
          <a:blip r:embed="rId3"/>
          <a:stretch/>
        </p:blipFill>
        <p:spPr>
          <a:xfrm>
            <a:off x="5675760" y="4990680"/>
            <a:ext cx="551160" cy="40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5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3" name="CustomShape 56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4" name="CustomShape 57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5" name="CustomShape 58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(Silhouete)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3847320" y="5040000"/>
            <a:ext cx="651600" cy="293760"/>
          </a:xfrm>
          <a:prstGeom prst="rect">
            <a:avLst/>
          </a:prstGeom>
          <a:ln w="0"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5567760" y="4990680"/>
            <a:ext cx="551160" cy="408240"/>
          </a:xfrm>
          <a:prstGeom prst="rect">
            <a:avLst/>
          </a:prstGeom>
          <a:ln w="0">
            <a:noFill/>
          </a:ln>
        </p:spPr>
      </p:pic>
      <p:pic>
        <p:nvPicPr>
          <p:cNvPr id="189" name="" descr=""/>
          <p:cNvPicPr/>
          <p:nvPr/>
        </p:nvPicPr>
        <p:blipFill>
          <a:blip r:embed="rId3"/>
          <a:srcRect l="10318" t="6776" r="9325" b="2354"/>
          <a:stretch/>
        </p:blipFill>
        <p:spPr>
          <a:xfrm>
            <a:off x="929160" y="2281320"/>
            <a:ext cx="7889400" cy="4557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" descr=""/>
          <p:cNvPicPr/>
          <p:nvPr/>
        </p:nvPicPr>
        <p:blipFill>
          <a:blip r:embed="rId1"/>
          <a:stretch/>
        </p:blipFill>
        <p:spPr>
          <a:xfrm>
            <a:off x="360" y="1833840"/>
            <a:ext cx="10079280" cy="5149080"/>
          </a:xfrm>
          <a:prstGeom prst="rect">
            <a:avLst/>
          </a:prstGeom>
          <a:ln w="0">
            <a:noFill/>
          </a:ln>
        </p:spPr>
      </p:pic>
      <p:sp>
        <p:nvSpPr>
          <p:cNvPr id="191" name="CustomShape 60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2" name="CustomShape 61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3" name="CustomShape 6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4" name="CustomShape 6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(Silhouete)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39600" y="1797840"/>
            <a:ext cx="10079280" cy="5149080"/>
          </a:xfrm>
          <a:prstGeom prst="rect">
            <a:avLst/>
          </a:prstGeom>
          <a:ln w="0">
            <a:noFill/>
          </a:ln>
        </p:spPr>
      </p:pic>
      <p:sp>
        <p:nvSpPr>
          <p:cNvPr id="197" name="CustomShape 6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8" name="CustomShape 66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9" name="CustomShape 67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0" name="CustomShape 68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Silhueta (Silhouete)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7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3" name="CustomShape 76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4" name="CustomShape 77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5" name="CustomShape 78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Lets Code!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Link → 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 03 - Aprendizado - Não Supervisionado - Kmeans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602000" y="4112280"/>
            <a:ext cx="7424640" cy="2214360"/>
          </a:xfrm>
          <a:prstGeom prst="rect">
            <a:avLst/>
          </a:prstGeom>
          <a:ln w="0">
            <a:noFill/>
          </a:ln>
        </p:spPr>
      </p:pic>
      <p:sp>
        <p:nvSpPr>
          <p:cNvPr id="90" name="CustomShape 1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Supervisionado vs Não Supevisionado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Agrupamentos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K-Means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Métricas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332880" y="5882760"/>
            <a:ext cx="415080" cy="44388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3"/>
          <a:stretch/>
        </p:blipFill>
        <p:spPr>
          <a:xfrm>
            <a:off x="3837240" y="5883120"/>
            <a:ext cx="415080" cy="44388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4"/>
          <a:stretch/>
        </p:blipFill>
        <p:spPr>
          <a:xfrm>
            <a:off x="4377600" y="5883480"/>
            <a:ext cx="415080" cy="44388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5"/>
          <a:stretch/>
        </p:blipFill>
        <p:spPr>
          <a:xfrm>
            <a:off x="4917960" y="5883840"/>
            <a:ext cx="415080" cy="44388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6"/>
          <a:stretch/>
        </p:blipFill>
        <p:spPr>
          <a:xfrm>
            <a:off x="5494320" y="5882760"/>
            <a:ext cx="415080" cy="44388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7"/>
          <a:stretch/>
        </p:blipFill>
        <p:spPr>
          <a:xfrm>
            <a:off x="6048000" y="5890680"/>
            <a:ext cx="415080" cy="443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6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2" name="CustomShape 1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3" name="CustomShape 1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Supervisionado vs Não Supervisionado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rcRect l="2332" t="31597" r="1417" b="4132"/>
          <a:stretch/>
        </p:blipFill>
        <p:spPr>
          <a:xfrm>
            <a:off x="1800000" y="2376000"/>
            <a:ext cx="6371280" cy="212256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520000" y="4572000"/>
            <a:ext cx="2095920" cy="213660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5940000" y="4653360"/>
            <a:ext cx="2130120" cy="222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Aprendizado Não Supervisado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9" name="CustomShape 8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0" name="CustomShape 9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1" name="CustomShape 10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Rotular dados é custoso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Agrupamento (Clustering):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Encontrar relacionamentos intrínseco dos atributos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 de agrupamento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Avaliar os grupos (clusters)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2592000" y="4199400"/>
            <a:ext cx="5554440" cy="227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20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Clustering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5" name="CustomShape 21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6" name="CustomShape 2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CustomShape 2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Exemplos: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Segmentação de consumidores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 de Anomalias 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Defeitos, Doenças, Fraudes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 de espécies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Organização de Documentos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Mineração de dados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Redução de Dimensionalidade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Casos reais:</a:t>
            </a:r>
            <a:endParaRPr b="0" lang="pt-BR" sz="16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Determinação de Recall baseado em histórico de reparos</a:t>
            </a:r>
            <a:endParaRPr b="0" lang="pt-BR" sz="1600" spc="-1" strike="noStrike"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Características de produtos não vendidos (i.e 220v em cidades 110v)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4320360" y="1724760"/>
            <a:ext cx="5038560" cy="138636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4648320" y="3906000"/>
            <a:ext cx="4170600" cy="131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2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Clustering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2" name="CustomShape 26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3" name="CustomShape 27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4" name="CustomShape 28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Workflow: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1440000" y="2536200"/>
            <a:ext cx="6834600" cy="232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30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8" name="CustomShape 31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9" name="CustomShape 3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0" name="CustomShape 3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grupos aproximando dados próximos aos ‘centroides’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iteração ajusta os centroides e os dados percentes a cada grupo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Ao fim, o centroides representam o ponto médio de cada cluster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681120" y="3203640"/>
            <a:ext cx="8727120" cy="322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80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4" name="CustomShape 81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5" name="CustomShape 82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6" name="CustomShape 83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648000" y="2281680"/>
            <a:ext cx="3238560" cy="436608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4325400" y="2610000"/>
            <a:ext cx="5046840" cy="340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5"/>
          <p:cNvSpPr/>
          <p:nvPr/>
        </p:nvSpPr>
        <p:spPr>
          <a:xfrm>
            <a:off x="360000" y="360000"/>
            <a:ext cx="9347760" cy="88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K-Means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1" name="CustomShape 16"/>
          <p:cNvSpPr/>
          <p:nvPr/>
        </p:nvSpPr>
        <p:spPr>
          <a:xfrm>
            <a:off x="360000" y="1980000"/>
            <a:ext cx="9167760" cy="46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2" name="CustomShape 17"/>
          <p:cNvSpPr/>
          <p:nvPr/>
        </p:nvSpPr>
        <p:spPr>
          <a:xfrm>
            <a:off x="897120" y="6886080"/>
            <a:ext cx="643500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3" name="CustomShape 18"/>
          <p:cNvSpPr/>
          <p:nvPr/>
        </p:nvSpPr>
        <p:spPr>
          <a:xfrm>
            <a:off x="7608600" y="6886080"/>
            <a:ext cx="2273040" cy="35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Agrupamentos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342360" y="1529280"/>
            <a:ext cx="9374040" cy="53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648000" y="2281680"/>
            <a:ext cx="3238560" cy="436608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3524760" y="2245680"/>
            <a:ext cx="6266160" cy="665280"/>
          </a:xfrm>
          <a:prstGeom prst="rect">
            <a:avLst/>
          </a:prstGeom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3"/>
          <a:stretch/>
        </p:blipFill>
        <p:spPr>
          <a:xfrm>
            <a:off x="3816000" y="2919960"/>
            <a:ext cx="6118920" cy="1002960"/>
          </a:xfrm>
          <a:prstGeom prst="rect">
            <a:avLst/>
          </a:prstGeom>
          <a:ln w="0">
            <a:noFill/>
          </a:ln>
        </p:spPr>
      </p:pic>
      <p:pic>
        <p:nvPicPr>
          <p:cNvPr id="148" name="" descr=""/>
          <p:cNvPicPr/>
          <p:nvPr/>
        </p:nvPicPr>
        <p:blipFill>
          <a:blip r:embed="rId4"/>
          <a:srcRect l="2280" t="0" r="0" b="0"/>
          <a:stretch/>
        </p:blipFill>
        <p:spPr>
          <a:xfrm>
            <a:off x="3815640" y="3924000"/>
            <a:ext cx="4596120" cy="82728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5"/>
          <a:stretch/>
        </p:blipFill>
        <p:spPr>
          <a:xfrm>
            <a:off x="3780000" y="5040000"/>
            <a:ext cx="5694480" cy="66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674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2024-10-01T18:32:44Z</dcterms:modified>
  <cp:revision>73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