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12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40.png" ContentType="image/png"/>
  <Override PartName="/ppt/media/image9.png" ContentType="image/png"/>
  <Override PartName="/ppt/media/image39.png" ContentType="image/png"/>
  <Override PartName="/ppt/media/image41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37.png" ContentType="image/png"/>
  <Override PartName="/ppt/media/image7.png" ContentType="image/png"/>
  <Override PartName="/ppt/media/image2.png" ContentType="image/png"/>
  <Override PartName="/ppt/media/image32.png" ContentType="image/png"/>
  <Override PartName="/ppt/media/image11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10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0E60BCB-6502-4F39-9678-E923DBFAC04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0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39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5320" cy="12553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5320" cy="125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5320" cy="53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5320" cy="5353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5320" cy="5353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ComputerVision/Lecture%2005%20-%20Feature%20Extraction/Lecture_05_Feature_Extraction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slideLayout" Target="../slideLayouts/slideLayout13.xml"/><Relationship Id="rId8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slideLayout" Target="../slideLayouts/slideLayout13.xml"/><Relationship Id="rId10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05 - Feature Extraction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5320" cy="25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CaixaDeTexto 1"/>
          <p:cNvSpPr/>
          <p:nvPr/>
        </p:nvSpPr>
        <p:spPr>
          <a:xfrm>
            <a:off x="200160" y="1689840"/>
            <a:ext cx="95151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74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4360" cy="349380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5040" cy="1591560"/>
          </a:xfrm>
          <a:prstGeom prst="rect">
            <a:avLst/>
          </a:prstGeom>
          <a:ln w="0">
            <a:noFill/>
          </a:ln>
        </p:spPr>
      </p:pic>
      <p:pic>
        <p:nvPicPr>
          <p:cNvPr id="176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5040" cy="271800"/>
          </a:xfrm>
          <a:prstGeom prst="rect">
            <a:avLst/>
          </a:prstGeom>
          <a:ln w="0">
            <a:noFill/>
          </a:ln>
        </p:spPr>
      </p:pic>
      <p:sp>
        <p:nvSpPr>
          <p:cNvPr id="177" name="Retângulo 2"/>
          <p:cNvSpPr/>
          <p:nvPr/>
        </p:nvSpPr>
        <p:spPr>
          <a:xfrm>
            <a:off x="3891240" y="3240360"/>
            <a:ext cx="750600" cy="38556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8" name="Retângulo 12"/>
          <p:cNvSpPr/>
          <p:nvPr/>
        </p:nvSpPr>
        <p:spPr>
          <a:xfrm>
            <a:off x="7040880" y="3247200"/>
            <a:ext cx="750600" cy="38556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79" name="Retângulo 13"/>
          <p:cNvSpPr/>
          <p:nvPr/>
        </p:nvSpPr>
        <p:spPr>
          <a:xfrm>
            <a:off x="7848000" y="3247200"/>
            <a:ext cx="750600" cy="38556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0" name="Retângulo 14"/>
          <p:cNvSpPr/>
          <p:nvPr/>
        </p:nvSpPr>
        <p:spPr>
          <a:xfrm>
            <a:off x="8641800" y="3247200"/>
            <a:ext cx="750600" cy="38556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1" name="Retângulo 15"/>
          <p:cNvSpPr/>
          <p:nvPr/>
        </p:nvSpPr>
        <p:spPr>
          <a:xfrm>
            <a:off x="5594040" y="5676480"/>
            <a:ext cx="750600" cy="38556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2" name="Retângulo 16"/>
          <p:cNvSpPr/>
          <p:nvPr/>
        </p:nvSpPr>
        <p:spPr>
          <a:xfrm>
            <a:off x="4682520" y="3250800"/>
            <a:ext cx="750600" cy="38556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3" name="Retângulo 17"/>
          <p:cNvSpPr/>
          <p:nvPr/>
        </p:nvSpPr>
        <p:spPr>
          <a:xfrm>
            <a:off x="5466240" y="3250800"/>
            <a:ext cx="750600" cy="38556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4" name="Retângulo 18"/>
          <p:cNvSpPr/>
          <p:nvPr/>
        </p:nvSpPr>
        <p:spPr>
          <a:xfrm>
            <a:off x="5685480" y="6179760"/>
            <a:ext cx="750600" cy="38556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solidFill>
              <a:srgbClr val="8e3b38"/>
            </a:solidFill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</p:sp>
      <p:sp>
        <p:nvSpPr>
          <p:cNvPr id="185" name="CaixaDeTexto 3"/>
          <p:cNvSpPr/>
          <p:nvPr/>
        </p:nvSpPr>
        <p:spPr>
          <a:xfrm>
            <a:off x="7323120" y="5525280"/>
            <a:ext cx="2080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Non Discriminative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6" name="Seta: para a Direita 4"/>
          <p:cNvSpPr/>
          <p:nvPr/>
        </p:nvSpPr>
        <p:spPr>
          <a:xfrm rot="10800000">
            <a:off x="6773400" y="5870880"/>
            <a:ext cx="1074600" cy="1922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Engineering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CaixaDeTexto 1"/>
          <p:cNvSpPr/>
          <p:nvPr/>
        </p:nvSpPr>
        <p:spPr>
          <a:xfrm>
            <a:off x="200160" y="1689840"/>
            <a:ext cx="95151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How to produce a discriminative feature space?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Features must describe a singular characteristic of the problem for good generalization.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91" name="Imagem 19" descr=""/>
          <p:cNvPicPr/>
          <p:nvPr/>
        </p:nvPicPr>
        <p:blipFill>
          <a:blip r:embed="rId1"/>
          <a:stretch/>
        </p:blipFill>
        <p:spPr>
          <a:xfrm>
            <a:off x="1500120" y="3444480"/>
            <a:ext cx="7074720" cy="303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CaixaDeTexto 1"/>
          <p:cNvSpPr/>
          <p:nvPr/>
        </p:nvSpPr>
        <p:spPr>
          <a:xfrm>
            <a:off x="200160" y="1689840"/>
            <a:ext cx="95151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Vertical and Horizontal Projection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96" name="Picture 2" descr="Projection Histogram of image using Python and Opencv | by Felipe Meganha |  Medium"/>
          <p:cNvPicPr/>
          <p:nvPr/>
        </p:nvPicPr>
        <p:blipFill>
          <a:blip r:embed="rId1"/>
          <a:stretch/>
        </p:blipFill>
        <p:spPr>
          <a:xfrm>
            <a:off x="512640" y="2760120"/>
            <a:ext cx="4444560" cy="1329480"/>
          </a:xfrm>
          <a:prstGeom prst="rect">
            <a:avLst/>
          </a:prstGeom>
          <a:ln w="0">
            <a:noFill/>
          </a:ln>
        </p:spPr>
      </p:pic>
      <p:pic>
        <p:nvPicPr>
          <p:cNvPr id="197" name="Picture 6" descr="computer vision - OpenCV Color Concentration Histogram - Stack Overflow"/>
          <p:cNvPicPr/>
          <p:nvPr/>
        </p:nvPicPr>
        <p:blipFill>
          <a:blip r:embed="rId2"/>
          <a:stretch/>
        </p:blipFill>
        <p:spPr>
          <a:xfrm>
            <a:off x="5485320" y="2487600"/>
            <a:ext cx="4081680" cy="2999520"/>
          </a:xfrm>
          <a:prstGeom prst="rect">
            <a:avLst/>
          </a:prstGeom>
          <a:ln w="0">
            <a:noFill/>
          </a:ln>
        </p:spPr>
      </p:pic>
      <p:sp>
        <p:nvSpPr>
          <p:cNvPr id="198" name="AutoShape 12"/>
          <p:cNvSpPr/>
          <p:nvPr/>
        </p:nvSpPr>
        <p:spPr>
          <a:xfrm>
            <a:off x="4888080" y="3627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9" name="Imagem 12" descr=""/>
          <p:cNvPicPr/>
          <p:nvPr/>
        </p:nvPicPr>
        <p:blipFill>
          <a:blip r:embed="rId3"/>
          <a:stretch/>
        </p:blipFill>
        <p:spPr>
          <a:xfrm>
            <a:off x="789840" y="4894920"/>
            <a:ext cx="3943440" cy="1211760"/>
          </a:xfrm>
          <a:prstGeom prst="rect">
            <a:avLst/>
          </a:prstGeom>
          <a:ln w="0">
            <a:noFill/>
          </a:ln>
        </p:spPr>
      </p:pic>
      <p:sp>
        <p:nvSpPr>
          <p:cNvPr id="200" name="CaixaDeTexto 13"/>
          <p:cNvSpPr/>
          <p:nvPr/>
        </p:nvSpPr>
        <p:spPr>
          <a:xfrm>
            <a:off x="1026000" y="471420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CaixaDeTexto 1"/>
          <p:cNvSpPr/>
          <p:nvPr/>
        </p:nvSpPr>
        <p:spPr>
          <a:xfrm>
            <a:off x="200160" y="1689840"/>
            <a:ext cx="951516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Vertical and Horizontal Projection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05" name="AutoShape 12"/>
          <p:cNvSpPr/>
          <p:nvPr/>
        </p:nvSpPr>
        <p:spPr>
          <a:xfrm>
            <a:off x="4888080" y="3627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aixaDeTexto 13"/>
          <p:cNvSpPr/>
          <p:nvPr/>
        </p:nvSpPr>
        <p:spPr>
          <a:xfrm>
            <a:off x="1026000" y="471420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07" name="Picture 6" descr=""/>
          <p:cNvPicPr/>
          <p:nvPr/>
        </p:nvPicPr>
        <p:blipFill>
          <a:blip r:embed="rId1"/>
          <a:stretch/>
        </p:blipFill>
        <p:spPr>
          <a:xfrm>
            <a:off x="592920" y="3590280"/>
            <a:ext cx="4447800" cy="311436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8" descr=""/>
          <p:cNvPicPr/>
          <p:nvPr/>
        </p:nvPicPr>
        <p:blipFill>
          <a:blip r:embed="rId2"/>
          <a:stretch/>
        </p:blipFill>
        <p:spPr>
          <a:xfrm>
            <a:off x="5267520" y="3627360"/>
            <a:ext cx="4447800" cy="3089880"/>
          </a:xfrm>
          <a:prstGeom prst="rect">
            <a:avLst/>
          </a:prstGeom>
          <a:ln w="0">
            <a:noFill/>
          </a:ln>
        </p:spPr>
      </p:pic>
      <p:pic>
        <p:nvPicPr>
          <p:cNvPr id="209" name="Picture 6" descr=""/>
          <p:cNvPicPr/>
          <p:nvPr/>
        </p:nvPicPr>
        <p:blipFill>
          <a:blip r:embed="rId3"/>
          <a:stretch/>
        </p:blipFill>
        <p:spPr>
          <a:xfrm>
            <a:off x="3901320" y="808200"/>
            <a:ext cx="4185360" cy="287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Code!!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3" name="CaixaDeTexto 1"/>
          <p:cNvSpPr/>
          <p:nvPr/>
        </p:nvSpPr>
        <p:spPr>
          <a:xfrm>
            <a:off x="200160" y="1689840"/>
            <a:ext cx="95151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Link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14" name="AutoShape 12"/>
          <p:cNvSpPr/>
          <p:nvPr/>
        </p:nvSpPr>
        <p:spPr>
          <a:xfrm>
            <a:off x="4888080" y="3627360"/>
            <a:ext cx="30384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aixaDeTexto 13"/>
          <p:cNvSpPr/>
          <p:nvPr/>
        </p:nvSpPr>
        <p:spPr>
          <a:xfrm>
            <a:off x="1026000" y="4714200"/>
            <a:ext cx="1836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Discussion of PJBL #01</a:t>
            </a: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Extraction</a:t>
            </a:r>
            <a:endParaRPr b="0" lang="en-US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Vector</a:t>
            </a:r>
            <a:endParaRPr b="0" lang="en-US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Space</a:t>
            </a: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Engineering</a:t>
            </a: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Image Descriptors</a:t>
            </a:r>
            <a:endParaRPr b="0" lang="en-US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Vertical and Horizontal Projections</a:t>
            </a: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	</a:t>
            </a:r>
            <a:endParaRPr b="0" lang="en-US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124000" y="4627440"/>
            <a:ext cx="6219000" cy="210384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124000" y="644400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592360" y="644436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3024720" y="644472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3834000" y="6480000"/>
            <a:ext cx="233280" cy="2332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Computer Vision &amp; Pattern Recognition Pipeline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01" name="Picture 2" descr="Pattern recognition: Overview and applications"/>
          <p:cNvPicPr/>
          <p:nvPr/>
        </p:nvPicPr>
        <p:blipFill>
          <a:blip r:embed="rId1"/>
          <a:stretch/>
        </p:blipFill>
        <p:spPr>
          <a:xfrm>
            <a:off x="546480" y="2473560"/>
            <a:ext cx="8982360" cy="2433600"/>
          </a:xfrm>
          <a:prstGeom prst="rect">
            <a:avLst/>
          </a:prstGeom>
          <a:ln w="0">
            <a:noFill/>
          </a:ln>
        </p:spPr>
      </p:pic>
      <p:sp>
        <p:nvSpPr>
          <p:cNvPr id="102" name="Retângulo 2"/>
          <p:cNvSpPr/>
          <p:nvPr/>
        </p:nvSpPr>
        <p:spPr>
          <a:xfrm>
            <a:off x="546480" y="3098880"/>
            <a:ext cx="4319280" cy="1401120"/>
          </a:xfrm>
          <a:prstGeom prst="rect">
            <a:avLst/>
          </a:prstGeom>
          <a:solidFill>
            <a:schemeClr val="accent1">
              <a:alpha val="63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CaixaDeTexto 1"/>
          <p:cNvSpPr/>
          <p:nvPr/>
        </p:nvSpPr>
        <p:spPr>
          <a:xfrm>
            <a:off x="200160" y="1689840"/>
            <a:ext cx="95151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feature descriptor translates high-dimensional data to a a low dimension feature space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feature vector represents the input data produced by the feature descriptor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Later, a machine learning model will learn the representations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07" name="Picture 6" descr=""/>
          <p:cNvPicPr/>
          <p:nvPr/>
        </p:nvPicPr>
        <p:blipFill>
          <a:blip r:embed="rId1"/>
          <a:stretch/>
        </p:blipFill>
        <p:spPr>
          <a:xfrm>
            <a:off x="1738800" y="3416400"/>
            <a:ext cx="6598080" cy="949680"/>
          </a:xfrm>
          <a:prstGeom prst="rect">
            <a:avLst/>
          </a:prstGeom>
          <a:ln w="0">
            <a:noFill/>
          </a:ln>
        </p:spPr>
      </p:pic>
      <p:pic>
        <p:nvPicPr>
          <p:cNvPr id="108" name="Picture 10" descr=""/>
          <p:cNvPicPr/>
          <p:nvPr/>
        </p:nvPicPr>
        <p:blipFill>
          <a:blip r:embed="rId2"/>
          <a:stretch/>
        </p:blipFill>
        <p:spPr>
          <a:xfrm>
            <a:off x="464040" y="4828320"/>
            <a:ext cx="3988080" cy="158796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8" descr=""/>
          <p:cNvPicPr/>
          <p:nvPr/>
        </p:nvPicPr>
        <p:blipFill>
          <a:blip r:embed="rId3"/>
          <a:stretch/>
        </p:blipFill>
        <p:spPr>
          <a:xfrm>
            <a:off x="5410800" y="5667120"/>
            <a:ext cx="3118680" cy="929160"/>
          </a:xfrm>
          <a:prstGeom prst="rect">
            <a:avLst/>
          </a:prstGeom>
          <a:ln w="0">
            <a:noFill/>
          </a:ln>
        </p:spPr>
      </p:pic>
      <p:pic>
        <p:nvPicPr>
          <p:cNvPr id="110" name="Picture 12" descr=""/>
          <p:cNvPicPr/>
          <p:nvPr/>
        </p:nvPicPr>
        <p:blipFill>
          <a:blip r:embed="rId4"/>
          <a:stretch/>
        </p:blipFill>
        <p:spPr>
          <a:xfrm>
            <a:off x="4836600" y="4413240"/>
            <a:ext cx="4612320" cy="102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Extraction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CaixaDeTexto 1"/>
          <p:cNvSpPr/>
          <p:nvPr/>
        </p:nvSpPr>
        <p:spPr>
          <a:xfrm>
            <a:off x="200160" y="1689840"/>
            <a:ext cx="95151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Let's represent our image by its size, so an image I that belongs to class X is represented by:</a:t>
            </a:r>
            <a:endParaRPr b="0" lang="en-US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f(I,X) = [I.width,I.heigth,X]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15" name="Picture 2" descr=""/>
          <p:cNvPicPr/>
          <p:nvPr/>
        </p:nvPicPr>
        <p:blipFill>
          <a:blip r:embed="rId1"/>
          <a:stretch/>
        </p:blipFill>
        <p:spPr>
          <a:xfrm>
            <a:off x="579240" y="2892240"/>
            <a:ext cx="8645040" cy="1591560"/>
          </a:xfrm>
          <a:prstGeom prst="rect">
            <a:avLst/>
          </a:prstGeom>
          <a:ln w="0">
            <a:noFill/>
          </a:ln>
        </p:spPr>
      </p:pic>
      <p:pic>
        <p:nvPicPr>
          <p:cNvPr id="116" name="Imagem 4" descr=""/>
          <p:cNvPicPr/>
          <p:nvPr/>
        </p:nvPicPr>
        <p:blipFill>
          <a:blip r:embed="rId2"/>
          <a:stretch/>
        </p:blipFill>
        <p:spPr>
          <a:xfrm>
            <a:off x="635400" y="5467680"/>
            <a:ext cx="8645040" cy="271800"/>
          </a:xfrm>
          <a:prstGeom prst="rect">
            <a:avLst/>
          </a:prstGeom>
          <a:ln w="0">
            <a:noFill/>
          </a:ln>
        </p:spPr>
      </p:pic>
      <p:sp>
        <p:nvSpPr>
          <p:cNvPr id="117" name="Seta: para Baixo 3"/>
          <p:cNvSpPr/>
          <p:nvPr/>
        </p:nvSpPr>
        <p:spPr>
          <a:xfrm>
            <a:off x="897120" y="4484880"/>
            <a:ext cx="196920" cy="888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Seta: para Baixo 12"/>
          <p:cNvSpPr/>
          <p:nvPr/>
        </p:nvSpPr>
        <p:spPr>
          <a:xfrm>
            <a:off x="1699920" y="4484880"/>
            <a:ext cx="196920" cy="888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Seta: para Baixo 13"/>
          <p:cNvSpPr/>
          <p:nvPr/>
        </p:nvSpPr>
        <p:spPr>
          <a:xfrm>
            <a:off x="2502360" y="4484880"/>
            <a:ext cx="196920" cy="888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Seta: para Baixo 14"/>
          <p:cNvSpPr/>
          <p:nvPr/>
        </p:nvSpPr>
        <p:spPr>
          <a:xfrm>
            <a:off x="3305160" y="4484880"/>
            <a:ext cx="196920" cy="888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Seta: para Baixo 15"/>
          <p:cNvSpPr/>
          <p:nvPr/>
        </p:nvSpPr>
        <p:spPr>
          <a:xfrm>
            <a:off x="4039560" y="4484880"/>
            <a:ext cx="196920" cy="888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Seta: para Baixo 16"/>
          <p:cNvSpPr/>
          <p:nvPr/>
        </p:nvSpPr>
        <p:spPr>
          <a:xfrm>
            <a:off x="4842360" y="4484880"/>
            <a:ext cx="196920" cy="888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Seta: para Baixo 17"/>
          <p:cNvSpPr/>
          <p:nvPr/>
        </p:nvSpPr>
        <p:spPr>
          <a:xfrm>
            <a:off x="5644800" y="4484880"/>
            <a:ext cx="196920" cy="888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Seta: para Baixo 18"/>
          <p:cNvSpPr/>
          <p:nvPr/>
        </p:nvSpPr>
        <p:spPr>
          <a:xfrm>
            <a:off x="6447600" y="4484880"/>
            <a:ext cx="196920" cy="888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Seta: para Baixo 19"/>
          <p:cNvSpPr/>
          <p:nvPr/>
        </p:nvSpPr>
        <p:spPr>
          <a:xfrm>
            <a:off x="7151040" y="4471920"/>
            <a:ext cx="196920" cy="888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Seta: para Baixo 20"/>
          <p:cNvSpPr/>
          <p:nvPr/>
        </p:nvSpPr>
        <p:spPr>
          <a:xfrm>
            <a:off x="7953840" y="4471920"/>
            <a:ext cx="196920" cy="888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Seta: para Baixo 21"/>
          <p:cNvSpPr/>
          <p:nvPr/>
        </p:nvSpPr>
        <p:spPr>
          <a:xfrm>
            <a:off x="8756280" y="4471920"/>
            <a:ext cx="196920" cy="888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aixaDeTexto 1"/>
          <p:cNvSpPr/>
          <p:nvPr/>
        </p:nvSpPr>
        <p:spPr>
          <a:xfrm>
            <a:off x="200160" y="1689840"/>
            <a:ext cx="9515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32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4360" cy="349380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5040" cy="1591560"/>
          </a:xfrm>
          <a:prstGeom prst="rect">
            <a:avLst/>
          </a:prstGeom>
          <a:ln w="0">
            <a:noFill/>
          </a:ln>
        </p:spPr>
      </p:pic>
      <p:pic>
        <p:nvPicPr>
          <p:cNvPr id="134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5040" cy="271800"/>
          </a:xfrm>
          <a:prstGeom prst="rect">
            <a:avLst/>
          </a:prstGeom>
          <a:ln w="0">
            <a:noFill/>
          </a:ln>
        </p:spPr>
      </p:pic>
      <p:pic>
        <p:nvPicPr>
          <p:cNvPr id="135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1960" cy="265680"/>
          </a:xfrm>
          <a:prstGeom prst="rect">
            <a:avLst/>
          </a:prstGeom>
          <a:ln w="0">
            <a:noFill/>
          </a:ln>
        </p:spPr>
      </p:pic>
      <p:pic>
        <p:nvPicPr>
          <p:cNvPr id="136" name="Imagem 12" descr=""/>
          <p:cNvPicPr/>
          <p:nvPr/>
        </p:nvPicPr>
        <p:blipFill>
          <a:blip r:embed="rId5"/>
          <a:stretch/>
        </p:blipFill>
        <p:spPr>
          <a:xfrm>
            <a:off x="4691880" y="6028560"/>
            <a:ext cx="675360" cy="25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0" name="CaixaDeTexto 1"/>
          <p:cNvSpPr/>
          <p:nvPr/>
        </p:nvSpPr>
        <p:spPr>
          <a:xfrm>
            <a:off x="200160" y="1689840"/>
            <a:ext cx="9515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41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4360" cy="349380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5040" cy="1591560"/>
          </a:xfrm>
          <a:prstGeom prst="rect">
            <a:avLst/>
          </a:prstGeom>
          <a:ln w="0">
            <a:noFill/>
          </a:ln>
        </p:spPr>
      </p:pic>
      <p:pic>
        <p:nvPicPr>
          <p:cNvPr id="143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5040" cy="271800"/>
          </a:xfrm>
          <a:prstGeom prst="rect">
            <a:avLst/>
          </a:prstGeom>
          <a:ln w="0">
            <a:noFill/>
          </a:ln>
        </p:spPr>
      </p:pic>
      <p:pic>
        <p:nvPicPr>
          <p:cNvPr id="144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1960" cy="265680"/>
          </a:xfrm>
          <a:prstGeom prst="rect">
            <a:avLst/>
          </a:prstGeom>
          <a:ln w="0">
            <a:noFill/>
          </a:ln>
        </p:spPr>
      </p:pic>
      <p:pic>
        <p:nvPicPr>
          <p:cNvPr id="145" name="Imagem 6" descr=""/>
          <p:cNvPicPr/>
          <p:nvPr/>
        </p:nvPicPr>
        <p:blipFill>
          <a:blip r:embed="rId5"/>
          <a:stretch/>
        </p:blipFill>
        <p:spPr>
          <a:xfrm>
            <a:off x="5932080" y="5432040"/>
            <a:ext cx="694440" cy="275040"/>
          </a:xfrm>
          <a:prstGeom prst="rect">
            <a:avLst/>
          </a:prstGeom>
          <a:ln w="0">
            <a:noFill/>
          </a:ln>
        </p:spPr>
      </p:pic>
      <p:pic>
        <p:nvPicPr>
          <p:cNvPr id="146" name="Imagem 12" descr=""/>
          <p:cNvPicPr/>
          <p:nvPr/>
        </p:nvPicPr>
        <p:blipFill>
          <a:blip r:embed="rId6"/>
          <a:stretch/>
        </p:blipFill>
        <p:spPr>
          <a:xfrm>
            <a:off x="4691880" y="6028560"/>
            <a:ext cx="675360" cy="25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CaixaDeTexto 1"/>
          <p:cNvSpPr/>
          <p:nvPr/>
        </p:nvSpPr>
        <p:spPr>
          <a:xfrm>
            <a:off x="200160" y="1689840"/>
            <a:ext cx="9515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51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4360" cy="349380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5040" cy="1591560"/>
          </a:xfrm>
          <a:prstGeom prst="rect">
            <a:avLst/>
          </a:prstGeom>
          <a:ln w="0">
            <a:noFill/>
          </a:ln>
        </p:spPr>
      </p:pic>
      <p:pic>
        <p:nvPicPr>
          <p:cNvPr id="153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5040" cy="271800"/>
          </a:xfrm>
          <a:prstGeom prst="rect">
            <a:avLst/>
          </a:prstGeom>
          <a:ln w="0">
            <a:noFill/>
          </a:ln>
        </p:spPr>
      </p:pic>
      <p:pic>
        <p:nvPicPr>
          <p:cNvPr id="154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1960" cy="265680"/>
          </a:xfrm>
          <a:prstGeom prst="rect">
            <a:avLst/>
          </a:prstGeom>
          <a:ln w="0">
            <a:noFill/>
          </a:ln>
        </p:spPr>
      </p:pic>
      <p:pic>
        <p:nvPicPr>
          <p:cNvPr id="155" name="Imagem 6" descr=""/>
          <p:cNvPicPr/>
          <p:nvPr/>
        </p:nvPicPr>
        <p:blipFill>
          <a:blip r:embed="rId5"/>
          <a:stretch/>
        </p:blipFill>
        <p:spPr>
          <a:xfrm>
            <a:off x="5932080" y="5432040"/>
            <a:ext cx="694440" cy="275040"/>
          </a:xfrm>
          <a:prstGeom prst="rect">
            <a:avLst/>
          </a:prstGeom>
          <a:ln w="0">
            <a:noFill/>
          </a:ln>
        </p:spPr>
      </p:pic>
      <p:pic>
        <p:nvPicPr>
          <p:cNvPr id="156" name="Imagem 12" descr=""/>
          <p:cNvPicPr/>
          <p:nvPr/>
        </p:nvPicPr>
        <p:blipFill>
          <a:blip r:embed="rId6"/>
          <a:stretch/>
        </p:blipFill>
        <p:spPr>
          <a:xfrm>
            <a:off x="4691880" y="6028560"/>
            <a:ext cx="675360" cy="255960"/>
          </a:xfrm>
          <a:prstGeom prst="rect">
            <a:avLst/>
          </a:prstGeom>
          <a:ln w="0">
            <a:noFill/>
          </a:ln>
        </p:spPr>
      </p:pic>
      <p:pic>
        <p:nvPicPr>
          <p:cNvPr id="157" name="Imagem 4" descr=""/>
          <p:cNvPicPr/>
          <p:nvPr/>
        </p:nvPicPr>
        <p:blipFill>
          <a:blip r:embed="rId7"/>
          <a:stretch/>
        </p:blipFill>
        <p:spPr>
          <a:xfrm>
            <a:off x="5953320" y="5275800"/>
            <a:ext cx="656280" cy="19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Feature Vector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CaixaDeTexto 1"/>
          <p:cNvSpPr/>
          <p:nvPr/>
        </p:nvSpPr>
        <p:spPr>
          <a:xfrm>
            <a:off x="200160" y="1689840"/>
            <a:ext cx="9515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Is the feature vector representative?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62" name="Picture 6" descr=""/>
          <p:cNvPicPr/>
          <p:nvPr/>
        </p:nvPicPr>
        <p:blipFill>
          <a:blip r:embed="rId1"/>
          <a:stretch/>
        </p:blipFill>
        <p:spPr>
          <a:xfrm>
            <a:off x="2245320" y="3596760"/>
            <a:ext cx="5094360" cy="3493800"/>
          </a:xfrm>
          <a:prstGeom prst="rect">
            <a:avLst/>
          </a:prstGeom>
          <a:ln w="0">
            <a:noFill/>
          </a:ln>
        </p:spPr>
      </p:pic>
      <p:pic>
        <p:nvPicPr>
          <p:cNvPr id="163" name="Picture 2" descr=""/>
          <p:cNvPicPr/>
          <p:nvPr/>
        </p:nvPicPr>
        <p:blipFill>
          <a:blip r:embed="rId2"/>
          <a:stretch/>
        </p:blipFill>
        <p:spPr>
          <a:xfrm>
            <a:off x="707040" y="1867680"/>
            <a:ext cx="8645040" cy="1591560"/>
          </a:xfrm>
          <a:prstGeom prst="rect">
            <a:avLst/>
          </a:prstGeom>
          <a:ln w="0">
            <a:noFill/>
          </a:ln>
        </p:spPr>
      </p:pic>
      <p:pic>
        <p:nvPicPr>
          <p:cNvPr id="164" name="Imagem 11" descr=""/>
          <p:cNvPicPr/>
          <p:nvPr/>
        </p:nvPicPr>
        <p:blipFill>
          <a:blip r:embed="rId3"/>
          <a:stretch/>
        </p:blipFill>
        <p:spPr>
          <a:xfrm>
            <a:off x="727560" y="3323880"/>
            <a:ext cx="8645040" cy="271800"/>
          </a:xfrm>
          <a:prstGeom prst="rect">
            <a:avLst/>
          </a:prstGeom>
          <a:ln w="0">
            <a:noFill/>
          </a:ln>
        </p:spPr>
      </p:pic>
      <p:pic>
        <p:nvPicPr>
          <p:cNvPr id="165" name="Imagem 3" descr=""/>
          <p:cNvPicPr/>
          <p:nvPr/>
        </p:nvPicPr>
        <p:blipFill>
          <a:blip r:embed="rId4"/>
          <a:stretch/>
        </p:blipFill>
        <p:spPr>
          <a:xfrm>
            <a:off x="6436800" y="3702960"/>
            <a:ext cx="741960" cy="265680"/>
          </a:xfrm>
          <a:prstGeom prst="rect">
            <a:avLst/>
          </a:prstGeom>
          <a:ln w="0">
            <a:noFill/>
          </a:ln>
        </p:spPr>
      </p:pic>
      <p:pic>
        <p:nvPicPr>
          <p:cNvPr id="166" name="Imagem 6" descr=""/>
          <p:cNvPicPr/>
          <p:nvPr/>
        </p:nvPicPr>
        <p:blipFill>
          <a:blip r:embed="rId5"/>
          <a:stretch/>
        </p:blipFill>
        <p:spPr>
          <a:xfrm>
            <a:off x="5932080" y="5432040"/>
            <a:ext cx="694440" cy="275040"/>
          </a:xfrm>
          <a:prstGeom prst="rect">
            <a:avLst/>
          </a:prstGeom>
          <a:ln w="0">
            <a:noFill/>
          </a:ln>
        </p:spPr>
      </p:pic>
      <p:pic>
        <p:nvPicPr>
          <p:cNvPr id="167" name="Imagem 12" descr=""/>
          <p:cNvPicPr/>
          <p:nvPr/>
        </p:nvPicPr>
        <p:blipFill>
          <a:blip r:embed="rId6"/>
          <a:stretch/>
        </p:blipFill>
        <p:spPr>
          <a:xfrm>
            <a:off x="4691880" y="6028560"/>
            <a:ext cx="675360" cy="255960"/>
          </a:xfrm>
          <a:prstGeom prst="rect">
            <a:avLst/>
          </a:prstGeom>
          <a:ln w="0">
            <a:noFill/>
          </a:ln>
        </p:spPr>
      </p:pic>
      <p:pic>
        <p:nvPicPr>
          <p:cNvPr id="168" name="Imagem 4" descr=""/>
          <p:cNvPicPr/>
          <p:nvPr/>
        </p:nvPicPr>
        <p:blipFill>
          <a:blip r:embed="rId7"/>
          <a:stretch/>
        </p:blipFill>
        <p:spPr>
          <a:xfrm>
            <a:off x="5953320" y="5275800"/>
            <a:ext cx="656280" cy="199080"/>
          </a:xfrm>
          <a:prstGeom prst="rect">
            <a:avLst/>
          </a:prstGeom>
          <a:ln w="0">
            <a:noFill/>
          </a:ln>
        </p:spPr>
      </p:pic>
      <p:pic>
        <p:nvPicPr>
          <p:cNvPr id="169" name="Imagem 5" descr=""/>
          <p:cNvPicPr/>
          <p:nvPr/>
        </p:nvPicPr>
        <p:blipFill>
          <a:blip r:embed="rId8"/>
          <a:stretch/>
        </p:blipFill>
        <p:spPr>
          <a:xfrm>
            <a:off x="5933160" y="5075640"/>
            <a:ext cx="684720" cy="19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4720</TotalTime>
  <Application>LibreOffice/7.3.7.2$Linux_X86_64 LibreOffice_project/30$Build-2</Application>
  <AppVersion>15.0000</AppVersion>
  <Words>421</Words>
  <Paragraphs>112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2024-08-19T13:40:50Z</dcterms:modified>
  <cp:revision>132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15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