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905EEA1-CA38-43CA-B10A-6FF83F565405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2800" cy="12528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2800" cy="125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2800" cy="53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2800" cy="532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2800" cy="532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deepnote.com/workspace/lecture-02-data-structure-7cd4b609-3a3d-491b-8195-7223c50f949c/project/Listas-e-Pilhas-79de5b98-3eb8-4638-9155-0f796063b12d/notebook/notebook-2b5254b3da0f41b4ba1e17f5044889a5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Fundamentos de Algoritmos e Estrutura de Dados – Aula 02 – Listas Encadeadas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2800" cy="25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Exercícios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 um lista encadeada, com inserção e remoção em qualquer posição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 um algoritmo de ordenação utilizando listas ligadas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 o jogo da torre de Hanói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 a impressão da de forma recursiva (em ordem e ordem-inversa)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 a busca por elemento recursiva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Listas Encadeadas</a:t>
            </a:r>
            <a:endParaRPr b="0" lang="pt-BR" sz="18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Filas e Pilhas</a:t>
            </a:r>
            <a:endParaRPr b="0" lang="pt-BR" sz="18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Dados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6" name="Picture 6" descr="Classification of Data Structures in C"/>
          <p:cNvPicPr/>
          <p:nvPr/>
        </p:nvPicPr>
        <p:blipFill>
          <a:blip r:embed="rId1"/>
          <a:stretch/>
        </p:blipFill>
        <p:spPr>
          <a:xfrm>
            <a:off x="205920" y="1474920"/>
            <a:ext cx="9484560" cy="508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Dados Estáticas (Ou contíguas)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Alocação contígua</a:t>
            </a:r>
            <a:endParaRPr b="0" lang="pt-BR" sz="18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</a:t>
            </a:r>
            <a:endParaRPr b="0" lang="pt-BR" sz="1800" spc="-1" strike="noStrike"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Acesso é rápido e sequencial</a:t>
            </a:r>
            <a:endParaRPr b="0" lang="pt-BR" sz="1800" spc="-1" strike="noStrike"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Baixo Overhead </a:t>
            </a:r>
            <a:endParaRPr b="0" lang="pt-BR" sz="1800" spc="-1" strike="noStrike"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Requer baixo nível de programação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Desvantagem</a:t>
            </a:r>
            <a:endParaRPr b="0" lang="pt-BR" sz="1800" spc="-1" strike="noStrike"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Inviável para grandes massas de dados</a:t>
            </a:r>
            <a:endParaRPr b="0" lang="pt-BR" sz="1800" spc="-1" strike="noStrike"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Limitado ao número de blocos sequenciais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livres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0" name="Imagem 173" descr=""/>
          <p:cNvPicPr/>
          <p:nvPr/>
        </p:nvPicPr>
        <p:blipFill>
          <a:blip r:embed="rId1"/>
          <a:stretch/>
        </p:blipFill>
        <p:spPr>
          <a:xfrm>
            <a:off x="5120640" y="2560320"/>
            <a:ext cx="4599000" cy="2665800"/>
          </a:xfrm>
          <a:prstGeom prst="rect">
            <a:avLst/>
          </a:prstGeom>
          <a:ln w="0">
            <a:noFill/>
          </a:ln>
        </p:spPr>
      </p:pic>
      <p:sp>
        <p:nvSpPr>
          <p:cNvPr id="101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Dados Dinâmicas (Ou Encadeadas)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Alocação não-contígua</a:t>
            </a:r>
            <a:endParaRPr b="0" lang="pt-BR" sz="18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</a:t>
            </a:r>
            <a:endParaRPr b="0" lang="pt-BR" sz="1800" spc="-1" strike="noStrike"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Armazenar grandes massas de dados</a:t>
            </a:r>
            <a:endParaRPr b="0" lang="pt-BR" sz="1800" spc="-1" strike="noStrike"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Memória física é o limite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Desvantagem</a:t>
            </a:r>
            <a:endParaRPr b="0" lang="pt-BR" sz="1800" spc="-1" strike="noStrike"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Desempenho</a:t>
            </a:r>
            <a:endParaRPr b="0" lang="pt-BR" sz="1800" spc="-1" strike="noStrike"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Alto Overhead </a:t>
            </a:r>
            <a:endParaRPr b="0" lang="pt-BR" sz="1800" spc="-1" strike="noStrike"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Elevado nível de abstração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5" name="Imagem 178" descr=""/>
          <p:cNvPicPr/>
          <p:nvPr/>
        </p:nvPicPr>
        <p:blipFill>
          <a:blip r:embed="rId1"/>
          <a:stretch/>
        </p:blipFill>
        <p:spPr>
          <a:xfrm>
            <a:off x="5009760" y="2899440"/>
            <a:ext cx="4341960" cy="2494080"/>
          </a:xfrm>
          <a:prstGeom prst="rect">
            <a:avLst/>
          </a:prstGeom>
          <a:ln w="0">
            <a:noFill/>
          </a:ln>
        </p:spPr>
      </p:pic>
      <p:sp>
        <p:nvSpPr>
          <p:cNvPr id="106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Dados Dinâmicas (Ou Encadeadas)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Topologia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1" name="Imagem 2" descr=""/>
          <p:cNvPicPr/>
          <p:nvPr/>
        </p:nvPicPr>
        <p:blipFill>
          <a:blip r:embed="rId1"/>
          <a:stretch/>
        </p:blipFill>
        <p:spPr>
          <a:xfrm>
            <a:off x="2931120" y="2545200"/>
            <a:ext cx="4217400" cy="294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Pilha (Stack)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3000"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Pilha ou (</a:t>
            </a:r>
            <a:r>
              <a:rPr b="1" i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Stack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800" spc="-1" strike="noStrike"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 e Remoção da cabeça (Last In – First Out) - LIFO</a:t>
            </a:r>
            <a:endParaRPr b="0" lang="pt-BR" sz="1800" spc="-1" strike="noStrike"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Aplicações</a:t>
            </a:r>
            <a:endParaRPr b="0" lang="pt-BR" sz="1800" spc="-1" strike="noStrike"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Recursão (Programação)</a:t>
            </a:r>
            <a:endParaRPr b="0" lang="pt-BR" sz="1800" spc="-1" strike="noStrike"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Reverter Vetores</a:t>
            </a:r>
            <a:endParaRPr b="0" lang="pt-BR" sz="1800" spc="-1" strike="noStrike"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Histórico de Navegação</a:t>
            </a:r>
            <a:endParaRPr b="0" lang="pt-BR" sz="1800" spc="-1" strike="noStrike"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Etc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6" name="Imagem 5" descr=""/>
          <p:cNvPicPr/>
          <p:nvPr/>
        </p:nvPicPr>
        <p:blipFill>
          <a:blip r:embed="rId1"/>
          <a:stretch/>
        </p:blipFill>
        <p:spPr>
          <a:xfrm>
            <a:off x="7560000" y="2816640"/>
            <a:ext cx="1979640" cy="366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Fila (Queue)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Fila (Queue)</a:t>
            </a:r>
            <a:endParaRPr b="0" lang="pt-BR" sz="1800" spc="-1" strike="noStrike"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 da Cauda</a:t>
            </a:r>
            <a:endParaRPr b="0" lang="pt-BR" sz="1800" spc="-1" strike="noStrike"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Remoção da Cabeça</a:t>
            </a:r>
            <a:endParaRPr b="0" lang="pt-BR" sz="1800" spc="-1" strike="noStrike"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First In – Last Out (FIFO)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Aplicações</a:t>
            </a:r>
            <a:endParaRPr b="0" lang="pt-BR" sz="1800" spc="-1" strike="noStrike"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Compartilhamento de Recursos</a:t>
            </a:r>
            <a:endParaRPr b="0" lang="pt-BR" sz="1800" spc="-1" strike="noStrike">
              <a:latin typeface="Arial"/>
            </a:endParaRPr>
          </a:p>
          <a:p>
            <a:pPr lvl="4" marL="13636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CPU, Interrupções, Harwades e Perifericos  </a:t>
            </a:r>
            <a:endParaRPr b="0" lang="pt-BR" sz="1800" spc="-1" strike="noStrike"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Controle de Acesso</a:t>
            </a:r>
            <a:endParaRPr b="0" lang="pt-BR" sz="1800" spc="-1" strike="noStrike"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Transfêrência de Dados</a:t>
            </a:r>
            <a:endParaRPr b="0" lang="pt-BR" sz="1800" spc="-1" strike="noStrike"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Playlists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1" name="Imagem 6" descr=""/>
          <p:cNvPicPr/>
          <p:nvPr/>
        </p:nvPicPr>
        <p:blipFill>
          <a:blip r:embed="rId1"/>
          <a:stretch/>
        </p:blipFill>
        <p:spPr>
          <a:xfrm>
            <a:off x="5433120" y="2053800"/>
            <a:ext cx="4199400" cy="232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Implementação e Discussão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9600"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Vamos codificar!!</a:t>
            </a:r>
            <a:endParaRPr b="0" lang="pt-BR" sz="2000" spc="-1" strike="noStrike"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20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Estrutura de Dados - DeepNote - Listas Ligadas</a:t>
            </a:r>
            <a:endParaRPr b="0" lang="pt-BR" sz="2000" spc="-1" strike="noStrike"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Application>LibreOffice/7.3.7.2$Linux_X86_64 LibreOffice_project/30$Build-2</Application>
  <AppVersion>15.0000</AppVersion>
  <Words>457</Words>
  <Paragraphs>116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2021-09-24T13:47:51Z</cp:lastPrinted>
  <dcterms:modified xsi:type="dcterms:W3CDTF">2024-08-09T13:33:11Z</dcterms:modified>
  <cp:revision>143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