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</a:t>
            </a:r>
            <a:r>
              <a:rPr b="0" lang="en-US" sz="2000" spc="-1" strike="noStrike">
                <a:latin typeface="Arial"/>
              </a:rPr>
              <a:t>es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7406C43-0A4A-47CF-B896-41197CDFE7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5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CustomShape 37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CustomShape 66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CustomShape 41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CustomShape 58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CustomShape 62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CustomShape 70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CustomShape 74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072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CustomShape 6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CustomShape 18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CustomShape 16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CustomShape 22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CustomShape 27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CustomShape 47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CustomShape 32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520" cy="12535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520" cy="125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520" cy="53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520" cy="533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520" cy="533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7040" cy="124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7040" cy="52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7040" cy="527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7040" cy="527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7040" cy="124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7040" cy="52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7040" cy="527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7040" cy="527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7040" cy="124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7040" cy="52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7040" cy="527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7040" cy="527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180000"/>
            <a:ext cx="9705960" cy="124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7560000" y="6840000"/>
            <a:ext cx="2505960" cy="525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900000" y="6840000"/>
            <a:ext cx="6465960" cy="525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180000" y="6840000"/>
            <a:ext cx="525960" cy="525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49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1d0a31a07fec163490aa4fb4d432d370ec4adfe7/AprendizadoMaquina/T&#243;pico%2002%20-%20Aprendizado%20Supervisionado/T&#243;pico_02_Aprendizado_Supervisionado_KN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slideLayout" Target="../slideLayouts/slideLayout49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33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40000" y="4680000"/>
            <a:ext cx="9173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49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3" name="CustomShape 50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24" name="CustomShape 51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52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53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7320" cy="2648160"/>
          </a:xfrm>
          <a:prstGeom prst="rect">
            <a:avLst/>
          </a:prstGeom>
          <a:ln w="0">
            <a:noFill/>
          </a:ln>
        </p:spPr>
      </p:pic>
      <p:sp>
        <p:nvSpPr>
          <p:cNvPr id="328" name="CustomShape 55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 multidimensionais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400480" cy="2648160"/>
          </a:xfrm>
          <a:prstGeom prst="rect">
            <a:avLst/>
          </a:prstGeom>
          <a:ln w="0">
            <a:noFill/>
          </a:ln>
        </p:spPr>
      </p:pic>
      <p:pic>
        <p:nvPicPr>
          <p:cNvPr id="330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21480" cy="1258920"/>
          </a:xfrm>
          <a:prstGeom prst="rect">
            <a:avLst/>
          </a:prstGeom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78920" cy="669960"/>
          </a:xfrm>
          <a:prstGeom prst="rect">
            <a:avLst/>
          </a:prstGeom>
          <a:ln w="0">
            <a:noFill/>
          </a:ln>
        </p:spPr>
      </p:pic>
      <p:pic>
        <p:nvPicPr>
          <p:cNvPr id="332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7640" cy="1293840"/>
          </a:xfrm>
          <a:prstGeom prst="rect">
            <a:avLst/>
          </a:prstGeom>
          <a:ln w="0">
            <a:noFill/>
          </a:ln>
        </p:spPr>
      </p:pic>
      <p:pic>
        <p:nvPicPr>
          <p:cNvPr id="333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6760" cy="25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7640" cy="2518920"/>
          </a:xfrm>
          <a:prstGeom prst="rect">
            <a:avLst/>
          </a:prstGeom>
          <a:ln w="0">
            <a:noFill/>
          </a:ln>
        </p:spPr>
      </p:pic>
      <p:sp>
        <p:nvSpPr>
          <p:cNvPr id="335" name="CustomShape 33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8200" cy="4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63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1" name="AutoShape 3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64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65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aixaDeTexto 6"/>
          <p:cNvSpPr/>
          <p:nvPr/>
        </p:nvSpPr>
        <p:spPr>
          <a:xfrm>
            <a:off x="200160" y="1693440"/>
            <a:ext cx="7520400" cy="47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6240" cy="39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38920" cy="2279160"/>
          </a:xfrm>
          <a:prstGeom prst="rect">
            <a:avLst/>
          </a:prstGeom>
          <a:ln w="0">
            <a:noFill/>
          </a:ln>
        </p:spPr>
      </p:pic>
      <p:sp>
        <p:nvSpPr>
          <p:cNvPr id="347" name="CustomShape 38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8" name="CaixaDeTexto 1"/>
          <p:cNvSpPr/>
          <p:nvPr/>
        </p:nvSpPr>
        <p:spPr>
          <a:xfrm>
            <a:off x="200160" y="1693440"/>
            <a:ext cx="7520400" cy="24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corretamente classificadas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49" name="AutoShape 2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0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8440" cy="622440"/>
          </a:xfrm>
          <a:prstGeom prst="rect">
            <a:avLst/>
          </a:prstGeom>
          <a:ln w="0">
            <a:noFill/>
          </a:ln>
        </p:spPr>
      </p:pic>
      <p:sp>
        <p:nvSpPr>
          <p:cNvPr id="351" name="CaixaDeTexto 4"/>
          <p:cNvSpPr/>
          <p:nvPr/>
        </p:nvSpPr>
        <p:spPr>
          <a:xfrm>
            <a:off x="200160" y="4215240"/>
            <a:ext cx="5037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 o problema com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Dados desbalanceados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2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62920" cy="2473200"/>
          </a:xfrm>
          <a:prstGeom prst="rect">
            <a:avLst/>
          </a:prstGeom>
          <a:ln w="0">
            <a:noFill/>
          </a:ln>
        </p:spPr>
      </p:pic>
      <p:sp>
        <p:nvSpPr>
          <p:cNvPr id="353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39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40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aixaDeTexto 2"/>
          <p:cNvSpPr/>
          <p:nvPr/>
        </p:nvSpPr>
        <p:spPr>
          <a:xfrm>
            <a:off x="200160" y="1693440"/>
            <a:ext cx="6278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Precisão: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como positivas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57" name="AutoShape 1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aixaDeTexto 3"/>
          <p:cNvSpPr/>
          <p:nvPr/>
        </p:nvSpPr>
        <p:spPr>
          <a:xfrm>
            <a:off x="200160" y="4215240"/>
            <a:ext cx="56149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 instâncias positivas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400480" cy="633960"/>
          </a:xfrm>
          <a:prstGeom prst="rect">
            <a:avLst/>
          </a:prstGeom>
          <a:ln w="0">
            <a:noFill/>
          </a:ln>
        </p:spPr>
      </p:pic>
      <p:pic>
        <p:nvPicPr>
          <p:cNvPr id="361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32280" cy="536400"/>
          </a:xfrm>
          <a:prstGeom prst="rect">
            <a:avLst/>
          </a:prstGeom>
          <a:ln w="0">
            <a:noFill/>
          </a:ln>
        </p:spPr>
      </p:pic>
      <p:pic>
        <p:nvPicPr>
          <p:cNvPr id="362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6640" cy="3058920"/>
          </a:xfrm>
          <a:prstGeom prst="rect">
            <a:avLst/>
          </a:prstGeom>
          <a:ln w="0">
            <a:noFill/>
          </a:ln>
        </p:spPr>
      </p:pic>
      <p:sp>
        <p:nvSpPr>
          <p:cNvPr id="363" name="CustomShape 42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56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57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aixaDeTexto 5"/>
          <p:cNvSpPr/>
          <p:nvPr/>
        </p:nvSpPr>
        <p:spPr>
          <a:xfrm>
            <a:off x="200160" y="1693440"/>
            <a:ext cx="7520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Média Harmonica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entre precisão e recall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7" name="AutoShape 4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8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8440" cy="2870280"/>
          </a:xfrm>
          <a:prstGeom prst="rect">
            <a:avLst/>
          </a:prstGeom>
          <a:ln w="0">
            <a:noFill/>
          </a:ln>
        </p:spPr>
      </p:pic>
      <p:sp>
        <p:nvSpPr>
          <p:cNvPr id="369" name="CaixaDeTexto 8"/>
          <p:cNvSpPr/>
          <p:nvPr/>
        </p:nvSpPr>
        <p:spPr>
          <a:xfrm>
            <a:off x="4140000" y="5691600"/>
            <a:ext cx="56102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média harmônica atribui menos peso aos valores  maiores e mais peso aos valores menores.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1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3280" cy="522360"/>
          </a:xfrm>
          <a:prstGeom prst="rect">
            <a:avLst/>
          </a:prstGeom>
          <a:ln w="0">
            <a:noFill/>
          </a:ln>
        </p:spPr>
      </p:pic>
      <p:sp>
        <p:nvSpPr>
          <p:cNvPr id="372" name="CaixaDeTexto 9"/>
          <p:cNvSpPr/>
          <p:nvPr/>
        </p:nvSpPr>
        <p:spPr>
          <a:xfrm>
            <a:off x="200160" y="4444200"/>
            <a:ext cx="5040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Discussão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en-US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59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60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6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aixaDeTexto 7"/>
          <p:cNvSpPr/>
          <p:nvPr/>
        </p:nvSpPr>
        <p:spPr>
          <a:xfrm>
            <a:off x="200160" y="1693440"/>
            <a:ext cx="75204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Vamos implementar esses conceitos, siga o link: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Tópico_02_Aprendizado_Supervisionado_KNN.ipynb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7" name="AutoShape 5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aixaDeTexto 10"/>
          <p:cNvSpPr/>
          <p:nvPr/>
        </p:nvSpPr>
        <p:spPr>
          <a:xfrm>
            <a:off x="4140000" y="5691600"/>
            <a:ext cx="561024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7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68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69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aixaDeTexto 11"/>
          <p:cNvSpPr/>
          <p:nvPr/>
        </p:nvSpPr>
        <p:spPr>
          <a:xfrm>
            <a:off x="200160" y="1693440"/>
            <a:ext cx="752040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 é um método não paramétrico, baseado na vizinhança Euclidiana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Não tem treinamento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Desempenho bom em cenários linearmente separáveis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Tempo é um problema para bases grandes ou altas dimensões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83" name="AutoShape 6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aixaDeTexto 12"/>
          <p:cNvSpPr/>
          <p:nvPr/>
        </p:nvSpPr>
        <p:spPr>
          <a:xfrm>
            <a:off x="4140000" y="5691600"/>
            <a:ext cx="561024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71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7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73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en-US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2244960" y="4227480"/>
            <a:ext cx="5627880" cy="18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7760" cy="464688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342720" y="1529280"/>
            <a:ext cx="677664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1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68" name="CustomShape 1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7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3000" cy="2682360"/>
          </a:xfrm>
          <a:prstGeom prst="rect">
            <a:avLst/>
          </a:prstGeom>
          <a:ln w="0">
            <a:noFill/>
          </a:ln>
        </p:spPr>
      </p:pic>
      <p:sp>
        <p:nvSpPr>
          <p:cNvPr id="271" name=""/>
          <p:cNvSpPr/>
          <p:nvPr/>
        </p:nvSpPr>
        <p:spPr>
          <a:xfrm>
            <a:off x="525240" y="1594800"/>
            <a:ext cx="677664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4258440" y="2429640"/>
            <a:ext cx="4656960" cy="32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en-US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en-US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en-US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5200" cy="2488320"/>
          </a:xfrm>
          <a:prstGeom prst="rect">
            <a:avLst/>
          </a:prstGeom>
          <a:ln w="0">
            <a:noFill/>
          </a:ln>
        </p:spPr>
      </p:pic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7520" cy="324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8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0" name="CustomShape 19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21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8560" cy="399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23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85" name="CustomShape 24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86" name="CustomShape 25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26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5498280" y="2713680"/>
            <a:ext cx="1955520" cy="46800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1474920" y="3207600"/>
            <a:ext cx="7790040" cy="336132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3"/>
          <a:stretch/>
        </p:blipFill>
        <p:spPr>
          <a:xfrm>
            <a:off x="5094000" y="3539160"/>
            <a:ext cx="2752560" cy="7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43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2" name="CustomShape 44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293" name="CustomShape 45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46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7002000" cy="1558080"/>
          </a:xfrm>
          <a:prstGeom prst="rect">
            <a:avLst/>
          </a:prstGeom>
          <a:ln w="0"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6280" cy="3214800"/>
          </a:xfrm>
          <a:prstGeom prst="rect">
            <a:avLst/>
          </a:prstGeom>
          <a:ln w="0">
            <a:noFill/>
          </a:ln>
        </p:spPr>
      </p:pic>
      <p:sp>
        <p:nvSpPr>
          <p:cNvPr id="297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28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99" name="CustomShape 29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00" name="CustomShape 30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1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1962000" y="3637080"/>
            <a:ext cx="629928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48"/>
          <p:cNvSpPr/>
          <p:nvPr/>
        </p:nvSpPr>
        <p:spPr>
          <a:xfrm>
            <a:off x="360000" y="144792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304" name=""/>
          <p:cNvGrpSpPr/>
          <p:nvPr/>
        </p:nvGrpSpPr>
        <p:grpSpPr>
          <a:xfrm>
            <a:off x="4176000" y="2431440"/>
            <a:ext cx="5218920" cy="4318920"/>
            <a:chOff x="4176000" y="2431440"/>
            <a:chExt cx="5218920" cy="4318920"/>
          </a:xfrm>
        </p:grpSpPr>
        <p:grpSp>
          <p:nvGrpSpPr>
            <p:cNvPr id="305" name=""/>
            <p:cNvGrpSpPr/>
            <p:nvPr/>
          </p:nvGrpSpPr>
          <p:grpSpPr>
            <a:xfrm>
              <a:off x="4176000" y="2431440"/>
              <a:ext cx="5218920" cy="4318920"/>
              <a:chOff x="4176000" y="2431440"/>
              <a:chExt cx="5218920" cy="4318920"/>
            </a:xfrm>
          </p:grpSpPr>
          <p:pic>
            <p:nvPicPr>
              <p:cNvPr id="306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18920" cy="43189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7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32720" cy="35607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8" name=""/>
            <p:cNvGrpSpPr/>
            <p:nvPr/>
          </p:nvGrpSpPr>
          <p:grpSpPr>
            <a:xfrm>
              <a:off x="7167240" y="4802040"/>
              <a:ext cx="1687680" cy="376920"/>
              <a:chOff x="7167240" y="4802040"/>
              <a:chExt cx="1687680" cy="376920"/>
            </a:xfrm>
          </p:grpSpPr>
          <p:sp>
            <p:nvSpPr>
              <p:cNvPr id="309" name=""/>
              <p:cNvSpPr/>
              <p:nvPr/>
            </p:nvSpPr>
            <p:spPr>
              <a:xfrm>
                <a:off x="7167240" y="4802040"/>
                <a:ext cx="1687680" cy="37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K=3 (          )</a:t>
                </a:r>
                <a:endParaRPr b="0" lang="en-US" sz="1800" spc="-1" strike="noStrike">
                  <a:latin typeface="Arial"/>
                </a:endParaRPr>
              </a:p>
            </p:txBody>
          </p:sp>
          <p:pic>
            <p:nvPicPr>
              <p:cNvPr id="310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31840" cy="1627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1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32200" cy="1627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2" name=""/>
              <p:cNvSpPr/>
              <p:nvPr/>
            </p:nvSpPr>
            <p:spPr>
              <a:xfrm>
                <a:off x="8318880" y="4906080"/>
                <a:ext cx="217080" cy="190080"/>
              </a:xfrm>
              <a:prstGeom prst="rect">
                <a:avLst/>
              </a:pr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13" name=""/>
            <p:cNvGrpSpPr/>
            <p:nvPr/>
          </p:nvGrpSpPr>
          <p:grpSpPr>
            <a:xfrm>
              <a:off x="6526800" y="5391000"/>
              <a:ext cx="2045160" cy="377280"/>
              <a:chOff x="6526800" y="5391000"/>
              <a:chExt cx="2045160" cy="377280"/>
            </a:xfrm>
          </p:grpSpPr>
          <p:grpSp>
            <p:nvGrpSpPr>
              <p:cNvPr id="314" name=""/>
              <p:cNvGrpSpPr/>
              <p:nvPr/>
            </p:nvGrpSpPr>
            <p:grpSpPr>
              <a:xfrm>
                <a:off x="7252560" y="5498640"/>
                <a:ext cx="1058760" cy="191160"/>
                <a:chOff x="7252560" y="5498640"/>
                <a:chExt cx="1058760" cy="191160"/>
              </a:xfrm>
            </p:grpSpPr>
            <p:pic>
              <p:nvPicPr>
                <p:cNvPr id="315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22120" cy="1627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16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22480" cy="1627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17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8440" cy="1904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18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8080" cy="1904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19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8080" cy="1904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320" name=""/>
              <p:cNvSpPr/>
              <p:nvPr/>
            </p:nvSpPr>
            <p:spPr>
              <a:xfrm>
                <a:off x="6526800" y="5391000"/>
                <a:ext cx="2045160" cy="37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K=5 (                )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321" name=""/>
            <p:cNvSpPr/>
            <p:nvPr/>
          </p:nvSpPr>
          <p:spPr>
            <a:xfrm>
              <a:off x="7126200" y="4375440"/>
              <a:ext cx="576720" cy="358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en-US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330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2024-08-13T19:27:10Z</dcterms:modified>
  <cp:revision>18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