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2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7.xml" ContentType="application/vnd.openxmlformats-officedocument.theme+xml"/>
  <Override PartName="/ppt/theme/theme10.xml" ContentType="application/vnd.openxmlformats-officedocument.theme+xml"/>
  <Override PartName="/ppt/theme/theme36.xml" ContentType="application/vnd.openxmlformats-officedocument.theme+xml"/>
  <Override PartName="/ppt/theme/theme9.xml" ContentType="application/vnd.openxmlformats-officedocument.theme+xml"/>
  <Override PartName="/ppt/theme/theme46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</p:sldMasterIdLst>
  <p:notesMasterIdLst>
    <p:notesMasterId r:id="rId50"/>
  </p:notesMasterIdLst>
  <p:sldIdLst>
    <p:sldId id="256" r:id="rId51"/>
    <p:sldId id="257" r:id="rId52"/>
    <p:sldId id="258" r:id="rId53"/>
    <p:sldId id="259" r:id="rId54"/>
    <p:sldId id="260" r:id="rId55"/>
    <p:sldId id="261" r:id="rId56"/>
    <p:sldId id="262" r:id="rId57"/>
    <p:sldId id="263" r:id="rId58"/>
    <p:sldId id="264" r:id="rId59"/>
    <p:sldId id="265" r:id="rId60"/>
  </p:sldIdLst>
  <p:sldSz cx="10080625" cy="7559675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notesMaster" Target="notesMasters/notesMaster1.xml"/><Relationship Id="rId51" Type="http://schemas.openxmlformats.org/officeDocument/2006/relationships/slide" Target="slides/slide1.xml"/><Relationship Id="rId52" Type="http://schemas.openxmlformats.org/officeDocument/2006/relationships/slide" Target="slides/slide2.xml"/><Relationship Id="rId53" Type="http://schemas.openxmlformats.org/officeDocument/2006/relationships/slide" Target="slides/slide3.xml"/><Relationship Id="rId54" Type="http://schemas.openxmlformats.org/officeDocument/2006/relationships/slide" Target="slides/slide4.xml"/><Relationship Id="rId55" Type="http://schemas.openxmlformats.org/officeDocument/2006/relationships/slide" Target="slides/slide5.xml"/><Relationship Id="rId56" Type="http://schemas.openxmlformats.org/officeDocument/2006/relationships/slide" Target="slides/slide6.xml"/><Relationship Id="rId57" Type="http://schemas.openxmlformats.org/officeDocument/2006/relationships/slide" Target="slides/slide7.xml"/><Relationship Id="rId58" Type="http://schemas.openxmlformats.org/officeDocument/2006/relationships/slide" Target="slides/slide8.xml"/><Relationship Id="rId59" Type="http://schemas.openxmlformats.org/officeDocument/2006/relationships/slide" Target="slides/slide9.xml"/><Relationship Id="rId60" Type="http://schemas.openxmlformats.org/officeDocument/2006/relationships/slide" Target="slides/slide10.xml"/><Relationship Id="rId6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F74C160-61AE-40F5-BB74-79B9631351E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8840" cy="323100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1720" cy="37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0" y="9119520"/>
            <a:ext cx="315972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8840" cy="3231000"/>
          </a:xfrm>
          <a:prstGeom prst="rect">
            <a:avLst/>
          </a:prstGeom>
          <a:ln w="0">
            <a:noFill/>
          </a:ln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1720" cy="37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CustomShape 3"/>
          <p:cNvSpPr/>
          <p:nvPr/>
        </p:nvSpPr>
        <p:spPr>
          <a:xfrm>
            <a:off x="0" y="9119520"/>
            <a:ext cx="315972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8840" cy="323100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1360" cy="377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CustomShape 3"/>
          <p:cNvSpPr/>
          <p:nvPr/>
        </p:nvSpPr>
        <p:spPr>
          <a:xfrm>
            <a:off x="0" y="9119520"/>
            <a:ext cx="3159360" cy="4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8840" cy="323100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1720" cy="37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CustomShape 3"/>
          <p:cNvSpPr/>
          <p:nvPr/>
        </p:nvSpPr>
        <p:spPr>
          <a:xfrm>
            <a:off x="0" y="9119520"/>
            <a:ext cx="315972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8840" cy="323100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1720" cy="37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CustomShape 3"/>
          <p:cNvSpPr/>
          <p:nvPr/>
        </p:nvSpPr>
        <p:spPr>
          <a:xfrm>
            <a:off x="0" y="9119520"/>
            <a:ext cx="315972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8840" cy="323100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1720" cy="37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CustomShape 3"/>
          <p:cNvSpPr/>
          <p:nvPr/>
        </p:nvSpPr>
        <p:spPr>
          <a:xfrm>
            <a:off x="0" y="9119520"/>
            <a:ext cx="315972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8840" cy="323100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1720" cy="37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CustomShape 37"/>
          <p:cNvSpPr/>
          <p:nvPr/>
        </p:nvSpPr>
        <p:spPr>
          <a:xfrm>
            <a:off x="0" y="9119520"/>
            <a:ext cx="315972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8840" cy="323100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1720" cy="37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CustomShape 3"/>
          <p:cNvSpPr/>
          <p:nvPr/>
        </p:nvSpPr>
        <p:spPr>
          <a:xfrm>
            <a:off x="0" y="9119520"/>
            <a:ext cx="315972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8840" cy="323100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1720" cy="37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CustomShape 21"/>
          <p:cNvSpPr/>
          <p:nvPr/>
        </p:nvSpPr>
        <p:spPr>
          <a:xfrm>
            <a:off x="0" y="9119520"/>
            <a:ext cx="315972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08840" cy="3231000"/>
          </a:xfrm>
          <a:prstGeom prst="rect">
            <a:avLst/>
          </a:prstGeom>
          <a:ln w="0">
            <a:noFill/>
          </a:ln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1720" cy="377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CustomShape 28"/>
          <p:cNvSpPr/>
          <p:nvPr/>
        </p:nvSpPr>
        <p:spPr>
          <a:xfrm>
            <a:off x="0" y="9119520"/>
            <a:ext cx="3159720" cy="4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068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9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ZKIOXUbQdBI&amp;list=PLg3ZPsW_sghTw40eEdgUhnMO-uthjcA3g&amp;index=5" TargetMode="External"/><Relationship Id="rId2" Type="http://schemas.openxmlformats.org/officeDocument/2006/relationships/hyperlink" Target="https://www.youtube.com/watch?v=uDNWx00zN5o&amp;t=88s" TargetMode="External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9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360000" y="333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03 –  Estruturas de Seleção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	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(IF-ELIF-ELSE)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540000" y="4680000"/>
            <a:ext cx="9169560" cy="25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CustomShape 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CustomShape 4"/>
          <p:cNvSpPr/>
          <p:nvPr/>
        </p:nvSpPr>
        <p:spPr>
          <a:xfrm>
            <a:off x="4026600" y="2912040"/>
            <a:ext cx="337932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CustomShape 5"/>
          <p:cNvSpPr/>
          <p:nvPr/>
        </p:nvSpPr>
        <p:spPr>
          <a:xfrm flipH="1" rot="16200000">
            <a:off x="2737800" y="4174560"/>
            <a:ext cx="397800" cy="17542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0" name="CustomShape 6"/>
          <p:cNvSpPr/>
          <p:nvPr/>
        </p:nvSpPr>
        <p:spPr>
          <a:xfrm>
            <a:off x="503640" y="1759680"/>
            <a:ext cx="9169920" cy="4746240"/>
          </a:xfrm>
          <a:prstGeom prst="rect">
            <a:avLst/>
          </a:prstGeom>
          <a:solidFill>
            <a:srgbClr val="ffffff"/>
          </a:solidFill>
          <a:ln w="25560">
            <a:solidFill>
              <a:srgbClr val="ff7b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seleção compostas com claúsulas ‘elif’ determinam múltiplos desvio condicionais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 entanto, somente a primeira condição verdadeira (TRUE), é executada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de Fixação: Tópico 03 – Exercícios de Fixação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Perdeu a Tópico ? Quer outra explicação ? Segue alguns links: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Prof. Wallison Silva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Pythonando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Tópico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CustomShape 2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Correção Exercícios da Tópico 02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Seleção Múltipla (IF..ELIF..ELIF..ELSE)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CustomShape 3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4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4" name="" descr=""/>
          <p:cNvPicPr/>
          <p:nvPr/>
        </p:nvPicPr>
        <p:blipFill>
          <a:blip r:embed="rId1"/>
          <a:stretch/>
        </p:blipFill>
        <p:spPr>
          <a:xfrm>
            <a:off x="2470680" y="3533760"/>
            <a:ext cx="5268600" cy="1865520"/>
          </a:xfrm>
          <a:prstGeom prst="rect">
            <a:avLst/>
          </a:prstGeom>
          <a:ln w="0">
            <a:noFill/>
          </a:ln>
        </p:spPr>
      </p:pic>
      <p:sp>
        <p:nvSpPr>
          <p:cNvPr id="425" name="CustomShape 38"/>
          <p:cNvSpPr/>
          <p:nvPr/>
        </p:nvSpPr>
        <p:spPr>
          <a:xfrm>
            <a:off x="2911680" y="5106240"/>
            <a:ext cx="293040" cy="2930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6" name="CustomShape 39"/>
          <p:cNvSpPr/>
          <p:nvPr/>
        </p:nvSpPr>
        <p:spPr>
          <a:xfrm>
            <a:off x="2470680" y="5106240"/>
            <a:ext cx="293040" cy="2930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Correção de Exercícios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ustomShape 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CustomShape 30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Correção Exercícios da Tópico 02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Seleção (IF...ELIF....ELSE)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4026600" y="2912040"/>
            <a:ext cx="337932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CustomShape 11"/>
          <p:cNvSpPr/>
          <p:nvPr/>
        </p:nvSpPr>
        <p:spPr>
          <a:xfrm flipH="1" rot="10800000">
            <a:off x="17998920" y="11131200"/>
            <a:ext cx="696960" cy="3535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3560" bIns="4356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6" name="CustomShape 15"/>
          <p:cNvSpPr/>
          <p:nvPr/>
        </p:nvSpPr>
        <p:spPr>
          <a:xfrm rot="10800000">
            <a:off x="16095600" y="11131200"/>
            <a:ext cx="733320" cy="3535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3560" bIns="4356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7" name="CustomShape 9"/>
          <p:cNvSpPr/>
          <p:nvPr/>
        </p:nvSpPr>
        <p:spPr>
          <a:xfrm>
            <a:off x="663120" y="2354760"/>
            <a:ext cx="1213920" cy="383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10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8" name="CustomShape 12"/>
          <p:cNvSpPr/>
          <p:nvPr/>
        </p:nvSpPr>
        <p:spPr>
          <a:xfrm>
            <a:off x="2549160" y="3098160"/>
            <a:ext cx="1215000" cy="2559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9" name="CustomShape 14"/>
          <p:cNvSpPr/>
          <p:nvPr/>
        </p:nvSpPr>
        <p:spPr>
          <a:xfrm>
            <a:off x="723960" y="6382080"/>
            <a:ext cx="1091880" cy="3837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 = a+b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0" name="CustomShape 19"/>
          <p:cNvSpPr/>
          <p:nvPr/>
        </p:nvSpPr>
        <p:spPr>
          <a:xfrm>
            <a:off x="542520" y="2878560"/>
            <a:ext cx="1455120" cy="69156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1" name="CustomShape 13"/>
          <p:cNvSpPr/>
          <p:nvPr/>
        </p:nvSpPr>
        <p:spPr>
          <a:xfrm>
            <a:off x="1970640" y="2928600"/>
            <a:ext cx="590040" cy="25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Seta: para a Direita 59"/>
          <p:cNvSpPr/>
          <p:nvPr/>
        </p:nvSpPr>
        <p:spPr>
          <a:xfrm>
            <a:off x="5310360" y="3706560"/>
            <a:ext cx="1839960" cy="15800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Codificação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3" name="CustomShape 16"/>
          <p:cNvSpPr/>
          <p:nvPr/>
        </p:nvSpPr>
        <p:spPr>
          <a:xfrm>
            <a:off x="7336800" y="2758680"/>
            <a:ext cx="1752840" cy="3753720"/>
          </a:xfrm>
          <a:prstGeom prst="rect">
            <a:avLst/>
          </a:prstGeom>
          <a:solidFill>
            <a:srgbClr val="4f81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a=10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b=20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if ( a &gt; b ) 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elif (b&gt; 15)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= b * a * 10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elif (b&gt; 30)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= b – a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.....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else: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= b * 10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 = a + b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4" name="Conector de Seta Reta 9"/>
          <p:cNvSpPr/>
          <p:nvPr/>
        </p:nvSpPr>
        <p:spPr>
          <a:xfrm>
            <a:off x="2000160" y="3225600"/>
            <a:ext cx="546120" cy="360"/>
          </a:xfrm>
          <a:custGeom>
            <a:avLst/>
            <a:gdLst>
              <a:gd name="textAreaLeft" fmla="*/ 0 w 546120"/>
              <a:gd name="textAreaRight" fmla="*/ 546480 w 54612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Conector de Seta Reta 11"/>
          <p:cNvSpPr/>
          <p:nvPr/>
        </p:nvSpPr>
        <p:spPr>
          <a:xfrm>
            <a:off x="1271520" y="3572640"/>
            <a:ext cx="360" cy="383760"/>
          </a:xfrm>
          <a:custGeom>
            <a:avLst/>
            <a:gdLst>
              <a:gd name="textAreaLeft" fmla="*/ 0 w 360"/>
              <a:gd name="textAreaRight" fmla="*/ 720 w 360"/>
              <a:gd name="textAreaTop" fmla="*/ 0 h 383760"/>
              <a:gd name="textAreaBottom" fmla="*/ 384120 h 383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CustomShape 13"/>
          <p:cNvSpPr/>
          <p:nvPr/>
        </p:nvSpPr>
        <p:spPr>
          <a:xfrm>
            <a:off x="588960" y="3560040"/>
            <a:ext cx="73332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Conector de Seta Reta 72"/>
          <p:cNvSpPr/>
          <p:nvPr/>
        </p:nvSpPr>
        <p:spPr>
          <a:xfrm>
            <a:off x="1271520" y="2741400"/>
            <a:ext cx="360" cy="134280"/>
          </a:xfrm>
          <a:custGeom>
            <a:avLst/>
            <a:gdLst>
              <a:gd name="textAreaLeft" fmla="*/ 0 w 360"/>
              <a:gd name="textAreaRight" fmla="*/ 720 w 360"/>
              <a:gd name="textAreaTop" fmla="*/ 0 h 134280"/>
              <a:gd name="textAreaBottom" fmla="*/ 134640 h 1342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CustomShape 12"/>
          <p:cNvSpPr/>
          <p:nvPr/>
        </p:nvSpPr>
        <p:spPr>
          <a:xfrm>
            <a:off x="2553840" y="4069800"/>
            <a:ext cx="1224720" cy="2559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b * a * 10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9" name="CustomShape 19"/>
          <p:cNvSpPr/>
          <p:nvPr/>
        </p:nvSpPr>
        <p:spPr>
          <a:xfrm>
            <a:off x="547200" y="3850200"/>
            <a:ext cx="1455120" cy="69156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&gt; 15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0" name="CustomShape 13"/>
          <p:cNvSpPr/>
          <p:nvPr/>
        </p:nvSpPr>
        <p:spPr>
          <a:xfrm>
            <a:off x="1975680" y="3900600"/>
            <a:ext cx="590040" cy="25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Conector de Seta Reta 77"/>
          <p:cNvSpPr/>
          <p:nvPr/>
        </p:nvSpPr>
        <p:spPr>
          <a:xfrm>
            <a:off x="2005200" y="4197600"/>
            <a:ext cx="546120" cy="360"/>
          </a:xfrm>
          <a:custGeom>
            <a:avLst/>
            <a:gdLst>
              <a:gd name="textAreaLeft" fmla="*/ 0 w 546120"/>
              <a:gd name="textAreaRight" fmla="*/ 546480 w 54612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Conector de Seta Reta 78"/>
          <p:cNvSpPr/>
          <p:nvPr/>
        </p:nvSpPr>
        <p:spPr>
          <a:xfrm>
            <a:off x="1276200" y="4544640"/>
            <a:ext cx="360" cy="383760"/>
          </a:xfrm>
          <a:custGeom>
            <a:avLst/>
            <a:gdLst>
              <a:gd name="textAreaLeft" fmla="*/ 0 w 360"/>
              <a:gd name="textAreaRight" fmla="*/ 720 w 360"/>
              <a:gd name="textAreaTop" fmla="*/ 0 h 383760"/>
              <a:gd name="textAreaBottom" fmla="*/ 384120 h 383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CustomShape 13"/>
          <p:cNvSpPr/>
          <p:nvPr/>
        </p:nvSpPr>
        <p:spPr>
          <a:xfrm>
            <a:off x="593640" y="4531680"/>
            <a:ext cx="73332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CustomShape 12"/>
          <p:cNvSpPr/>
          <p:nvPr/>
        </p:nvSpPr>
        <p:spPr>
          <a:xfrm>
            <a:off x="2549160" y="5030640"/>
            <a:ext cx="1215000" cy="2559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b - a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5" name="CustomShape 19"/>
          <p:cNvSpPr/>
          <p:nvPr/>
        </p:nvSpPr>
        <p:spPr>
          <a:xfrm>
            <a:off x="542520" y="4811040"/>
            <a:ext cx="1455120" cy="69156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&gt; 30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6" name="CustomShape 13"/>
          <p:cNvSpPr/>
          <p:nvPr/>
        </p:nvSpPr>
        <p:spPr>
          <a:xfrm>
            <a:off x="1970640" y="4861080"/>
            <a:ext cx="590040" cy="25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Conector de Seta Reta 86"/>
          <p:cNvSpPr/>
          <p:nvPr/>
        </p:nvSpPr>
        <p:spPr>
          <a:xfrm>
            <a:off x="2000160" y="5158080"/>
            <a:ext cx="546120" cy="360"/>
          </a:xfrm>
          <a:custGeom>
            <a:avLst/>
            <a:gdLst>
              <a:gd name="textAreaLeft" fmla="*/ 0 w 546120"/>
              <a:gd name="textAreaRight" fmla="*/ 546480 w 54612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Conector de Seta Reta 87"/>
          <p:cNvSpPr/>
          <p:nvPr/>
        </p:nvSpPr>
        <p:spPr>
          <a:xfrm flipH="1">
            <a:off x="1265760" y="5505480"/>
            <a:ext cx="360" cy="298080"/>
          </a:xfrm>
          <a:custGeom>
            <a:avLst/>
            <a:gdLst>
              <a:gd name="textAreaLeft" fmla="*/ -360 w 360"/>
              <a:gd name="textAreaRight" fmla="*/ 360 w 360"/>
              <a:gd name="textAreaTop" fmla="*/ 0 h 298080"/>
              <a:gd name="textAreaBottom" fmla="*/ 298440 h 298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CustomShape 13"/>
          <p:cNvSpPr/>
          <p:nvPr/>
        </p:nvSpPr>
        <p:spPr>
          <a:xfrm>
            <a:off x="588960" y="5408640"/>
            <a:ext cx="73332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......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Conector: Angulado 73"/>
          <p:cNvSpPr/>
          <p:nvPr/>
        </p:nvSpPr>
        <p:spPr>
          <a:xfrm flipH="1">
            <a:off x="1815840" y="3227400"/>
            <a:ext cx="1945440" cy="3344760"/>
          </a:xfrm>
          <a:prstGeom prst="bentConnector3">
            <a:avLst>
              <a:gd name="adj1" fmla="val -68834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Conector: Angulado 94"/>
          <p:cNvSpPr/>
          <p:nvPr/>
        </p:nvSpPr>
        <p:spPr>
          <a:xfrm flipH="1">
            <a:off x="1815840" y="4199400"/>
            <a:ext cx="1950120" cy="2373120"/>
          </a:xfrm>
          <a:prstGeom prst="bentConnector3">
            <a:avLst>
              <a:gd name="adj1" fmla="val -47988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Conector: Angulado 100"/>
          <p:cNvSpPr/>
          <p:nvPr/>
        </p:nvSpPr>
        <p:spPr>
          <a:xfrm flipH="1">
            <a:off x="1815840" y="5159880"/>
            <a:ext cx="1945440" cy="1412280"/>
          </a:xfrm>
          <a:prstGeom prst="bentConnector3">
            <a:avLst>
              <a:gd name="adj1" fmla="val -30506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360000" y="170568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Permite criar uma estrutura de múltipla escolha, sendo que </a:t>
            </a: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apenas o primeiro bloco 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 condição verdadeira (TRUE) é executada. A claúsula ELSE pode ou não estar contida.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CustomShape 13"/>
          <p:cNvSpPr/>
          <p:nvPr/>
        </p:nvSpPr>
        <p:spPr>
          <a:xfrm>
            <a:off x="952200" y="5806440"/>
            <a:ext cx="733320" cy="28368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else: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Conector de Seta Reta 108"/>
          <p:cNvSpPr/>
          <p:nvPr/>
        </p:nvSpPr>
        <p:spPr>
          <a:xfrm>
            <a:off x="1725840" y="5932440"/>
            <a:ext cx="820440" cy="1800"/>
          </a:xfrm>
          <a:custGeom>
            <a:avLst/>
            <a:gdLst>
              <a:gd name="textAreaLeft" fmla="*/ 0 w 820440"/>
              <a:gd name="textAreaRight" fmla="*/ 820800 w 820440"/>
              <a:gd name="textAreaTop" fmla="*/ 0 h 1800"/>
              <a:gd name="textAreaBottom" fmla="*/ 2160 h 1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2840" bIns="-4284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CustomShape 12"/>
          <p:cNvSpPr/>
          <p:nvPr/>
        </p:nvSpPr>
        <p:spPr>
          <a:xfrm>
            <a:off x="2549160" y="5807520"/>
            <a:ext cx="1215000" cy="25596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b * a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7" name="Conector: Angulado 114"/>
          <p:cNvSpPr/>
          <p:nvPr/>
        </p:nvSpPr>
        <p:spPr>
          <a:xfrm flipH="1">
            <a:off x="1815840" y="5937120"/>
            <a:ext cx="1945440" cy="635400"/>
          </a:xfrm>
          <a:prstGeom prst="bentConnector3">
            <a:avLst>
              <a:gd name="adj1" fmla="val -11733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Seta: para Baixo 110"/>
          <p:cNvSpPr/>
          <p:nvPr/>
        </p:nvSpPr>
        <p:spPr>
          <a:xfrm>
            <a:off x="229680" y="2476440"/>
            <a:ext cx="96840" cy="42033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CustomShape 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CustomShape 4"/>
          <p:cNvSpPr/>
          <p:nvPr/>
        </p:nvSpPr>
        <p:spPr>
          <a:xfrm>
            <a:off x="4026600" y="2912040"/>
            <a:ext cx="337932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CustomShape 5"/>
          <p:cNvSpPr/>
          <p:nvPr/>
        </p:nvSpPr>
        <p:spPr>
          <a:xfrm flipH="1" rot="16200000">
            <a:off x="2737800" y="4174560"/>
            <a:ext cx="397800" cy="17542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4" name="CustomShape 6"/>
          <p:cNvSpPr/>
          <p:nvPr/>
        </p:nvSpPr>
        <p:spPr>
          <a:xfrm>
            <a:off x="503640" y="1759680"/>
            <a:ext cx="9169920" cy="474624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o seguinte trecho de código: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a saída para as seguintes condições: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5   X = 15   X = 25   X = 35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Rectangle 1"/>
          <p:cNvSpPr/>
          <p:nvPr/>
        </p:nvSpPr>
        <p:spPr>
          <a:xfrm>
            <a:off x="1080000" y="2160720"/>
            <a:ext cx="3238560" cy="2283840"/>
          </a:xfrm>
          <a:prstGeom prst="rect">
            <a:avLst/>
          </a:prstGeom>
          <a:solidFill>
            <a:srgbClr val="2b2b2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if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&gt; </a:t>
            </a:r>
            <a:r>
              <a:rPr b="0" lang="pt-BR" sz="1800" spc="-1" strike="noStrike">
                <a:solidFill>
                  <a:srgbClr val="6897bb"/>
                </a:solidFill>
                <a:latin typeface="JetBrains Mono"/>
                <a:ea typeface="DejaVu Sans"/>
              </a:rPr>
              <a:t>10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1800"/>
            </a:b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print(‘Maior que 10’)</a:t>
            </a:r>
            <a:br>
              <a:rPr sz="1800"/>
            </a:b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elif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&gt; </a:t>
            </a:r>
            <a:r>
              <a:rPr b="0" lang="pt-BR" sz="1800" spc="-1" strike="noStrike">
                <a:solidFill>
                  <a:srgbClr val="6897bb"/>
                </a:solidFill>
                <a:latin typeface="JetBrains Mono"/>
                <a:ea typeface="DejaVu Sans"/>
              </a:rPr>
              <a:t>20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1800"/>
            </a:b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print(‘Maior que 20’)</a:t>
            </a:r>
            <a:br>
              <a:rPr sz="1800"/>
            </a:b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elif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&gt; </a:t>
            </a:r>
            <a:r>
              <a:rPr b="0" lang="pt-BR" sz="1800" spc="-1" strike="noStrike">
                <a:solidFill>
                  <a:srgbClr val="6897bb"/>
                </a:solidFill>
                <a:latin typeface="JetBrains Mono"/>
                <a:ea typeface="DejaVu Sans"/>
              </a:rPr>
              <a:t>30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1800"/>
            </a:b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print(‘Maior que 30’)</a:t>
            </a:r>
            <a:br>
              <a:rPr sz="1800"/>
            </a:b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else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:    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print(‘Nenhum’)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CustomShape 3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CustomShape 3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CustomShape 3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CustomShape 34"/>
          <p:cNvSpPr/>
          <p:nvPr/>
        </p:nvSpPr>
        <p:spPr>
          <a:xfrm>
            <a:off x="4026600" y="2912040"/>
            <a:ext cx="337932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CustomShape 35"/>
          <p:cNvSpPr/>
          <p:nvPr/>
        </p:nvSpPr>
        <p:spPr>
          <a:xfrm flipH="1" rot="16200000">
            <a:off x="2737800" y="4174560"/>
            <a:ext cx="397800" cy="17542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1" name="CustomShape 36"/>
          <p:cNvSpPr/>
          <p:nvPr/>
        </p:nvSpPr>
        <p:spPr>
          <a:xfrm>
            <a:off x="503640" y="1759680"/>
            <a:ext cx="9169920" cy="474624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o seguinte trecho de código: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a saída para as seguintes condições: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5   X = 15   X = 25   X = 35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Rectangle 5"/>
          <p:cNvSpPr/>
          <p:nvPr/>
        </p:nvSpPr>
        <p:spPr>
          <a:xfrm>
            <a:off x="1080000" y="2160720"/>
            <a:ext cx="3238560" cy="2283840"/>
          </a:xfrm>
          <a:prstGeom prst="rect">
            <a:avLst/>
          </a:prstGeom>
          <a:solidFill>
            <a:srgbClr val="2b2b2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if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&lt; </a:t>
            </a:r>
            <a:r>
              <a:rPr b="0" lang="pt-BR" sz="1800" spc="-1" strike="noStrike">
                <a:solidFill>
                  <a:srgbClr val="6897bb"/>
                </a:solidFill>
                <a:latin typeface="JetBrains Mono"/>
                <a:ea typeface="DejaVu Sans"/>
              </a:rPr>
              <a:t>30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1800"/>
            </a:b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print(‘Menor que 30’)</a:t>
            </a:r>
            <a:br>
              <a:rPr sz="1800"/>
            </a:b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elif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&lt; </a:t>
            </a:r>
            <a:r>
              <a:rPr b="0" lang="pt-BR" sz="1800" spc="-1" strike="noStrike">
                <a:solidFill>
                  <a:srgbClr val="6897bb"/>
                </a:solidFill>
                <a:latin typeface="JetBrains Mono"/>
                <a:ea typeface="DejaVu Sans"/>
              </a:rPr>
              <a:t>20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1800"/>
            </a:b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print(‘Menor que 20’)</a:t>
            </a:r>
            <a:br>
              <a:rPr sz="1800"/>
            </a:b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elif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&lt; </a:t>
            </a:r>
            <a:r>
              <a:rPr b="0" lang="pt-BR" sz="1800" spc="-1" strike="noStrike">
                <a:solidFill>
                  <a:srgbClr val="6897bb"/>
                </a:solidFill>
                <a:latin typeface="JetBrains Mono"/>
                <a:ea typeface="DejaVu Sans"/>
              </a:rPr>
              <a:t>10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1800"/>
            </a:b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print(‘Menor que 10’)</a:t>
            </a:r>
            <a:br>
              <a:rPr sz="1800"/>
            </a:br>
            <a:r>
              <a:rPr b="0" lang="pt-BR" sz="18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else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:    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</a:t>
            </a:r>
            <a:r>
              <a:rPr b="0" lang="pt-BR" sz="1800" spc="-1" strike="noStrike">
                <a:solidFill>
                  <a:srgbClr val="a9b7c6"/>
                </a:solidFill>
                <a:latin typeface="JetBrains Mono"/>
                <a:ea typeface="DejaVu Sans"/>
              </a:rPr>
              <a:t>print(‘Nenhum’)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CustomShape 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CustomShape 4"/>
          <p:cNvSpPr/>
          <p:nvPr/>
        </p:nvSpPr>
        <p:spPr>
          <a:xfrm>
            <a:off x="4026600" y="2912040"/>
            <a:ext cx="337932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CustomShape 5"/>
          <p:cNvSpPr/>
          <p:nvPr/>
        </p:nvSpPr>
        <p:spPr>
          <a:xfrm flipH="1" rot="16200000">
            <a:off x="2737800" y="4174560"/>
            <a:ext cx="397800" cy="17542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8" name="CustomShape 6"/>
          <p:cNvSpPr/>
          <p:nvPr/>
        </p:nvSpPr>
        <p:spPr>
          <a:xfrm>
            <a:off x="503640" y="1759680"/>
            <a:ext cx="9169920" cy="474624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Selecione um desconto de acordo com o valor da compra, seguindo a tabela abaixo: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na tela o desconto e o valor final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Debate: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a diferença de vários ifs ou if-elif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ordem das cláusulas faz diferença 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Cabe o uso da cláusula ‘else’ ?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89" name="Tabela 4"/>
          <p:cNvGraphicFramePr/>
          <p:nvPr/>
        </p:nvGraphicFramePr>
        <p:xfrm>
          <a:off x="1729800" y="2265840"/>
          <a:ext cx="6719760" cy="2230920"/>
        </p:xfrm>
        <a:graphic>
          <a:graphicData uri="http://schemas.openxmlformats.org/drawingml/2006/table">
            <a:tbl>
              <a:tblPr/>
              <a:tblGrid>
                <a:gridCol w="3969720"/>
                <a:gridCol w="2750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Valor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Desconto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376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Até R$ 2000,00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Entre R$ 2000,00 e R$ 3000,00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Entre R$ 3000,00 e R$ 5000,00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Entre R$ 5000,00 e R$ 7000,00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Acima de R$ 7000,00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7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Aninhamentos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CustomShape 8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CustomShape 10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CustomShape 17"/>
          <p:cNvSpPr/>
          <p:nvPr/>
        </p:nvSpPr>
        <p:spPr>
          <a:xfrm>
            <a:off x="4026600" y="2912040"/>
            <a:ext cx="337932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CustomShape 18"/>
          <p:cNvSpPr/>
          <p:nvPr/>
        </p:nvSpPr>
        <p:spPr>
          <a:xfrm flipH="1" rot="16200000">
            <a:off x="2737800" y="4174560"/>
            <a:ext cx="397800" cy="17542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5" name="CustomShape 20"/>
          <p:cNvSpPr/>
          <p:nvPr/>
        </p:nvSpPr>
        <p:spPr>
          <a:xfrm>
            <a:off x="503640" y="1759680"/>
            <a:ext cx="9169920" cy="474624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As estruturas de seleção pode estar aninhadas, ou seja, a estrutura mais interna somente é verificada se a mais externa for verdadeira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6" name="" descr=""/>
          <p:cNvPicPr/>
          <p:nvPr/>
        </p:nvPicPr>
        <p:blipFill>
          <a:blip r:embed="rId1"/>
          <a:stretch/>
        </p:blipFill>
        <p:spPr>
          <a:xfrm>
            <a:off x="574920" y="2700000"/>
            <a:ext cx="4103640" cy="3046320"/>
          </a:xfrm>
          <a:prstGeom prst="rect">
            <a:avLst/>
          </a:prstGeom>
          <a:ln w="0">
            <a:noFill/>
          </a:ln>
        </p:spPr>
      </p:pic>
      <p:pic>
        <p:nvPicPr>
          <p:cNvPr id="497" name="" descr=""/>
          <p:cNvPicPr/>
          <p:nvPr/>
        </p:nvPicPr>
        <p:blipFill>
          <a:blip r:embed="rId2"/>
          <a:stretch/>
        </p:blipFill>
        <p:spPr>
          <a:xfrm>
            <a:off x="4860000" y="2396880"/>
            <a:ext cx="4760640" cy="354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22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Aninhamentos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CustomShape 23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CustomShape 24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CustomShape 25"/>
          <p:cNvSpPr/>
          <p:nvPr/>
        </p:nvSpPr>
        <p:spPr>
          <a:xfrm>
            <a:off x="4026600" y="2912040"/>
            <a:ext cx="337932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CustomShape 26"/>
          <p:cNvSpPr/>
          <p:nvPr/>
        </p:nvSpPr>
        <p:spPr>
          <a:xfrm flipH="1" rot="16200000">
            <a:off x="2737800" y="4174560"/>
            <a:ext cx="397800" cy="17542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3" name="CustomShape 27"/>
          <p:cNvSpPr/>
          <p:nvPr/>
        </p:nvSpPr>
        <p:spPr>
          <a:xfrm>
            <a:off x="503640" y="1759680"/>
            <a:ext cx="9169920" cy="474624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4" name="" descr=""/>
          <p:cNvPicPr/>
          <p:nvPr/>
        </p:nvPicPr>
        <p:blipFill>
          <a:blip r:embed="rId1"/>
          <a:stretch/>
        </p:blipFill>
        <p:spPr>
          <a:xfrm>
            <a:off x="3689640" y="1800000"/>
            <a:ext cx="2968920" cy="467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3372</TotalTime>
  <Application>LibreOffice/24.2.7.2$Linux_X86_64 LibreOffice_project/420$Build-2</Application>
  <AppVersion>15.0000</AppVersion>
  <Words>535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2025-03-25T13:28:08Z</dcterms:modified>
  <cp:revision>134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