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7" r:id="rId11"/>
    <p:sldId id="265" r:id="rId12"/>
    <p:sldId id="268" r:id="rId13"/>
    <p:sldId id="269" r:id="rId14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45150EDB-598D-4A80-8C14-1DFBE41522C7}"/>
    <pc:docChg chg="modSld">
      <pc:chgData name="Andre Gustavo Hochuli" userId="03e47721-5546-461c-8dc6-d9f4fc638cac" providerId="ADAL" clId="{45150EDB-598D-4A80-8C14-1DFBE41522C7}" dt="2022-08-08T23:56:53.146" v="16" actId="20577"/>
      <pc:docMkLst>
        <pc:docMk/>
      </pc:docMkLst>
      <pc:sldChg chg="modSp mod">
        <pc:chgData name="Andre Gustavo Hochuli" userId="03e47721-5546-461c-8dc6-d9f4fc638cac" providerId="ADAL" clId="{45150EDB-598D-4A80-8C14-1DFBE41522C7}" dt="2022-08-08T23:56:53.146" v="16" actId="20577"/>
        <pc:sldMkLst>
          <pc:docMk/>
          <pc:sldMk cId="0" sldId="256"/>
        </pc:sldMkLst>
        <pc:spChg chg="mod">
          <ac:chgData name="Andre Gustavo Hochuli" userId="03e47721-5546-461c-8dc6-d9f4fc638cac" providerId="ADAL" clId="{45150EDB-598D-4A80-8C14-1DFBE41522C7}" dt="2022-08-08T23:56:53.146" v="16" actId="20577"/>
          <ac:spMkLst>
            <pc:docMk/>
            <pc:sldMk cId="0" sldId="256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42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60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26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16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32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5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44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02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lab.research.google.com/drive/1_1EP616sZ9cckAsUrO6SzjVZft0k2Cr8#scrollTo=zu1uYHFR4E35&amp;line=1&amp;uniqifier=1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lab.research.google.com/drive/1_1EP616sZ9cckAsUrO6SzjVZft0k2Cr8#scrollTo=eJYExutWvZbb&amp;line=6&amp;uniqifier=1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lab.research.google.com/drive/1_1EP616sZ9cckAsUrO6SzjVZft0k2Cr8#scrollTo=zjFVebsC0D7V&amp;line=7&amp;uniqifier=1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Lecture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01 -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Practice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01 -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Discussion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HSV COLORSPACE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RGB -&gt; 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757615-AB8E-446F-0445-95304FC5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24" y="1877437"/>
            <a:ext cx="2860736" cy="22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D9D0449-E058-6290-4570-97B7E603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129454"/>
            <a:ext cx="2520548" cy="18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29F8DFC-3B72-3D04-F5F4-B5979159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8" y="4294227"/>
            <a:ext cx="9527252" cy="24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36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Hue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RGB -&gt; 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E0A77CA-55F8-7AC1-022D-66B22E588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80" y="197897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8A15DC0-F5F5-8B97-4559-EA105019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91" y="4414133"/>
            <a:ext cx="3143250" cy="2374397"/>
          </a:xfrm>
          <a:prstGeom prst="rect">
            <a:avLst/>
          </a:prstGeom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60869CFC-3398-FDA9-B712-E1ACA990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20" y="4256129"/>
            <a:ext cx="3332480" cy="26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0FA000-95E4-C214-565A-54E7A6459825}"/>
              </a:ext>
            </a:extLst>
          </p:cNvPr>
          <p:cNvCxnSpPr>
            <a:cxnSpLocks/>
          </p:cNvCxnSpPr>
          <p:nvPr/>
        </p:nvCxnSpPr>
        <p:spPr>
          <a:xfrm flipV="1">
            <a:off x="3662960" y="2065020"/>
            <a:ext cx="0" cy="2070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48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Mask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Retrieval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Bitwise_and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RGB -&gt; 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60869CFC-3398-FDA9-B712-E1ACA9907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t="9105" b="6979"/>
          <a:stretch/>
        </p:blipFill>
        <p:spPr bwMode="auto">
          <a:xfrm>
            <a:off x="1130412" y="1987915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93C3F9B-5B00-3EB4-96CD-CEC71760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40" y="1983855"/>
            <a:ext cx="2982900" cy="22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F51350C9-AEA4-9FCE-B1D5-B3F5885B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68" y="4618965"/>
            <a:ext cx="2721720" cy="204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nal de Multiplicação 3">
            <a:extLst>
              <a:ext uri="{FF2B5EF4-FFF2-40B4-BE49-F238E27FC236}">
                <a16:creationId xmlns:a16="http://schemas.microsoft.com/office/drawing/2014/main" id="{CC5209F3-F47F-5931-B58E-BBF93F9B5AD3}"/>
              </a:ext>
            </a:extLst>
          </p:cNvPr>
          <p:cNvSpPr/>
          <p:nvPr/>
        </p:nvSpPr>
        <p:spPr>
          <a:xfrm>
            <a:off x="4608464" y="2701123"/>
            <a:ext cx="680720" cy="8026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8CDAA935-17FE-55AB-B444-D07035E9E5D8}"/>
              </a:ext>
            </a:extLst>
          </p:cNvPr>
          <p:cNvSpPr/>
          <p:nvPr/>
        </p:nvSpPr>
        <p:spPr>
          <a:xfrm>
            <a:off x="4700317" y="4044667"/>
            <a:ext cx="495765" cy="458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9D9CC5-F375-E2E5-B7D0-12D9B6F2CBAC}"/>
              </a:ext>
            </a:extLst>
          </p:cNvPr>
          <p:cNvSpPr txBox="1"/>
          <p:nvPr/>
        </p:nvSpPr>
        <p:spPr>
          <a:xfrm>
            <a:off x="7016720" y="5235346"/>
            <a:ext cx="5039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6"/>
              </a:rPr>
              <a:t>Let’s</a:t>
            </a:r>
            <a:r>
              <a:rPr lang="pt-BR" dirty="0">
                <a:hlinkClick r:id="rId6"/>
              </a:rPr>
              <a:t> </a:t>
            </a:r>
            <a:r>
              <a:rPr lang="pt-BR" dirty="0" err="1">
                <a:hlinkClick r:id="rId6"/>
              </a:rPr>
              <a:t>Code</a:t>
            </a:r>
            <a:r>
              <a:rPr lang="pt-BR" dirty="0">
                <a:hlinkClick r:id="rId6"/>
              </a:rPr>
              <a:t>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123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FFFFFF"/>
                </a:solidFill>
                <a:latin typeface="Latin Modern Sans"/>
              </a:rPr>
              <a:t>Objective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 – 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Color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3200" b="1" spc="-1" dirty="0" err="1">
                <a:solidFill>
                  <a:srgbClr val="FFFFFF"/>
                </a:solidFill>
                <a:latin typeface="Latin Modern Sans"/>
              </a:rPr>
              <a:t>Segmentation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146711" y="5114453"/>
            <a:ext cx="4108145" cy="519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000" b="1" spc="-1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17154-1FAB-21A5-A4EE-AF6C4BEE0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0" y="2913858"/>
            <a:ext cx="4093640" cy="27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B0154D-6E5C-6F80-999E-1862C016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28" y="3218854"/>
            <a:ext cx="3940063" cy="211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RGB COLORSPACE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One can argue that we can split the red channel to solve the problem. </a:t>
            </a:r>
          </a:p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This rationale is not correct since the color is composed by addition in RGB. </a:t>
            </a:r>
          </a:p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So, the other colors also have a portion of red.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A19EA-6FA4-1285-9EB4-869601489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0" y="2818077"/>
            <a:ext cx="2191440" cy="16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9D9BB41-7EA3-E23F-A382-C3951215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0" y="4691661"/>
            <a:ext cx="7979040" cy="204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histogram shows how difficult it is to define a threshold.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7F78C9-A321-A8F4-EDE0-111E475C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21" y="1841065"/>
            <a:ext cx="3496558" cy="2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8A28C6A-A508-E0CE-964D-FC148843EFBB}"/>
              </a:ext>
            </a:extLst>
          </p:cNvPr>
          <p:cNvCxnSpPr/>
          <p:nvPr/>
        </p:nvCxnSpPr>
        <p:spPr>
          <a:xfrm flipV="1">
            <a:off x="4224300" y="1993623"/>
            <a:ext cx="0" cy="2110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643D703-CC0E-58F8-592C-24C76B32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55" y="4221224"/>
            <a:ext cx="6759689" cy="251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12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histogram shows how difficult it is to define a threshold.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7F78C9-A321-A8F4-EDE0-111E475C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21" y="1841065"/>
            <a:ext cx="3496558" cy="2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8A28C6A-A508-E0CE-964D-FC148843EFBB}"/>
              </a:ext>
            </a:extLst>
          </p:cNvPr>
          <p:cNvCxnSpPr/>
          <p:nvPr/>
        </p:nvCxnSpPr>
        <p:spPr>
          <a:xfrm flipV="1">
            <a:off x="4772940" y="2016483"/>
            <a:ext cx="0" cy="2110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B3873C69-5EF5-0D8B-4BDC-B63375C4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73" y="4250877"/>
            <a:ext cx="6659654" cy="248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4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histogram shows how difficult it is to define a threshold.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7F78C9-A321-A8F4-EDE0-111E475C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61" y="1894405"/>
            <a:ext cx="3496558" cy="2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8A28C6A-A508-E0CE-964D-FC148843EFBB}"/>
              </a:ext>
            </a:extLst>
          </p:cNvPr>
          <p:cNvCxnSpPr/>
          <p:nvPr/>
        </p:nvCxnSpPr>
        <p:spPr>
          <a:xfrm flipV="1">
            <a:off x="5649240" y="2016483"/>
            <a:ext cx="0" cy="2110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049AFFA9-6EE9-B9E3-7468-E5D3B91A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28" y="4278343"/>
            <a:ext cx="6606393" cy="2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89334-2957-5A51-5936-05D260007FDD}"/>
              </a:ext>
            </a:extLst>
          </p:cNvPr>
          <p:cNvSpPr txBox="1"/>
          <p:nvPr/>
        </p:nvSpPr>
        <p:spPr>
          <a:xfrm>
            <a:off x="8336684" y="5388945"/>
            <a:ext cx="50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5"/>
              </a:rPr>
              <a:t>Let´s</a:t>
            </a:r>
            <a:r>
              <a:rPr lang="pt-BR" dirty="0">
                <a:hlinkClick r:id="rId5"/>
              </a:rPr>
              <a:t> </a:t>
            </a:r>
            <a:r>
              <a:rPr lang="pt-BR" dirty="0" err="1">
                <a:hlinkClick r:id="rId5"/>
              </a:rPr>
              <a:t>code</a:t>
            </a:r>
            <a:r>
              <a:rPr lang="pt-BR" dirty="0">
                <a:hlinkClick r:id="rId5"/>
              </a:rPr>
              <a:t> it!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245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(Green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green channel provide a better segmentation, but….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2C49F8-3820-ADA1-2D44-8F03DA93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12" y="2019617"/>
            <a:ext cx="3417608" cy="21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E71D542-E15B-070C-A9A9-EC499E37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36" y="4174096"/>
            <a:ext cx="6886168" cy="25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C769BA-5574-1A67-347A-6D073687F081}"/>
              </a:ext>
            </a:extLst>
          </p:cNvPr>
          <p:cNvCxnSpPr>
            <a:cxnSpLocks/>
          </p:cNvCxnSpPr>
          <p:nvPr/>
        </p:nvCxnSpPr>
        <p:spPr>
          <a:xfrm flipV="1">
            <a:off x="3866160" y="2095500"/>
            <a:ext cx="0" cy="19008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C57461-DC2A-D161-AC41-281927B18F2B}"/>
              </a:ext>
            </a:extLst>
          </p:cNvPr>
          <p:cNvSpPr txBox="1"/>
          <p:nvPr/>
        </p:nvSpPr>
        <p:spPr>
          <a:xfrm>
            <a:off x="8547950" y="5253384"/>
            <a:ext cx="50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5"/>
              </a:rPr>
              <a:t>Let´s</a:t>
            </a:r>
            <a:r>
              <a:rPr lang="pt-BR" dirty="0">
                <a:hlinkClick r:id="rId5"/>
              </a:rPr>
              <a:t> </a:t>
            </a:r>
            <a:r>
              <a:rPr lang="pt-BR" dirty="0" err="1">
                <a:hlinkClick r:id="rId5"/>
              </a:rPr>
              <a:t>Code</a:t>
            </a:r>
            <a:r>
              <a:rPr lang="pt-BR" dirty="0">
                <a:hlinkClick r:id="rId5"/>
              </a:rPr>
              <a:t>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76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HSV COLORSPACE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628FB9-13C6-91BC-0797-2052B9A6D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91"/>
          <a:stretch/>
        </p:blipFill>
        <p:spPr bwMode="auto">
          <a:xfrm>
            <a:off x="6907815" y="1979972"/>
            <a:ext cx="1963545" cy="16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723CF7-DC27-3311-309A-B3CEEC49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03" y="1979972"/>
            <a:ext cx="4207737" cy="23253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DD1D4E-FE12-B37F-87D2-6D5D01F701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1"/>
          <a:stretch/>
        </p:blipFill>
        <p:spPr>
          <a:xfrm>
            <a:off x="428365" y="4358640"/>
            <a:ext cx="4644574" cy="252744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4D25C75-2BC4-0713-C425-84F1A7B94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1"/>
          <a:stretch/>
        </p:blipFill>
        <p:spPr bwMode="auto">
          <a:xfrm>
            <a:off x="6605235" y="4358640"/>
            <a:ext cx="2266125" cy="16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27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HSV COLORSPACE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RGB -&gt; 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757615-AB8E-446F-0445-95304FC5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62" y="1919383"/>
            <a:ext cx="2565798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D9D0449-E058-6290-4570-97B7E603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65" y="2130349"/>
            <a:ext cx="2260683" cy="16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1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377</Words>
  <Application>Microsoft Office PowerPoint</Application>
  <PresentationFormat>Personalizar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114</cp:revision>
  <dcterms:created xsi:type="dcterms:W3CDTF">2021-04-28T18:38:02Z</dcterms:created>
  <dcterms:modified xsi:type="dcterms:W3CDTF">2022-08-09T22:15:56Z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