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1" r:id="rId17"/>
    <p:sldMasterId id="2147483683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 idx="5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 idx="5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5B75DDA-4679-48BB-A3F1-DBE2018D689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3CCB33-CB21-46C2-BDD8-C1765A81751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10000" y="5270040"/>
            <a:ext cx="105609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B2C8DE-8124-40B6-8683-49455C0B25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4051000-F3B2-491C-A80C-D4B881DD07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DEBCCF4-E7A3-4ED5-BFD8-DD0E72F96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810000" y="5270040"/>
            <a:ext cx="1056096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6C45F3B-C3D3-483E-B8D0-A20E9278E5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0678486-87F8-49DF-B9E6-DDADB250D7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10000" y="5281200"/>
            <a:ext cx="1056096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26C0AAA-87F5-4315-8E0E-DA8978BD9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371D20D-F040-49E9-BD18-16276FBE3B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CD95E61-4FC5-4958-BEEA-9CB37BEED3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CE1ED97-1E6E-4FF6-9052-D23B1782A5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10000" y="5281200"/>
            <a:ext cx="515340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1520" y="5281200"/>
            <a:ext cx="5153400" cy="4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AE8AF49F-551C-4C1A-B47A-36ED326CF8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F7FE1CDE-D67A-401D-A52D-147C6BA4F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577804-AEBB-44AA-89E5-692214DCAE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50D931D7-4A87-458B-99AF-4F95E28054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575F0C-E01E-430A-AAE7-1BE11BCF5A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3DEEB1-8C31-44BD-9B05-31DB9E1896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1C9412B-322A-4D2A-83C5-681597683A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E5CEBAE-126A-4278-B8D7-37F2BB77D1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182C589-EF4E-4862-BBBC-F22CF79641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57D5BD7-5FC4-45DF-8556-2F01545134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BAD3BF6-03F6-4E1E-84A7-61D507306C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6;p13"/>
          <p:cNvSpPr/>
          <p:nvPr/>
        </p:nvSpPr>
        <p:spPr>
          <a:xfrm>
            <a:off x="0" y="4818240"/>
            <a:ext cx="12191760" cy="2039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7;p13"/>
          <p:cNvSpPr/>
          <p:nvPr/>
        </p:nvSpPr>
        <p:spPr>
          <a:xfrm>
            <a:off x="0" y="-3240"/>
            <a:ext cx="12191760" cy="5203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03440"/>
              <a:gd name="textAreaBottom" fmla="*/ 5203800 h 5203440"/>
            </a:gdLst>
            <a:ahLst/>
            <a:rect l="textAreaLeft" t="textAreaTop" r="textAreaRight" b="textAreaBottom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5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2D5509-DF9E-4893-BA82-C035D5B313D7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24;p14"/>
          <p:cNvSpPr/>
          <p:nvPr/>
        </p:nvSpPr>
        <p:spPr>
          <a:xfrm>
            <a:off x="0" y="0"/>
            <a:ext cx="12191760" cy="5203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203440"/>
              <a:gd name="textAreaBottom" fmla="*/ 5203800 h 5203440"/>
            </a:gdLst>
            <a:ahLst/>
            <a:rect l="textAreaLeft" t="textAreaTop" r="textAreaRight" b="textAreaBottom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0000" y="5281200"/>
            <a:ext cx="10560960" cy="43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8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9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30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00A2A6-8D37-4966-A011-EE03F46E4E94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  <p:sldLayoutId id="2147483668" r:id="rId4"/>
    <p:sldLayoutId id="2147483669" r:id="rId5"/>
    <p:sldLayoutId id="2147483670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1;p15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1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2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3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8F6980-D0F9-4F7D-A9D0-1FD9B1FA40A9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38;p16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87320" y="2222280"/>
            <a:ext cx="5194080" cy="3638520"/>
          </a:xfrm>
          <a:prstGeom prst="rect">
            <a:avLst/>
          </a:prstGeom>
          <a:noFill/>
          <a:ln w="25560">
            <a:solidFill>
              <a:schemeClr val="lt2"/>
            </a:solidFill>
            <a:round/>
          </a:ln>
          <a:effectLst>
            <a:outerShdw dist="0" dir="0" blurRad="633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4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35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36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DADA51-EE84-48BA-9850-E56E6F6B33B0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838080" y="2222280"/>
            <a:ext cx="5181120" cy="363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6;p17"/>
          <p:cNvSpPr/>
          <p:nvPr/>
        </p:nvSpPr>
        <p:spPr>
          <a:xfrm>
            <a:off x="0" y="0"/>
            <a:ext cx="12191760" cy="62510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251040"/>
              <a:gd name="textAreaBottom" fmla="*/ 6251400 h 6251040"/>
            </a:gdLst>
            <a:ahLst/>
            <a:rect l="textAreaLeft" t="textAreaTop" r="textAreaRight" b="textAreaBottom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1440" y="451440"/>
            <a:ext cx="11288520" cy="51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37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38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39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BDDDB9-D834-4273-A823-EF3C00D5AEAC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52;p18"/>
          <p:cNvSpPr/>
          <p:nvPr/>
        </p:nvSpPr>
        <p:spPr>
          <a:xfrm flipH="1">
            <a:off x="12600" y="0"/>
            <a:ext cx="6004080" cy="2041560"/>
          </a:xfrm>
          <a:custGeom>
            <a:avLst/>
            <a:gdLst>
              <a:gd name="textAreaLeft" fmla="*/ 360 w 6004080"/>
              <a:gd name="textAreaRight" fmla="*/ 6004800 w 6004080"/>
              <a:gd name="textAreaTop" fmla="*/ 0 h 2041560"/>
              <a:gd name="textAreaBottom" fmla="*/ 2041920 h 2041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1440" y="375480"/>
            <a:ext cx="51138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1440" y="2222280"/>
            <a:ext cx="5552640" cy="3638520"/>
          </a:xfrm>
          <a:prstGeom prst="rect">
            <a:avLst/>
          </a:prstGeom>
          <a:noFill/>
          <a:ln w="25560">
            <a:solidFill>
              <a:schemeClr val="lt2"/>
            </a:solidFill>
            <a:round/>
          </a:ln>
          <a:effectLst>
            <a:outerShdw dist="0" dir="0" blurRad="633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0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41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42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30187B-70AA-4D8D-B317-19BD898489DA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6456240" y="375480"/>
            <a:ext cx="5186160" cy="548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0;p19"/>
          <p:cNvSpPr/>
          <p:nvPr/>
        </p:nvSpPr>
        <p:spPr>
          <a:xfrm flipH="1">
            <a:off x="6187320" y="0"/>
            <a:ext cx="6004080" cy="2041560"/>
          </a:xfrm>
          <a:custGeom>
            <a:avLst/>
            <a:gdLst>
              <a:gd name="textAreaLeft" fmla="*/ 360 w 6004080"/>
              <a:gd name="textAreaRight" fmla="*/ 6004800 w 6004080"/>
              <a:gd name="textAreaTop" fmla="*/ 0 h 2041560"/>
              <a:gd name="textAreaBottom" fmla="*/ 2041920 h 2041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632640" y="359640"/>
            <a:ext cx="51138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1440" y="451440"/>
            <a:ext cx="5552640" cy="540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354720" y="2222280"/>
            <a:ext cx="5552640" cy="3638520"/>
          </a:xfrm>
          <a:prstGeom prst="rect">
            <a:avLst/>
          </a:prstGeom>
          <a:noFill/>
          <a:ln w="9360">
            <a:solidFill>
              <a:schemeClr val="lt2"/>
            </a:solidFill>
            <a:round/>
          </a:ln>
          <a:effectLst>
            <a:outerShdw dist="0" dir="0" blurRad="63360" rotWithShape="0">
              <a:srgbClr val="000000">
                <a:alpha val="40000"/>
              </a:srgbClr>
            </a:outerShdw>
          </a:effectLst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3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44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45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6B6E17-E56F-461F-96AB-D918B515BB5E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6857640"/>
          </a:xfrm>
          <a:prstGeom prst="rect">
            <a:avLst/>
          </a:prstGeom>
          <a:noFill/>
          <a:ln cap="rnd" w="9360">
            <a:solidFill>
              <a:schemeClr val="accent1"/>
            </a:solidFill>
            <a:round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590400" y="311760"/>
            <a:ext cx="5334120" cy="14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46"/>
          </p:nvPr>
        </p:nvSpPr>
        <p:spPr>
          <a:xfrm>
            <a:off x="3885840" y="6041520"/>
            <a:ext cx="97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47"/>
          </p:nvPr>
        </p:nvSpPr>
        <p:spPr>
          <a:xfrm>
            <a:off x="590400" y="6041520"/>
            <a:ext cx="32950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48"/>
          </p:nvPr>
        </p:nvSpPr>
        <p:spPr>
          <a:xfrm>
            <a:off x="48625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B21114-2DDC-414C-9489-C6AC2063AF96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body"/>
          </p:nvPr>
        </p:nvSpPr>
        <p:spPr>
          <a:xfrm>
            <a:off x="590400" y="2057400"/>
            <a:ext cx="53341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5;p21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10571760" cy="363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49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50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51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FAAF2A-F600-4129-A8F7-661AFE8A6742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0000" y="4489920"/>
            <a:ext cx="10560960" cy="14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4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5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6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A9C79B-CB03-4DC2-A761-51BC3FB7C5AA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-5400" y="-57600"/>
            <a:ext cx="12191760" cy="4851000"/>
          </a:xfrm>
          <a:prstGeom prst="rect">
            <a:avLst/>
          </a:prstGeom>
          <a:blipFill rotWithShape="0">
            <a:blip r:embed="rId2"/>
            <a:tile tx="0" ty="0" sx="99978" sy="99978" algn="tl"/>
          </a:blipFill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23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4680" y="2174760"/>
            <a:ext cx="518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4680" y="2751120"/>
            <a:ext cx="5189400" cy="31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87320" y="2174760"/>
            <a:ext cx="51940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187320" y="2751120"/>
            <a:ext cx="5194080" cy="31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dt" idx="7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ftr" idx="8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8"/>
          <p:cNvSpPr>
            <a:spLocks noGrp="1"/>
          </p:cNvSpPr>
          <p:nvPr>
            <p:ph type="sldNum" idx="9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B685C5-C497-439F-B791-1E8FEEBC05A9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8;p24"/>
          <p:cNvSpPr/>
          <p:nvPr/>
        </p:nvSpPr>
        <p:spPr>
          <a:xfrm>
            <a:off x="0" y="0"/>
            <a:ext cx="12191760" cy="21855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185560"/>
              <a:gd name="textAreaBottom" fmla="*/ 2185920 h 2185560"/>
            </a:gdLst>
            <a:ahLst/>
            <a:rect l="textAreaLeft" t="textAreaTop" r="textAreaRight" b="textAreaBottom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0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1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2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E8A96F-BBB2-4369-BC16-87176BD9DE90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1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dt" idx="13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ftr" idx="14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15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A8B5D4-8981-4130-B169-C2B55AA5C944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1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8;p26"/>
          <p:cNvSpPr/>
          <p:nvPr/>
        </p:nvSpPr>
        <p:spPr>
          <a:xfrm>
            <a:off x="1073160" y="446040"/>
            <a:ext cx="3547080" cy="2838240"/>
          </a:xfrm>
          <a:custGeom>
            <a:avLst/>
            <a:gdLst>
              <a:gd name="textAreaLeft" fmla="*/ 0 w 3547080"/>
              <a:gd name="textAreaRight" fmla="*/ 3547440 w 3547080"/>
              <a:gd name="textAreaTop" fmla="*/ 0 h 2838240"/>
              <a:gd name="textAreaBottom" fmla="*/ 2838600 h 283824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73160" y="446040"/>
            <a:ext cx="3547080" cy="25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855680" y="446040"/>
            <a:ext cx="6252120" cy="54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73160" y="3022560"/>
            <a:ext cx="3547080" cy="28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6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7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8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B536FC-CF9E-4618-A8C2-281551CA4043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16;p27"/>
          <p:cNvSpPr/>
          <p:nvPr/>
        </p:nvSpPr>
        <p:spPr>
          <a:xfrm>
            <a:off x="631800" y="1081440"/>
            <a:ext cx="6332040" cy="3238920"/>
          </a:xfrm>
          <a:custGeom>
            <a:avLst/>
            <a:gdLst>
              <a:gd name="textAreaLeft" fmla="*/ 0 w 6332040"/>
              <a:gd name="textAreaRight" fmla="*/ 6332400 w 6332040"/>
              <a:gd name="textAreaTop" fmla="*/ 0 h 3238920"/>
              <a:gd name="textAreaBottom" fmla="*/ 3239280 h 323892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51040" y="1238400"/>
            <a:ext cx="5893560" cy="264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53200" y="4443840"/>
            <a:ext cx="5891400" cy="71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574760" y="1081440"/>
            <a:ext cx="3809520" cy="40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9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0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1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6A6365-7094-4E13-B59A-D823B8329279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24;p28"/>
          <p:cNvSpPr/>
          <p:nvPr/>
        </p:nvSpPr>
        <p:spPr>
          <a:xfrm>
            <a:off x="1140840" y="2286720"/>
            <a:ext cx="4894920" cy="2503440"/>
          </a:xfrm>
          <a:custGeom>
            <a:avLst/>
            <a:gdLst>
              <a:gd name="textAreaLeft" fmla="*/ 0 w 4894920"/>
              <a:gd name="textAreaRight" fmla="*/ 4895280 w 4894920"/>
              <a:gd name="textAreaTop" fmla="*/ 0 h 2503440"/>
              <a:gd name="textAreaBottom" fmla="*/ 2503800 h 2503440"/>
            </a:gdLst>
            <a:ahLst/>
            <a:rect l="textAreaLeft" t="textAreaTop" r="textAreaRight" b="textAreaBottom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2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23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24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372929-71FB-4314-8A79-08B487544C3C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31;p29"/>
          <p:cNvSpPr/>
          <p:nvPr/>
        </p:nvSpPr>
        <p:spPr>
          <a:xfrm>
            <a:off x="7669800" y="0"/>
            <a:ext cx="4521960" cy="5860800"/>
          </a:xfrm>
          <a:custGeom>
            <a:avLst/>
            <a:gdLst>
              <a:gd name="textAreaLeft" fmla="*/ 0 w 4521960"/>
              <a:gd name="textAreaRight" fmla="*/ 4522320 w 4521960"/>
              <a:gd name="textAreaTop" fmla="*/ 0 h 5860800"/>
              <a:gd name="textAreaBottom" fmla="*/ 5861160 h 5860800"/>
            </a:gdLst>
            <a:ahLst/>
            <a:rect l="textAreaLeft" t="textAreaTop" r="textAreaRight" b="textAreaBottom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0">
            <a:blip r:embed="rId2"/>
            <a:srcRect/>
            <a:tile tx="0" ty="0" sx="99978" sy="99978" algn="tl"/>
          </a:blipFill>
          <a:ln cap="rnd" w="9525">
            <a:solidFill>
              <a:srgbClr val="7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83520" y="586080"/>
            <a:ext cx="3754080" cy="513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10000" y="446040"/>
            <a:ext cx="6611040" cy="54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5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6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7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10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29255A-EB8F-43D7-BCE8-1973ABE5D70D}" type="slidenum">
              <a:rPr b="0" lang="en-US" sz="2000" strike="noStrike" u="none">
                <a:solidFill>
                  <a:schemeClr val="accent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popescunmarius@gmail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huggingface.co/OpenLLM-Ro" TargetMode="External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5800" y="1449000"/>
            <a:ext cx="11953080" cy="29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Information Retrieval &amp; Text Mining</a:t>
            </a:r>
            <a:endParaRPr b="0" lang="en-U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139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Marius Popescu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1800" strike="noStrike" u="sng">
                <a:solidFill>
                  <a:schemeClr val="hlink"/>
                </a:solidFill>
                <a:uFillTx/>
                <a:latin typeface="Century Gothic"/>
                <a:ea typeface="Century Gothic"/>
                <a:hlinkClick r:id="rId1"/>
              </a:rPr>
              <a:t>popescunmarius@gmail.com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080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2024 - 2025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Project 2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10000" y="5281200"/>
            <a:ext cx="10560960" cy="43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Retrieval Augmented Generation (RAG) for Romanian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The Task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Improve an already existing information retrieval system. Your program should receive a query and return a sorted list of documents that are relevant for that query.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Your system should only take into consideration documents from a given local path folder.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Instruments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Create an ensemble between an Information Retrieval system and a </a:t>
            </a:r>
            <a:r>
              <a:rPr b="0" lang="en-US" sz="2200" strike="noStrike" u="sng">
                <a:solidFill>
                  <a:schemeClr val="accent4"/>
                </a:solidFill>
                <a:uFillTx/>
                <a:latin typeface="Century Gothic"/>
                <a:ea typeface="Century Gothic"/>
                <a:hlinkClick r:id="rId1"/>
              </a:rPr>
              <a:t>Romanian LLM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 locally employed.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You can use your own system from the first project, a system based on another library or you can write one from scratch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Quality Control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Who gives better answers?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spcBef>
                <a:spcPts val="961"/>
              </a:spcBef>
              <a:buClr>
                <a:srgbClr val="700000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Your IR system?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700000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The LLM?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700000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The ensemble?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Try different prompts for better results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Deliverables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57200" indent="-345600">
              <a:lnSpc>
                <a:spcPct val="100000"/>
              </a:lnSpc>
              <a:spcBef>
                <a:spcPts val="961"/>
              </a:spcBef>
              <a:buClr>
                <a:srgbClr val="700000"/>
              </a:buClr>
              <a:buFont typeface="Noto Sans Symbols"/>
              <a:buChar char="-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Code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5600">
              <a:lnSpc>
                <a:spcPct val="100000"/>
              </a:lnSpc>
              <a:buClr>
                <a:srgbClr val="700000"/>
              </a:buClr>
              <a:buFont typeface="Noto Sans Symbols"/>
              <a:buChar char="-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Research Report: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5600">
              <a:lnSpc>
                <a:spcPct val="100000"/>
              </a:lnSpc>
              <a:buClr>
                <a:srgbClr val="700000"/>
              </a:buClr>
              <a:buFont typeface="Noto Sans Symbols"/>
              <a:buChar char="-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Should be structured like a short research paper and have at least 2 pages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5600">
              <a:lnSpc>
                <a:spcPct val="100000"/>
              </a:lnSpc>
              <a:buClr>
                <a:srgbClr val="700000"/>
              </a:buClr>
              <a:buFont typeface="Noto Sans Symbols"/>
              <a:buChar char="-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Document everything you tried, including the list of files, queries and prompt engineering (could be in an appendix)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5600">
              <a:lnSpc>
                <a:spcPct val="100000"/>
              </a:lnSpc>
              <a:buClr>
                <a:srgbClr val="700000"/>
              </a:buClr>
              <a:buFont typeface="Noto Sans Symbols"/>
              <a:buChar char="-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Document obtained results. Can be manually extracted and/or based on average precision for certainty thresholds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5600">
              <a:lnSpc>
                <a:spcPct val="100000"/>
              </a:lnSpc>
              <a:buClr>
                <a:srgbClr val="700000"/>
              </a:buClr>
              <a:buFont typeface="Noto Sans Symbols"/>
              <a:buChar char="-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Should cite at least 2 papers published in or after 2020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Alternatives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57200" indent="0">
              <a:lnSpc>
                <a:spcPct val="100000"/>
              </a:lnSpc>
              <a:spcBef>
                <a:spcPts val="96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If you are already working on an alternative project using Language Models you might get our approval to use it instead of this project.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606600"/>
            <a:ext cx="10560960" cy="381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Deadline: week 15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10000" y="5281200"/>
            <a:ext cx="10560960" cy="43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entury Gothic"/>
                <a:ea typeface="Century Gothic"/>
              </a:rPr>
              <a:t>January 26th 23:59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Quotable">
  <a:themeElements>
    <a:clrScheme name="Default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2018-09-08T07:39:54Z</dcterms:created>
  <dc:creator/>
  <dc:description/>
  <dc:language>en-US</dc:language>
  <cp:lastModifiedBy/>
  <dcterms:modified xsi:type="dcterms:W3CDTF">2025-01-22T20:45:30Z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0x0101009DBECD5CC46D4E498EBA14C1A3EBA8BE</vt:lpwstr>
  </property>
</Properties>
</file>