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62" r:id="rId4"/>
    <p:sldId id="263" r:id="rId5"/>
    <p:sldId id="257" r:id="rId6"/>
    <p:sldId id="284" r:id="rId7"/>
    <p:sldId id="285" r:id="rId8"/>
    <p:sldId id="276" r:id="rId9"/>
    <p:sldId id="277" r:id="rId10"/>
    <p:sldId id="278" r:id="rId11"/>
    <p:sldId id="279" r:id="rId12"/>
    <p:sldId id="258" r:id="rId13"/>
    <p:sldId id="275" r:id="rId14"/>
    <p:sldId id="259" r:id="rId15"/>
    <p:sldId id="260" r:id="rId16"/>
    <p:sldId id="265" r:id="rId17"/>
    <p:sldId id="264" r:id="rId18"/>
    <p:sldId id="266" r:id="rId19"/>
    <p:sldId id="267" r:id="rId20"/>
    <p:sldId id="271" r:id="rId21"/>
    <p:sldId id="280" r:id="rId22"/>
    <p:sldId id="261" r:id="rId23"/>
    <p:sldId id="273" r:id="rId24"/>
    <p:sldId id="268" r:id="rId25"/>
    <p:sldId id="269" r:id="rId26"/>
    <p:sldId id="270" r:id="rId27"/>
    <p:sldId id="272" r:id="rId28"/>
    <p:sldId id="274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910-E881-4547-831A-FA5C52F8CD45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6CF4-A049-4EE9-B6D9-5F1AF1F596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910-E881-4547-831A-FA5C52F8CD45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6CF4-A049-4EE9-B6D9-5F1AF1F596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910-E881-4547-831A-FA5C52F8CD45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6CF4-A049-4EE9-B6D9-5F1AF1F596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910-E881-4547-831A-FA5C52F8CD45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6CF4-A049-4EE9-B6D9-5F1AF1F596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910-E881-4547-831A-FA5C52F8CD45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6CF4-A049-4EE9-B6D9-5F1AF1F596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910-E881-4547-831A-FA5C52F8CD45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6CF4-A049-4EE9-B6D9-5F1AF1F596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910-E881-4547-831A-FA5C52F8CD45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6CF4-A049-4EE9-B6D9-5F1AF1F596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910-E881-4547-831A-FA5C52F8CD45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6CF4-A049-4EE9-B6D9-5F1AF1F596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910-E881-4547-831A-FA5C52F8CD45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6CF4-A049-4EE9-B6D9-5F1AF1F596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910-E881-4547-831A-FA5C52F8CD45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6CF4-A049-4EE9-B6D9-5F1AF1F596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910-E881-4547-831A-FA5C52F8CD45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6CF4-A049-4EE9-B6D9-5F1AF1F596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EC910-E881-4547-831A-FA5C52F8CD45}" type="datetimeFigureOut">
              <a:rPr lang="ru-RU" smtClean="0"/>
              <a:t>25.01.2017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6CF4-A049-4EE9-B6D9-5F1AF1F5960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Методика выявления быстрых изменений в сигналах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работ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5) Модифицировать модуль кластерного анализа, т.к. </a:t>
            </a:r>
            <a:r>
              <a:rPr lang="pl-PL" dirty="0" smtClean="0"/>
              <a:t>I</a:t>
            </a:r>
            <a:r>
              <a:rPr lang="ru-RU" dirty="0" smtClean="0"/>
              <a:t>) нынешняя реализация работает с предопределенными именами сигналов</a:t>
            </a:r>
            <a:r>
              <a:rPr lang="pl-PL" dirty="0" smtClean="0"/>
              <a:t>;</a:t>
            </a:r>
            <a:r>
              <a:rPr lang="ru-RU" dirty="0" smtClean="0"/>
              <a:t> </a:t>
            </a:r>
            <a:r>
              <a:rPr lang="pl-PL" dirty="0" smtClean="0"/>
              <a:t>II</a:t>
            </a:r>
            <a:r>
              <a:rPr lang="ru-RU" dirty="0" smtClean="0"/>
              <a:t>) необходимо добавить функциональность: 1) ввести возможность выбора выполнять предсказание по осредненным сигналам или по текущим (но в установившемся режиме); 2) ввести возможность запрета модификации модели (т.е. использовать только </a:t>
            </a:r>
            <a:r>
              <a:rPr lang="ru-RU" dirty="0" err="1" smtClean="0"/>
              <a:t>законфигуророванную</a:t>
            </a:r>
            <a:r>
              <a:rPr lang="ru-RU" dirty="0" smtClean="0"/>
              <a:t>)</a:t>
            </a:r>
            <a:r>
              <a:rPr lang="pl-PL" dirty="0" smtClean="0"/>
              <a:t>; III) </a:t>
            </a:r>
            <a:r>
              <a:rPr lang="ru-RU" dirty="0" smtClean="0"/>
              <a:t>Добавить возможность сохранения сгенерированных моделей для анализа в дальнейшем (нынешняя реализация перезаписывает предыдущую модель и считает ее текущей); </a:t>
            </a:r>
            <a:r>
              <a:rPr lang="en-US" dirty="0" smtClean="0"/>
              <a:t>IV)</a:t>
            </a:r>
            <a:r>
              <a:rPr lang="ru-RU" dirty="0" smtClean="0"/>
              <a:t> Изменение логики вызова модуля кластеризации (нынешняя реализация не позволяет выполнять кластеризацию если требуемое количество точек для начальной кластеризации меньше требуемого количества точек для последующей кластеризации)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работ (3)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6) Создать модуль для обработки отдельного сигнала</a:t>
            </a:r>
          </a:p>
          <a:p>
            <a:pPr>
              <a:buNone/>
            </a:pPr>
            <a:r>
              <a:rPr lang="ru-RU" dirty="0" smtClean="0"/>
              <a:t>7) </a:t>
            </a:r>
            <a:r>
              <a:rPr lang="ru-RU" dirty="0" smtClean="0"/>
              <a:t>Создать модуль для обработки группы сигналов (выполняется по условию, заданном в конфигурационном файле) – вычисляет среднеквадратическое отклонение от расчетного значения всех сигналов и выставляет флаг превышения предела</a:t>
            </a:r>
          </a:p>
          <a:p>
            <a:pPr>
              <a:buNone/>
            </a:pPr>
            <a:r>
              <a:rPr lang="ru-RU" dirty="0" smtClean="0"/>
              <a:t>8) Создать модуль для заполнения выходных значений методики (массивы из реальных значений для величин, массивы символов для сообщений предупреждений и сообщений аварийного останова; массивы типа Дата-Время для каждого сигнала, для сохранения в </a:t>
            </a:r>
            <a:r>
              <a:rPr lang="en-US" dirty="0" smtClean="0"/>
              <a:t>SCADA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43400" y="594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9) </a:t>
            </a:r>
            <a:r>
              <a:rPr lang="ru-RU" dirty="0" smtClean="0"/>
              <a:t> Отдать Александру на тестирование, т.к. только он сможет найти все косяки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методики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143000"/>
            <a:ext cx="2286000" cy="562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методики (1)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5466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методики (2)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1371600"/>
            <a:ext cx="8115300" cy="528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методики (3)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85800" y="1295400"/>
            <a:ext cx="7239000" cy="5257800"/>
            <a:chOff x="838200" y="1371600"/>
            <a:chExt cx="5591175" cy="34099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524000"/>
              <a:ext cx="600075" cy="325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1371600"/>
              <a:ext cx="942975" cy="3286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62200" y="1524000"/>
              <a:ext cx="4067175" cy="314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методики (4)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5012" y="1371600"/>
            <a:ext cx="51339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методики (5)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2295524"/>
            <a:ext cx="8001000" cy="26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методики (6)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1600200"/>
            <a:ext cx="8762999" cy="157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86200"/>
            <a:ext cx="8686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486400"/>
            <a:ext cx="30384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методики (7)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66627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Предложения по изменению/дополнению методики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установившегося режима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965510"/>
            <a:ext cx="3657599" cy="246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371600"/>
            <a:ext cx="3657599" cy="246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4572000" y="2286000"/>
            <a:ext cx="426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572000" y="3200400"/>
            <a:ext cx="426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8261" y="30596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028261" y="2133600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0" y="3810000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144780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Наивный метод:</a:t>
            </a:r>
          </a:p>
          <a:p>
            <a:r>
              <a:rPr lang="ru-RU" dirty="0" smtClean="0"/>
              <a:t>Задав «экспертное» значение коридора из минимума и максимума считаем, что система находится в установившемся режиме пока не выйдет за пределы коридора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3995678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основанный на статистических свойствах сигнала:</a:t>
            </a:r>
          </a:p>
          <a:p>
            <a:r>
              <a:rPr lang="ru-RU" dirty="0" smtClean="0"/>
              <a:t>Задав среднеквадратическое отклонение (сигма) и вероятность </a:t>
            </a:r>
            <a:r>
              <a:rPr lang="en-US" dirty="0" smtClean="0"/>
              <a:t>p (</a:t>
            </a:r>
            <a:r>
              <a:rPr lang="ru-RU" dirty="0" smtClean="0"/>
              <a:t>уровень значимости</a:t>
            </a:r>
            <a:r>
              <a:rPr lang="pl-PL" dirty="0" smtClean="0"/>
              <a:t>[0.01...0.05]</a:t>
            </a:r>
            <a:r>
              <a:rPr lang="ru-RU" dirty="0" smtClean="0"/>
              <a:t>) определяется момент начала тренда на выход из установившегося режима, т.е. нет необходимости ожидания выхода за </a:t>
            </a:r>
            <a:r>
              <a:rPr lang="en-US" dirty="0" smtClean="0"/>
              <a:t>min-max</a:t>
            </a:r>
            <a:r>
              <a:rPr lang="ru-RU" dirty="0" smtClean="0"/>
              <a:t> диапазон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572000" y="5181600"/>
            <a:ext cx="426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648200" y="5897880"/>
            <a:ext cx="426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Статистические погрешности параметров</a:t>
            </a:r>
            <a:endParaRPr lang="ru-RU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3429000"/>
            <a:ext cx="73723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" y="1628775"/>
            <a:ext cx="7391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46421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0780"/>
            <a:ext cx="5791200" cy="526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Идеология применения диагностики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590800"/>
          </a:xfrm>
        </p:spPr>
        <p:txBody>
          <a:bodyPr/>
          <a:lstStyle/>
          <a:p>
            <a:r>
              <a:rPr lang="ru-RU" dirty="0" smtClean="0"/>
              <a:t>Выявление наличия неисправности</a:t>
            </a:r>
          </a:p>
          <a:p>
            <a:r>
              <a:rPr lang="ru-RU" dirty="0" smtClean="0"/>
              <a:t>Локализация неисправности</a:t>
            </a:r>
          </a:p>
          <a:p>
            <a:r>
              <a:rPr lang="ru-RU" dirty="0" smtClean="0"/>
              <a:t>Принятие мер по купированию неисправности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33550" y="5715000"/>
            <a:ext cx="567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(Fault Detection Identification and Accommodation - FDIA)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Выявление наличия неисправности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Burning-Out Combustor Can Diagnostics Technique with Thermocouple Signals_Activity DiagramR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87010"/>
            <a:ext cx="4242602" cy="66839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ru-RU" dirty="0"/>
          </a:p>
        </p:txBody>
      </p:sp>
      <p:pic>
        <p:nvPicPr>
          <p:cNvPr id="5" name="Рисунок 4" descr="SignalDiagnosticsSequenceDiagram.png"/>
          <p:cNvPicPr>
            <a:picLocks noChangeAspect="1"/>
          </p:cNvPicPr>
          <p:nvPr/>
        </p:nvPicPr>
        <p:blipFill>
          <a:blip r:embed="rId2" cstate="print"/>
          <a:srcRect b="50000"/>
          <a:stretch>
            <a:fillRect/>
          </a:stretch>
        </p:blipFill>
        <p:spPr>
          <a:xfrm>
            <a:off x="876300" y="1295400"/>
            <a:ext cx="7391400" cy="5292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(1)</a:t>
            </a:r>
            <a:endParaRPr lang="ru-RU" dirty="0"/>
          </a:p>
        </p:txBody>
      </p:sp>
      <p:pic>
        <p:nvPicPr>
          <p:cNvPr id="5" name="Рисунок 4" descr="SignalDiagnosticsSequenceDiagram.png"/>
          <p:cNvPicPr>
            <a:picLocks noChangeAspect="1"/>
          </p:cNvPicPr>
          <p:nvPr/>
        </p:nvPicPr>
        <p:blipFill>
          <a:blip r:embed="rId2" cstate="print"/>
          <a:srcRect t="50000"/>
          <a:stretch>
            <a:fillRect/>
          </a:stretch>
        </p:blipFill>
        <p:spPr>
          <a:xfrm>
            <a:off x="723900" y="1143000"/>
            <a:ext cx="7696200" cy="5510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работ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ru-RU" dirty="0" smtClean="0"/>
              <a:t>Подготовить данные для работы методики</a:t>
            </a:r>
          </a:p>
          <a:p>
            <a:pPr marL="514350" indent="-514350">
              <a:buAutoNum type="arabicParenR"/>
            </a:pPr>
            <a:r>
              <a:rPr lang="ru-RU" dirty="0" smtClean="0"/>
              <a:t>Создать модуль, имитирующий работу </a:t>
            </a:r>
            <a:r>
              <a:rPr lang="en-US" dirty="0" smtClean="0"/>
              <a:t>SCADA</a:t>
            </a:r>
            <a:r>
              <a:rPr lang="ru-RU" dirty="0" smtClean="0"/>
              <a:t>, относительно методики</a:t>
            </a:r>
          </a:p>
          <a:p>
            <a:pPr marL="514350" indent="-514350">
              <a:buAutoNum type="arabicParenR"/>
            </a:pPr>
            <a:r>
              <a:rPr lang="ru-RU" dirty="0" smtClean="0"/>
              <a:t>Создать модуль считывания данных с файла подготовленных данных</a:t>
            </a:r>
          </a:p>
          <a:p>
            <a:pPr marL="514350" indent="-514350">
              <a:buAutoNum type="arabicParenR"/>
            </a:pPr>
            <a:r>
              <a:rPr lang="ru-RU" dirty="0" smtClean="0"/>
              <a:t>Создать модуль проверки достоверности входных данных ( 1) нынешний модуль работает с предопределенными именами сигналов, что неприемлемо для данной методики 2) модуль не позволяет выполнение последующих расчетов если хотя бы один из сигналов является недостоверным)</a:t>
            </a:r>
          </a:p>
          <a:p>
            <a:pPr marL="514350" indent="-514350">
              <a:buAutoNum type="arabicParenR"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работ (1)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5) Создать модуль определения установившихся режимов для методики диагностики по быстрым изменениям сигналов. (Нынешняя реализация не определяет наличие тренда на выход из стационарного режима, а задание </a:t>
            </a:r>
            <a:r>
              <a:rPr lang="en-US" dirty="0" smtClean="0"/>
              <a:t>Min-Max</a:t>
            </a:r>
            <a:r>
              <a:rPr lang="ru-RU" dirty="0" smtClean="0"/>
              <a:t> диапазона для применения, например, в диагностике по разности температур соседних термопар будет давать очень широкий диапазон) </a:t>
            </a:r>
            <a:r>
              <a:rPr lang="en-US" dirty="0" smtClean="0"/>
              <a:t>[</a:t>
            </a:r>
            <a:r>
              <a:rPr lang="ru-RU" dirty="0" smtClean="0"/>
              <a:t>например при допуске отклонения  температуры </a:t>
            </a:r>
            <a:r>
              <a:rPr lang="pl-PL" dirty="0" smtClean="0"/>
              <a:t>+/-d =</a:t>
            </a:r>
            <a:r>
              <a:rPr lang="ru-RU" dirty="0" smtClean="0"/>
              <a:t>+</a:t>
            </a:r>
            <a:r>
              <a:rPr lang="en-US" dirty="0" smtClean="0"/>
              <a:t>/- </a:t>
            </a:r>
            <a:r>
              <a:rPr lang="ru-RU" dirty="0" smtClean="0"/>
              <a:t>3</a:t>
            </a:r>
            <a:r>
              <a:rPr lang="pl-PL" dirty="0" smtClean="0"/>
              <a:t> C, </a:t>
            </a:r>
            <a:r>
              <a:rPr lang="ru-RU" dirty="0" smtClean="0"/>
              <a:t>допуск на разность температур будет тоже 6 С, </a:t>
            </a:r>
            <a:r>
              <a:rPr lang="en-US" dirty="0" err="1" smtClean="0"/>
              <a:t>DeltaT</a:t>
            </a:r>
            <a:r>
              <a:rPr lang="en-US" dirty="0" smtClean="0"/>
              <a:t>=(</a:t>
            </a:r>
            <a:r>
              <a:rPr lang="en-US" dirty="0" err="1" smtClean="0"/>
              <a:t>T+d</a:t>
            </a:r>
            <a:r>
              <a:rPr lang="en-US" dirty="0" smtClean="0"/>
              <a:t>)-(T-d)=2d</a:t>
            </a:r>
            <a:r>
              <a:rPr lang="pl-PL" dirty="0" smtClean="0"/>
              <a:t>=2*</a:t>
            </a:r>
            <a:r>
              <a:rPr lang="ru-RU" dirty="0" smtClean="0"/>
              <a:t>3</a:t>
            </a:r>
            <a:r>
              <a:rPr lang="pl-PL" dirty="0" smtClean="0"/>
              <a:t>=</a:t>
            </a:r>
            <a:r>
              <a:rPr lang="ru-RU" dirty="0" smtClean="0"/>
              <a:t>6</a:t>
            </a:r>
            <a:r>
              <a:rPr lang="pl-PL" dirty="0" smtClean="0"/>
              <a:t> C</a:t>
            </a:r>
            <a:r>
              <a:rPr lang="ru-RU" dirty="0" smtClean="0"/>
              <a:t>, что будет превышать границу срабатывания САУ по разностям термопар, при такой разности мы можем находится в режиме увеличения нагрузки, а не в установившемся режиме</a:t>
            </a:r>
            <a:r>
              <a:rPr lang="en-US" dirty="0" smtClean="0"/>
              <a:t> ]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551</Words>
  <Application>Microsoft Office PowerPoint</Application>
  <PresentationFormat>Экран (4:3)</PresentationFormat>
  <Paragraphs>40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Методика выявления быстрых изменений в сигналах</vt:lpstr>
      <vt:lpstr>Предложения по изменению/дополнению методики</vt:lpstr>
      <vt:lpstr>Идеология применения диагностики</vt:lpstr>
      <vt:lpstr>Выявление наличия неисправности</vt:lpstr>
      <vt:lpstr>Слайд 5</vt:lpstr>
      <vt:lpstr>Sequence Diagram</vt:lpstr>
      <vt:lpstr>Sequence Diagram (1)</vt:lpstr>
      <vt:lpstr>Список работ</vt:lpstr>
      <vt:lpstr>Список работ (1)</vt:lpstr>
      <vt:lpstr>Список работ (2)</vt:lpstr>
      <vt:lpstr>Список работ (3)</vt:lpstr>
      <vt:lpstr>Конфигурирование методики</vt:lpstr>
      <vt:lpstr>Конфигурирование методики (1)</vt:lpstr>
      <vt:lpstr>Конфигурирование методики (2)</vt:lpstr>
      <vt:lpstr>Конфигурирование методики (3)</vt:lpstr>
      <vt:lpstr>Конфигурирование методики (4)</vt:lpstr>
      <vt:lpstr>Конфигурирование методики (5)</vt:lpstr>
      <vt:lpstr>Конфигурирование методики (6)</vt:lpstr>
      <vt:lpstr>Конфигурирование методики (7)</vt:lpstr>
      <vt:lpstr>Определение установившегося режима</vt:lpstr>
      <vt:lpstr>Статистические погрешности параметров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Выявление быстрых изменений в сигналах</dc:title>
  <dc:creator>Vadim Golovko</dc:creator>
  <cp:lastModifiedBy>Vadim Golovko</cp:lastModifiedBy>
  <cp:revision>80</cp:revision>
  <dcterms:created xsi:type="dcterms:W3CDTF">2017-01-25T09:38:29Z</dcterms:created>
  <dcterms:modified xsi:type="dcterms:W3CDTF">2017-01-26T16:50:01Z</dcterms:modified>
</cp:coreProperties>
</file>