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32" r:id="rId3"/>
    <p:sldId id="333" r:id="rId4"/>
    <p:sldId id="335" r:id="rId5"/>
    <p:sldId id="33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3300"/>
    <a:srgbClr val="745A00"/>
    <a:srgbClr val="61456A"/>
    <a:srgbClr val="C55A11"/>
    <a:srgbClr val="AD6513"/>
    <a:srgbClr val="FCC613"/>
    <a:srgbClr val="FFDD6D"/>
    <a:srgbClr val="DD53F8"/>
    <a:srgbClr val="E100FF"/>
    <a:srgbClr val="E85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8"/>
    <p:restoredTop sz="91126"/>
  </p:normalViewPr>
  <p:slideViewPr>
    <p:cSldViewPr snapToGrid="0" showGuides="1">
      <p:cViewPr varScale="1">
        <p:scale>
          <a:sx n="140" d="100"/>
          <a:sy n="140" d="100"/>
        </p:scale>
        <p:origin x="1032" y="20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noProof="0" dirty="0"/>
              <a:t>john-</a:t>
            </a:r>
            <a:r>
              <a:rPr lang="en-US" noProof="0" dirty="0" err="1"/>
              <a:t>smilga</a:t>
            </a:r>
            <a:r>
              <a:rPr lang="en-US" dirty="0"/>
              <a:t>/</a:t>
            </a:r>
            <a:r>
              <a:rPr lang="en-US" dirty="0" err="1"/>
              <a:t>javascript</a:t>
            </a:r>
            <a:r>
              <a:rPr lang="en-US" dirty="0"/>
              <a:t>-basic-projects</a:t>
            </a:r>
          </a:p>
          <a:p>
            <a:r>
              <a:rPr lang="en-US" dirty="0"/>
              <a:t>https://</a:t>
            </a:r>
            <a:r>
              <a:rPr lang="en-US" dirty="0" err="1"/>
              <a:t>zerotomastery.io</a:t>
            </a:r>
            <a:r>
              <a:rPr lang="en-US" dirty="0"/>
              <a:t>/blog/</a:t>
            </a:r>
            <a:r>
              <a:rPr lang="en-US" dirty="0" err="1"/>
              <a:t>javascript</a:t>
            </a:r>
            <a:r>
              <a:rPr lang="en-US" dirty="0"/>
              <a:t>-practice-projects/##2.-Create-a-calculator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6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DEFE-3BD7-6534-F0FE-3E6113B8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6" y="2189079"/>
            <a:ext cx="9144000" cy="203055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Difference Between</a:t>
            </a:r>
            <a:b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Nodes and Elements</a:t>
            </a:r>
          </a:p>
        </p:txBody>
      </p:sp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050484" y="51778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6810715" y="590334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75273" y="58750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976C4D-1AC5-50E3-8628-B479D40EB899}"/>
              </a:ext>
            </a:extLst>
          </p:cNvPr>
          <p:cNvSpPr txBox="1">
            <a:spLocks/>
          </p:cNvSpPr>
          <p:nvPr/>
        </p:nvSpPr>
        <p:spPr>
          <a:xfrm>
            <a:off x="723796" y="4219629"/>
            <a:ext cx="9144000" cy="39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>
                <a:solidFill>
                  <a:srgbClr val="745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Full-Stack Web Development Bootcamp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4C15FE4-8400-BA80-306C-5C9A01C81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081" y="194051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7745697" y="6363049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1508723" y="2625323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515815" y="4811545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In The DOM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Everything Is A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F0C4B-46FE-85F4-F31F-FBF261857770}"/>
              </a:ext>
            </a:extLst>
          </p:cNvPr>
          <p:cNvSpPr txBox="1"/>
          <p:nvPr/>
        </p:nvSpPr>
        <p:spPr>
          <a:xfrm>
            <a:off x="6990059" y="2890076"/>
            <a:ext cx="4177254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The DOM (Document Object Model) is a programming interface that represents the structure of HTML or XML documents as a tree of objects, allowing scripts to manipulate and modify the document's structure, content, and style.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C88A2D-F8BF-7095-856B-B874E651066B}"/>
              </a:ext>
            </a:extLst>
          </p:cNvPr>
          <p:cNvSpPr txBox="1"/>
          <p:nvPr/>
        </p:nvSpPr>
        <p:spPr>
          <a:xfrm>
            <a:off x="6990059" y="2415123"/>
            <a:ext cx="4177254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</a:rPr>
              <a:t>Everything Is A Node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456B9-FC30-E389-DE6B-F989DFD03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230" y="1050099"/>
            <a:ext cx="5801912" cy="55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62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787549" y="6112147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1199532" y="484306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229610" y="1105695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What is a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DOM Node?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CE1FD-E60D-72FA-AAA4-8DB4BE8E101D}"/>
              </a:ext>
            </a:extLst>
          </p:cNvPr>
          <p:cNvSpPr txBox="1"/>
          <p:nvPr/>
        </p:nvSpPr>
        <p:spPr>
          <a:xfrm>
            <a:off x="5486129" y="1717996"/>
            <a:ext cx="507492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DOM Nodes are all types of objects within the DOM (elements, attributes, text, comments, etc.).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DCAB38-0E1D-C98D-C2AD-7EE112AB4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224" y="2029620"/>
            <a:ext cx="3008189" cy="30081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B3B22C-E7A8-A3F5-F476-3DFF28AB361A}"/>
              </a:ext>
            </a:extLst>
          </p:cNvPr>
          <p:cNvSpPr txBox="1"/>
          <p:nvPr/>
        </p:nvSpPr>
        <p:spPr>
          <a:xfrm>
            <a:off x="5486129" y="2486092"/>
            <a:ext cx="6299570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 SemiBold" pitchFamily="2" charset="77"/>
                <a:cs typeface="Poppins SemiBold" pitchFamily="2" charset="77"/>
              </a:rPr>
              <a:t>Element Nodes: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These represent HTML elements, like &lt;div&gt;, &lt;p&gt;, or &lt;h1&gt;. They can contain attributes and other nodes, including text and child elements.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Text Nodes: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These hold the actual text content inside an element. Text nodes cannot contain child elements but are part of the DOM structure within elements.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Attribute Nodes: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These represent HTML attributes of an element (e.g., id, class). Unlike element and text nodes, they describe element properties rather than content. </a:t>
            </a:r>
          </a:p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Comment Nodes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: These represent comments in the HTML document (e.g.,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&lt;!-- comment --&gt;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). They are not rendered on the webpage but are part of the DOM for documentation purposes.</a:t>
            </a:r>
          </a:p>
        </p:txBody>
      </p:sp>
    </p:spTree>
    <p:extLst>
      <p:ext uri="{BB962C8B-B14F-4D97-AF65-F5344CB8AC3E}">
        <p14:creationId xmlns:p14="http://schemas.microsoft.com/office/powerpoint/2010/main" val="2541380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03D571-F153-6BAC-9509-588CC06D9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9E1D130A-358E-B978-FE7E-FB23A4D7B72E}"/>
              </a:ext>
            </a:extLst>
          </p:cNvPr>
          <p:cNvSpPr/>
          <p:nvPr/>
        </p:nvSpPr>
        <p:spPr>
          <a:xfrm rot="2055929">
            <a:off x="105733" y="981303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6E34C34C-9755-0693-E714-A092A591B665}"/>
              </a:ext>
            </a:extLst>
          </p:cNvPr>
          <p:cNvSpPr/>
          <p:nvPr/>
        </p:nvSpPr>
        <p:spPr>
          <a:xfrm rot="787370">
            <a:off x="930821" y="581282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3F3FAF8A-E8E4-4309-C30C-B94B21163D8D}"/>
              </a:ext>
            </a:extLst>
          </p:cNvPr>
          <p:cNvSpPr/>
          <p:nvPr/>
        </p:nvSpPr>
        <p:spPr>
          <a:xfrm rot="20264836">
            <a:off x="9864842" y="5169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8DF5A9-6F2D-6CC5-4077-33D8BB857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C66837F-78FC-906D-DE1E-738C3AA32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Example of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Node Relationships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DA53D4-8AA1-6C27-EAE2-9DC15A693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68" y="1787652"/>
            <a:ext cx="5284572" cy="3282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73E739-3950-71B1-97C9-D895BE7A9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836" y="1597369"/>
            <a:ext cx="5200396" cy="36632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AF2FD8-2219-32C6-3798-70A4356815D8}"/>
              </a:ext>
            </a:extLst>
          </p:cNvPr>
          <p:cNvSpPr txBox="1"/>
          <p:nvPr/>
        </p:nvSpPr>
        <p:spPr>
          <a:xfrm>
            <a:off x="2401362" y="5911194"/>
            <a:ext cx="723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 From: https://www.w3schools.com/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js_htmldom_navigation.asp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7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508114-D430-FA60-5520-BD9D78348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ADD55055-8550-DC84-5E37-9E1FB7C833AF}"/>
              </a:ext>
            </a:extLst>
          </p:cNvPr>
          <p:cNvSpPr/>
          <p:nvPr/>
        </p:nvSpPr>
        <p:spPr>
          <a:xfrm rot="2055929">
            <a:off x="6642914" y="6145877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1B24CE66-070F-15FD-2F11-3E13A65329B4}"/>
              </a:ext>
            </a:extLst>
          </p:cNvPr>
          <p:cNvSpPr/>
          <p:nvPr/>
        </p:nvSpPr>
        <p:spPr>
          <a:xfrm rot="787370">
            <a:off x="11584022" y="304390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CCA255F8-F438-F410-61D0-4BF83CBF4D72}"/>
              </a:ext>
            </a:extLst>
          </p:cNvPr>
          <p:cNvSpPr/>
          <p:nvPr/>
        </p:nvSpPr>
        <p:spPr>
          <a:xfrm rot="20264836">
            <a:off x="8257079" y="756153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6A2EF-45E8-2B30-3599-48FE24F56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52CB161-5CE8-2EBC-7699-BF143377A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1295523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Difference Between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DOM Element and Node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D48692-589F-3BAB-CB32-47405D397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15377"/>
              </p:ext>
            </p:extLst>
          </p:nvPr>
        </p:nvGraphicFramePr>
        <p:xfrm>
          <a:off x="928905" y="1929384"/>
          <a:ext cx="10418061" cy="2885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45231">
                  <a:extLst>
                    <a:ext uri="{9D8B030D-6E8A-4147-A177-3AD203B41FA5}">
                      <a16:colId xmlns:a16="http://schemas.microsoft.com/office/drawing/2014/main" val="1554627850"/>
                    </a:ext>
                  </a:extLst>
                </a:gridCol>
                <a:gridCol w="3877056">
                  <a:extLst>
                    <a:ext uri="{9D8B030D-6E8A-4147-A177-3AD203B41FA5}">
                      <a16:colId xmlns:a16="http://schemas.microsoft.com/office/drawing/2014/main" val="846981140"/>
                    </a:ext>
                  </a:extLst>
                </a:gridCol>
                <a:gridCol w="4095774">
                  <a:extLst>
                    <a:ext uri="{9D8B030D-6E8A-4147-A177-3AD203B41FA5}">
                      <a16:colId xmlns:a16="http://schemas.microsoft.com/office/drawing/2014/main" val="4003477570"/>
                    </a:ext>
                  </a:extLst>
                </a:gridCol>
              </a:tblGrid>
              <a:tr h="171063">
                <a:tc>
                  <a:txBody>
                    <a:bodyPr/>
                    <a:lstStyle/>
                    <a:p>
                      <a:r>
                        <a:rPr lang="en-IN" sz="1500" b="1" dirty="0"/>
                        <a:t>Aspect</a:t>
                      </a:r>
                      <a:endParaRPr lang="en-IN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Node Objects</a:t>
                      </a:r>
                      <a:endParaRPr lang="en-IN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Element Objects</a:t>
                      </a:r>
                      <a:endParaRPr lang="en-IN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03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500" b="1" dirty="0"/>
                        <a:t>Definition</a:t>
                      </a:r>
                      <a:endParaRPr lang="en-IN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Base interface representing all types of nodes.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Subset of nodes that represent HTML/XML elements.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45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500" b="1" dirty="0"/>
                        <a:t>Types</a:t>
                      </a:r>
                      <a:endParaRPr lang="en-IN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Includes element, text, comment, and attribute nodes.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Represents elements like &lt;div&gt;, &lt;span&gt;,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44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500" b="1" dirty="0"/>
                        <a:t>Properties</a:t>
                      </a:r>
                      <a:endParaRPr lang="en-IN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Generic properties like nodeType, nodeName.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Inherits from Node; has additional element-specific properties like </a:t>
                      </a:r>
                      <a:r>
                        <a:rPr lang="en-IN" sz="1500" dirty="0" err="1"/>
                        <a:t>getAttribute</a:t>
                      </a:r>
                      <a:r>
                        <a:rPr lang="en-IN" sz="1500" dirty="0"/>
                        <a:t>, </a:t>
                      </a:r>
                      <a:r>
                        <a:rPr lang="en-IN" sz="1500" dirty="0" err="1"/>
                        <a:t>classList</a:t>
                      </a:r>
                      <a:r>
                        <a:rPr lang="en-IN" sz="15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08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500" b="1" dirty="0"/>
                        <a:t>Child Nodes</a:t>
                      </a:r>
                      <a:endParaRPr lang="en-IN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Can have child nodes depending on the type.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Always allows children (element or other nodes).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76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500" b="1"/>
                        <a:t>Access via JavaScript</a:t>
                      </a:r>
                      <a:endParaRPr lang="en-IN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Accessed with methods like </a:t>
                      </a:r>
                      <a:r>
                        <a:rPr lang="en-IN" sz="1500" dirty="0" err="1"/>
                        <a:t>childNodes</a:t>
                      </a:r>
                      <a:r>
                        <a:rPr lang="en-IN" sz="15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Accessed with methods like </a:t>
                      </a:r>
                      <a:r>
                        <a:rPr lang="en-IN" sz="1500" dirty="0" err="1"/>
                        <a:t>getElementsByTagName</a:t>
                      </a:r>
                      <a:r>
                        <a:rPr lang="en-IN" sz="1500" dirty="0"/>
                        <a:t>, </a:t>
                      </a:r>
                      <a:r>
                        <a:rPr lang="en-IN" sz="1500" dirty="0" err="1"/>
                        <a:t>querySelector</a:t>
                      </a:r>
                      <a:r>
                        <a:rPr lang="en-IN" sz="15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66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715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377</Words>
  <Application>Microsoft Macintosh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Poppins SemiBold</vt:lpstr>
      <vt:lpstr>Office Theme</vt:lpstr>
      <vt:lpstr>Difference Between Nodes and Elements</vt:lpstr>
      <vt:lpstr>In The DOM Everything Is A Node</vt:lpstr>
      <vt:lpstr>What is a DOM Node?</vt:lpstr>
      <vt:lpstr>Example of Node Relationships</vt:lpstr>
      <vt:lpstr>Difference Between DOM Element and 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Manik Bajaj</cp:lastModifiedBy>
  <cp:revision>506</cp:revision>
  <dcterms:created xsi:type="dcterms:W3CDTF">2024-02-28T11:24:07Z</dcterms:created>
  <dcterms:modified xsi:type="dcterms:W3CDTF">2024-09-24T11:09:05Z</dcterms:modified>
</cp:coreProperties>
</file>