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312" r:id="rId3"/>
    <p:sldId id="325" r:id="rId4"/>
    <p:sldId id="317" r:id="rId5"/>
    <p:sldId id="326" r:id="rId6"/>
    <p:sldId id="32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61456A"/>
    <a:srgbClr val="C55A11"/>
    <a:srgbClr val="AD6513"/>
    <a:srgbClr val="FCC613"/>
    <a:srgbClr val="FFDD6D"/>
    <a:srgbClr val="DD53F8"/>
    <a:srgbClr val="E100FF"/>
    <a:srgbClr val="E85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p:restoredTop sz="94653"/>
  </p:normalViewPr>
  <p:slideViewPr>
    <p:cSldViewPr snapToGrid="0" showGuides="1">
      <p:cViewPr varScale="1">
        <p:scale>
          <a:sx n="146" d="100"/>
          <a:sy n="146" d="100"/>
        </p:scale>
        <p:origin x="76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9/12/24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9/12/24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Introduction To</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The Box Model</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3B983CE5-563E-D988-FD63-9844728DC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78576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30495" y="133011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242644" y="7962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62602" y="607105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The </a:t>
            </a:r>
            <a:r>
              <a:rPr lang="en-US" sz="3600" b="1" dirty="0">
                <a:solidFill>
                  <a:schemeClr val="accent2">
                    <a:lumMod val="75000"/>
                  </a:schemeClr>
                </a:solidFill>
                <a:latin typeface="Poppins" pitchFamily="2" charset="77"/>
                <a:cs typeface="Poppins" pitchFamily="2" charset="77"/>
              </a:rPr>
              <a:t>Box Model?</a:t>
            </a:r>
          </a:p>
        </p:txBody>
      </p:sp>
      <p:sp>
        <p:nvSpPr>
          <p:cNvPr id="10" name="TextBox 9">
            <a:extLst>
              <a:ext uri="{FF2B5EF4-FFF2-40B4-BE49-F238E27FC236}">
                <a16:creationId xmlns:a16="http://schemas.microsoft.com/office/drawing/2014/main" id="{809B6316-E1F1-86E4-92AB-5A05343D725E}"/>
              </a:ext>
            </a:extLst>
          </p:cNvPr>
          <p:cNvSpPr txBox="1"/>
          <p:nvPr/>
        </p:nvSpPr>
        <p:spPr>
          <a:xfrm>
            <a:off x="1602377" y="5325339"/>
            <a:ext cx="8987246"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The box model in CSS defines the layout of elements, consisting of four parts: content, padding, border, and margin. These layers determine how elements are sized and spaced, affecting the overall design and layout on the webpage.</a:t>
            </a:r>
          </a:p>
        </p:txBody>
      </p:sp>
      <p:pic>
        <p:nvPicPr>
          <p:cNvPr id="9" name="Picture 8">
            <a:extLst>
              <a:ext uri="{FF2B5EF4-FFF2-40B4-BE49-F238E27FC236}">
                <a16:creationId xmlns:a16="http://schemas.microsoft.com/office/drawing/2014/main" id="{BAA83B10-315B-B4D2-64A4-9CED5036A9C1}"/>
              </a:ext>
            </a:extLst>
          </p:cNvPr>
          <p:cNvPicPr>
            <a:picLocks noChangeAspect="1"/>
          </p:cNvPicPr>
          <p:nvPr/>
        </p:nvPicPr>
        <p:blipFill>
          <a:blip r:embed="rId4"/>
          <a:stretch>
            <a:fillRect/>
          </a:stretch>
        </p:blipFill>
        <p:spPr>
          <a:xfrm>
            <a:off x="2476196" y="1317190"/>
            <a:ext cx="7239608" cy="4090854"/>
          </a:xfrm>
          <a:prstGeom prst="rect">
            <a:avLst/>
          </a:prstGeom>
        </p:spPr>
      </p:pic>
      <p:cxnSp>
        <p:nvCxnSpPr>
          <p:cNvPr id="4" name="Straight Arrow Connector 3">
            <a:extLst>
              <a:ext uri="{FF2B5EF4-FFF2-40B4-BE49-F238E27FC236}">
                <a16:creationId xmlns:a16="http://schemas.microsoft.com/office/drawing/2014/main" id="{F60784B1-83FD-DC6A-931B-E61ADA9F48B8}"/>
              </a:ext>
            </a:extLst>
          </p:cNvPr>
          <p:cNvCxnSpPr>
            <a:cxnSpLocks/>
          </p:cNvCxnSpPr>
          <p:nvPr/>
        </p:nvCxnSpPr>
        <p:spPr>
          <a:xfrm>
            <a:off x="2751909" y="1403228"/>
            <a:ext cx="6688182" cy="0"/>
          </a:xfrm>
          <a:prstGeom prst="straightConnector1">
            <a:avLst/>
          </a:prstGeom>
          <a:ln w="1905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12D12B-4F23-732F-6A70-1F873CD4BBB2}"/>
              </a:ext>
            </a:extLst>
          </p:cNvPr>
          <p:cNvSpPr txBox="1"/>
          <p:nvPr/>
        </p:nvSpPr>
        <p:spPr>
          <a:xfrm>
            <a:off x="5434148" y="1008533"/>
            <a:ext cx="1323704"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pitchFamily="2" charset="77"/>
                <a:cs typeface="Poppins" pitchFamily="2" charset="77"/>
              </a:rPr>
              <a:t>width</a:t>
            </a:r>
          </a:p>
        </p:txBody>
      </p:sp>
      <p:cxnSp>
        <p:nvCxnSpPr>
          <p:cNvPr id="15" name="Straight Arrow Connector 14">
            <a:extLst>
              <a:ext uri="{FF2B5EF4-FFF2-40B4-BE49-F238E27FC236}">
                <a16:creationId xmlns:a16="http://schemas.microsoft.com/office/drawing/2014/main" id="{9FD56F3D-5FF4-ED40-7CAE-BDC46FF009D5}"/>
              </a:ext>
            </a:extLst>
          </p:cNvPr>
          <p:cNvCxnSpPr>
            <a:cxnSpLocks/>
          </p:cNvCxnSpPr>
          <p:nvPr/>
        </p:nvCxnSpPr>
        <p:spPr>
          <a:xfrm>
            <a:off x="2605344" y="1649943"/>
            <a:ext cx="0" cy="3444571"/>
          </a:xfrm>
          <a:prstGeom prst="straightConnector1">
            <a:avLst/>
          </a:prstGeom>
          <a:ln w="1905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4C3ECD8-E823-49A3-839E-821A6920F048}"/>
              </a:ext>
            </a:extLst>
          </p:cNvPr>
          <p:cNvSpPr txBox="1"/>
          <p:nvPr/>
        </p:nvSpPr>
        <p:spPr>
          <a:xfrm rot="5400000">
            <a:off x="1780947" y="3150843"/>
            <a:ext cx="1323704"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pitchFamily="2" charset="77"/>
                <a:cs typeface="Poppins" pitchFamily="2" charset="77"/>
              </a:rPr>
              <a:t>height</a:t>
            </a:r>
          </a:p>
        </p:txBody>
      </p:sp>
    </p:spTree>
    <p:extLst>
      <p:ext uri="{BB962C8B-B14F-4D97-AF65-F5344CB8AC3E}">
        <p14:creationId xmlns:p14="http://schemas.microsoft.com/office/powerpoint/2010/main" val="10553468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How Are Dimensions </a:t>
            </a:r>
            <a:r>
              <a:rPr lang="en-US" sz="3600" b="1" dirty="0">
                <a:solidFill>
                  <a:schemeClr val="accent2">
                    <a:lumMod val="75000"/>
                  </a:schemeClr>
                </a:solidFill>
                <a:latin typeface="Poppins" pitchFamily="2" charset="77"/>
                <a:cs typeface="Poppins" pitchFamily="2" charset="77"/>
              </a:rPr>
              <a:t>Calculated?</a:t>
            </a:r>
          </a:p>
        </p:txBody>
      </p:sp>
      <p:sp>
        <p:nvSpPr>
          <p:cNvPr id="10" name="TextBox 9">
            <a:extLst>
              <a:ext uri="{FF2B5EF4-FFF2-40B4-BE49-F238E27FC236}">
                <a16:creationId xmlns:a16="http://schemas.microsoft.com/office/drawing/2014/main" id="{809B6316-E1F1-86E4-92AB-5A05343D725E}"/>
              </a:ext>
            </a:extLst>
          </p:cNvPr>
          <p:cNvSpPr txBox="1"/>
          <p:nvPr/>
        </p:nvSpPr>
        <p:spPr>
          <a:xfrm>
            <a:off x="7134047" y="1914325"/>
            <a:ext cx="4040777" cy="1177245"/>
          </a:xfrm>
          <a:prstGeom prst="rect">
            <a:avLst/>
          </a:prstGeom>
          <a:noFill/>
        </p:spPr>
        <p:txBody>
          <a:bodyPr wrap="square" rtlCol="0">
            <a:spAutoFit/>
          </a:bodyPr>
          <a:lstStyle/>
          <a:p>
            <a:pPr>
              <a:lnSpc>
                <a:spcPct val="150000"/>
              </a:lnSpc>
            </a:pPr>
            <a:r>
              <a:rPr lang="en-US" sz="1200" dirty="0">
                <a:solidFill>
                  <a:srgbClr val="745A00"/>
                </a:solidFill>
                <a:latin typeface="Poppins" pitchFamily="2" charset="77"/>
                <a:cs typeface="Poppins" pitchFamily="2" charset="77"/>
              </a:rPr>
              <a:t>600px (width of content area) </a:t>
            </a:r>
          </a:p>
          <a:p>
            <a:pPr>
              <a:lnSpc>
                <a:spcPct val="150000"/>
              </a:lnSpc>
            </a:pPr>
            <a:r>
              <a:rPr lang="en-US" sz="1200" dirty="0">
                <a:solidFill>
                  <a:srgbClr val="745A00"/>
                </a:solidFill>
                <a:latin typeface="Poppins" pitchFamily="2" charset="77"/>
                <a:cs typeface="Poppins" pitchFamily="2" charset="77"/>
              </a:rPr>
              <a:t>+ 40px (left padding + right padding) </a:t>
            </a:r>
          </a:p>
          <a:p>
            <a:pPr>
              <a:lnSpc>
                <a:spcPct val="150000"/>
              </a:lnSpc>
            </a:pPr>
            <a:r>
              <a:rPr lang="en-US" sz="1200" dirty="0">
                <a:solidFill>
                  <a:srgbClr val="745A00"/>
                </a:solidFill>
                <a:latin typeface="Poppins" pitchFamily="2" charset="77"/>
                <a:cs typeface="Poppins" pitchFamily="2" charset="77"/>
              </a:rPr>
              <a:t>+ 10px (left border + right border) </a:t>
            </a:r>
          </a:p>
          <a:p>
            <a:pPr>
              <a:lnSpc>
                <a:spcPct val="150000"/>
              </a:lnSpc>
            </a:pPr>
            <a:r>
              <a:rPr lang="en-US" sz="1200" dirty="0">
                <a:solidFill>
                  <a:srgbClr val="423300"/>
                </a:solidFill>
                <a:latin typeface="Poppins" pitchFamily="2" charset="77"/>
                <a:cs typeface="Poppins" pitchFamily="2" charset="77"/>
              </a:rPr>
              <a:t>= 650px (total width)</a:t>
            </a:r>
          </a:p>
        </p:txBody>
      </p:sp>
      <p:pic>
        <p:nvPicPr>
          <p:cNvPr id="4" name="Picture 3">
            <a:extLst>
              <a:ext uri="{FF2B5EF4-FFF2-40B4-BE49-F238E27FC236}">
                <a16:creationId xmlns:a16="http://schemas.microsoft.com/office/drawing/2014/main" id="{000B9482-5DD5-E597-2D0E-B0FD01178A2E}"/>
              </a:ext>
            </a:extLst>
          </p:cNvPr>
          <p:cNvPicPr>
            <a:picLocks noChangeAspect="1"/>
          </p:cNvPicPr>
          <p:nvPr/>
        </p:nvPicPr>
        <p:blipFill>
          <a:blip r:embed="rId4"/>
          <a:stretch>
            <a:fillRect/>
          </a:stretch>
        </p:blipFill>
        <p:spPr>
          <a:xfrm>
            <a:off x="724218" y="1886849"/>
            <a:ext cx="6175785" cy="3489723"/>
          </a:xfrm>
          <a:prstGeom prst="rect">
            <a:avLst/>
          </a:prstGeom>
        </p:spPr>
      </p:pic>
      <p:cxnSp>
        <p:nvCxnSpPr>
          <p:cNvPr id="2" name="Straight Arrow Connector 1">
            <a:extLst>
              <a:ext uri="{FF2B5EF4-FFF2-40B4-BE49-F238E27FC236}">
                <a16:creationId xmlns:a16="http://schemas.microsoft.com/office/drawing/2014/main" id="{2EFE9E36-4C94-FB88-977F-3E3E0D032896}"/>
              </a:ext>
            </a:extLst>
          </p:cNvPr>
          <p:cNvCxnSpPr>
            <a:cxnSpLocks/>
          </p:cNvCxnSpPr>
          <p:nvPr/>
        </p:nvCxnSpPr>
        <p:spPr>
          <a:xfrm>
            <a:off x="914661" y="1956455"/>
            <a:ext cx="5762578" cy="0"/>
          </a:xfrm>
          <a:prstGeom prst="straightConnector1">
            <a:avLst/>
          </a:prstGeom>
          <a:ln w="1905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948F1C3-6541-2C91-E7CC-41E72F416646}"/>
              </a:ext>
            </a:extLst>
          </p:cNvPr>
          <p:cNvSpPr txBox="1"/>
          <p:nvPr/>
        </p:nvSpPr>
        <p:spPr>
          <a:xfrm>
            <a:off x="3134098" y="1561760"/>
            <a:ext cx="1323704"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pitchFamily="2" charset="77"/>
                <a:cs typeface="Poppins" pitchFamily="2" charset="77"/>
              </a:rPr>
              <a:t>width</a:t>
            </a:r>
          </a:p>
        </p:txBody>
      </p:sp>
      <p:cxnSp>
        <p:nvCxnSpPr>
          <p:cNvPr id="12" name="Straight Arrow Connector 11">
            <a:extLst>
              <a:ext uri="{FF2B5EF4-FFF2-40B4-BE49-F238E27FC236}">
                <a16:creationId xmlns:a16="http://schemas.microsoft.com/office/drawing/2014/main" id="{0E78ABF3-4569-A242-0BB7-4947C5F41F09}"/>
              </a:ext>
            </a:extLst>
          </p:cNvPr>
          <p:cNvCxnSpPr>
            <a:cxnSpLocks/>
          </p:cNvCxnSpPr>
          <p:nvPr/>
        </p:nvCxnSpPr>
        <p:spPr>
          <a:xfrm>
            <a:off x="815265" y="2174872"/>
            <a:ext cx="0" cy="2974308"/>
          </a:xfrm>
          <a:prstGeom prst="straightConnector1">
            <a:avLst/>
          </a:prstGeom>
          <a:ln w="19050">
            <a:solidFill>
              <a:schemeClr val="accent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C004E4C-5600-267D-1D45-6994C3B74044}"/>
              </a:ext>
            </a:extLst>
          </p:cNvPr>
          <p:cNvSpPr txBox="1"/>
          <p:nvPr/>
        </p:nvSpPr>
        <p:spPr>
          <a:xfrm rot="5400000">
            <a:off x="-9132" y="3469166"/>
            <a:ext cx="1323704"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pitchFamily="2" charset="77"/>
                <a:cs typeface="Poppins" pitchFamily="2" charset="77"/>
              </a:rPr>
              <a:t>height</a:t>
            </a:r>
          </a:p>
        </p:txBody>
      </p:sp>
      <p:sp>
        <p:nvSpPr>
          <p:cNvPr id="15" name="TextBox 14">
            <a:extLst>
              <a:ext uri="{FF2B5EF4-FFF2-40B4-BE49-F238E27FC236}">
                <a16:creationId xmlns:a16="http://schemas.microsoft.com/office/drawing/2014/main" id="{CDBAEAC0-F430-E183-347E-542A8E267283}"/>
              </a:ext>
            </a:extLst>
          </p:cNvPr>
          <p:cNvSpPr txBox="1"/>
          <p:nvPr/>
        </p:nvSpPr>
        <p:spPr>
          <a:xfrm>
            <a:off x="7134046" y="1657777"/>
            <a:ext cx="3409521" cy="307777"/>
          </a:xfrm>
          <a:prstGeom prst="rect">
            <a:avLst/>
          </a:prstGeom>
          <a:noFill/>
        </p:spPr>
        <p:txBody>
          <a:bodyPr wrap="square">
            <a:spAutoFit/>
          </a:bodyPr>
          <a:lstStyle/>
          <a:p>
            <a:r>
              <a:rPr lang="en-US" sz="1400" b="1" dirty="0">
                <a:solidFill>
                  <a:srgbClr val="423300"/>
                </a:solidFill>
                <a:latin typeface="Poppins SemiBold" pitchFamily="2" charset="77"/>
                <a:cs typeface="Poppins SemiBold" pitchFamily="2" charset="77"/>
              </a:rPr>
              <a:t>Total Width Calculation</a:t>
            </a:r>
          </a:p>
        </p:txBody>
      </p:sp>
      <p:sp>
        <p:nvSpPr>
          <p:cNvPr id="16" name="TextBox 15">
            <a:extLst>
              <a:ext uri="{FF2B5EF4-FFF2-40B4-BE49-F238E27FC236}">
                <a16:creationId xmlns:a16="http://schemas.microsoft.com/office/drawing/2014/main" id="{726760D7-6B99-F3F0-94D3-D08D3AAA8A81}"/>
              </a:ext>
            </a:extLst>
          </p:cNvPr>
          <p:cNvSpPr txBox="1"/>
          <p:nvPr/>
        </p:nvSpPr>
        <p:spPr>
          <a:xfrm>
            <a:off x="7224615" y="3065929"/>
            <a:ext cx="4677490" cy="325089"/>
          </a:xfrm>
          <a:prstGeom prst="rect">
            <a:avLst/>
          </a:prstGeom>
          <a:noFill/>
        </p:spPr>
        <p:txBody>
          <a:bodyPr wrap="square" rtlCol="0">
            <a:spAutoFit/>
          </a:bodyPr>
          <a:lstStyle/>
          <a:p>
            <a:pPr>
              <a:lnSpc>
                <a:spcPct val="150000"/>
              </a:lnSpc>
            </a:pPr>
            <a:r>
              <a:rPr lang="en-US" sz="1100" dirty="0">
                <a:solidFill>
                  <a:schemeClr val="accent2">
                    <a:lumMod val="75000"/>
                  </a:schemeClr>
                </a:solidFill>
                <a:latin typeface="Poppins" pitchFamily="2" charset="77"/>
                <a:cs typeface="Poppins" pitchFamily="2" charset="77"/>
              </a:rPr>
              <a:t>Margin is outside of the element width and hence not added</a:t>
            </a:r>
          </a:p>
        </p:txBody>
      </p:sp>
      <p:sp>
        <p:nvSpPr>
          <p:cNvPr id="17" name="TextBox 16">
            <a:extLst>
              <a:ext uri="{FF2B5EF4-FFF2-40B4-BE49-F238E27FC236}">
                <a16:creationId xmlns:a16="http://schemas.microsoft.com/office/drawing/2014/main" id="{DB8D5E29-6FBF-E6DF-B53E-2E9A7B8CFE3F}"/>
              </a:ext>
            </a:extLst>
          </p:cNvPr>
          <p:cNvSpPr txBox="1"/>
          <p:nvPr/>
        </p:nvSpPr>
        <p:spPr>
          <a:xfrm>
            <a:off x="7134047" y="3899879"/>
            <a:ext cx="4040777" cy="1177245"/>
          </a:xfrm>
          <a:prstGeom prst="rect">
            <a:avLst/>
          </a:prstGeom>
          <a:noFill/>
        </p:spPr>
        <p:txBody>
          <a:bodyPr wrap="square" rtlCol="0">
            <a:spAutoFit/>
          </a:bodyPr>
          <a:lstStyle/>
          <a:p>
            <a:pPr>
              <a:lnSpc>
                <a:spcPct val="150000"/>
              </a:lnSpc>
            </a:pPr>
            <a:r>
              <a:rPr lang="en-US" sz="1200" dirty="0">
                <a:solidFill>
                  <a:srgbClr val="745A00"/>
                </a:solidFill>
                <a:latin typeface="Poppins" pitchFamily="2" charset="77"/>
                <a:cs typeface="Poppins" pitchFamily="2" charset="77"/>
              </a:rPr>
              <a:t>90px (width of content area) </a:t>
            </a:r>
          </a:p>
          <a:p>
            <a:pPr>
              <a:lnSpc>
                <a:spcPct val="150000"/>
              </a:lnSpc>
            </a:pPr>
            <a:r>
              <a:rPr lang="en-US" sz="1200" dirty="0">
                <a:solidFill>
                  <a:srgbClr val="745A00"/>
                </a:solidFill>
                <a:latin typeface="Poppins" pitchFamily="2" charset="77"/>
                <a:cs typeface="Poppins" pitchFamily="2" charset="77"/>
              </a:rPr>
              <a:t>+ 40px (top padding + bottom padding) </a:t>
            </a:r>
          </a:p>
          <a:p>
            <a:pPr>
              <a:lnSpc>
                <a:spcPct val="150000"/>
              </a:lnSpc>
            </a:pPr>
            <a:r>
              <a:rPr lang="en-US" sz="1200" dirty="0">
                <a:solidFill>
                  <a:srgbClr val="745A00"/>
                </a:solidFill>
                <a:latin typeface="Poppins" pitchFamily="2" charset="77"/>
                <a:cs typeface="Poppins" pitchFamily="2" charset="77"/>
              </a:rPr>
              <a:t>+ 10px (top border + bottom border) </a:t>
            </a:r>
          </a:p>
          <a:p>
            <a:pPr>
              <a:lnSpc>
                <a:spcPct val="150000"/>
              </a:lnSpc>
            </a:pPr>
            <a:r>
              <a:rPr lang="en-US" sz="1200" dirty="0">
                <a:solidFill>
                  <a:srgbClr val="423300"/>
                </a:solidFill>
                <a:latin typeface="Poppins" pitchFamily="2" charset="77"/>
                <a:cs typeface="Poppins" pitchFamily="2" charset="77"/>
              </a:rPr>
              <a:t>= 140px (total width)</a:t>
            </a:r>
          </a:p>
        </p:txBody>
      </p:sp>
      <p:sp>
        <p:nvSpPr>
          <p:cNvPr id="18" name="TextBox 17">
            <a:extLst>
              <a:ext uri="{FF2B5EF4-FFF2-40B4-BE49-F238E27FC236}">
                <a16:creationId xmlns:a16="http://schemas.microsoft.com/office/drawing/2014/main" id="{491BEB2A-C878-7286-25D1-68C18C60D424}"/>
              </a:ext>
            </a:extLst>
          </p:cNvPr>
          <p:cNvSpPr txBox="1"/>
          <p:nvPr/>
        </p:nvSpPr>
        <p:spPr>
          <a:xfrm>
            <a:off x="7134046" y="3643331"/>
            <a:ext cx="3409521" cy="307777"/>
          </a:xfrm>
          <a:prstGeom prst="rect">
            <a:avLst/>
          </a:prstGeom>
          <a:noFill/>
        </p:spPr>
        <p:txBody>
          <a:bodyPr wrap="square">
            <a:spAutoFit/>
          </a:bodyPr>
          <a:lstStyle/>
          <a:p>
            <a:r>
              <a:rPr lang="en-US" sz="1400" b="1" dirty="0">
                <a:solidFill>
                  <a:srgbClr val="423300"/>
                </a:solidFill>
                <a:latin typeface="Poppins SemiBold" pitchFamily="2" charset="77"/>
                <a:cs typeface="Poppins SemiBold" pitchFamily="2" charset="77"/>
              </a:rPr>
              <a:t>Total height Calculation</a:t>
            </a:r>
          </a:p>
        </p:txBody>
      </p:sp>
      <p:sp>
        <p:nvSpPr>
          <p:cNvPr id="19" name="TextBox 18">
            <a:extLst>
              <a:ext uri="{FF2B5EF4-FFF2-40B4-BE49-F238E27FC236}">
                <a16:creationId xmlns:a16="http://schemas.microsoft.com/office/drawing/2014/main" id="{6DDD689B-668C-8A4B-082F-65BF5BD29950}"/>
              </a:ext>
            </a:extLst>
          </p:cNvPr>
          <p:cNvSpPr txBox="1"/>
          <p:nvPr/>
        </p:nvSpPr>
        <p:spPr>
          <a:xfrm>
            <a:off x="7224615" y="5051483"/>
            <a:ext cx="4677490" cy="325089"/>
          </a:xfrm>
          <a:prstGeom prst="rect">
            <a:avLst/>
          </a:prstGeom>
          <a:noFill/>
        </p:spPr>
        <p:txBody>
          <a:bodyPr wrap="square" rtlCol="0">
            <a:spAutoFit/>
          </a:bodyPr>
          <a:lstStyle/>
          <a:p>
            <a:pPr>
              <a:lnSpc>
                <a:spcPct val="150000"/>
              </a:lnSpc>
            </a:pPr>
            <a:r>
              <a:rPr lang="en-US" sz="1100" dirty="0">
                <a:solidFill>
                  <a:schemeClr val="accent2">
                    <a:lumMod val="75000"/>
                  </a:schemeClr>
                </a:solidFill>
                <a:latin typeface="Poppins" pitchFamily="2" charset="77"/>
                <a:cs typeface="Poppins" pitchFamily="2" charset="77"/>
              </a:rPr>
              <a:t>Margin is outside of the element height and hence not added</a:t>
            </a:r>
          </a:p>
        </p:txBody>
      </p:sp>
    </p:spTree>
    <p:extLst>
      <p:ext uri="{BB962C8B-B14F-4D97-AF65-F5344CB8AC3E}">
        <p14:creationId xmlns:p14="http://schemas.microsoft.com/office/powerpoint/2010/main" val="1506843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61947" y="605243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26206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280765" y="6296044"/>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Margins </a:t>
            </a:r>
            <a:r>
              <a:rPr lang="en-US" sz="3600" b="1" dirty="0">
                <a:solidFill>
                  <a:schemeClr val="accent2">
                    <a:lumMod val="75000"/>
                  </a:schemeClr>
                </a:solidFill>
                <a:latin typeface="Poppins" pitchFamily="2" charset="77"/>
                <a:cs typeface="Poppins" pitchFamily="2" charset="77"/>
              </a:rPr>
              <a:t>Impact Outer Containers</a:t>
            </a:r>
          </a:p>
        </p:txBody>
      </p:sp>
      <p:pic>
        <p:nvPicPr>
          <p:cNvPr id="9" name="Picture 8">
            <a:extLst>
              <a:ext uri="{FF2B5EF4-FFF2-40B4-BE49-F238E27FC236}">
                <a16:creationId xmlns:a16="http://schemas.microsoft.com/office/drawing/2014/main" id="{CD5B4204-5E31-C92C-A05E-77A155C5F36E}"/>
              </a:ext>
            </a:extLst>
          </p:cNvPr>
          <p:cNvPicPr>
            <a:picLocks noChangeAspect="1"/>
          </p:cNvPicPr>
          <p:nvPr/>
        </p:nvPicPr>
        <p:blipFill>
          <a:blip r:embed="rId4"/>
          <a:stretch>
            <a:fillRect/>
          </a:stretch>
        </p:blipFill>
        <p:spPr>
          <a:xfrm>
            <a:off x="1650790" y="778699"/>
            <a:ext cx="8890420" cy="4107451"/>
          </a:xfrm>
          <a:prstGeom prst="rect">
            <a:avLst/>
          </a:prstGeom>
        </p:spPr>
      </p:pic>
      <p:sp>
        <p:nvSpPr>
          <p:cNvPr id="10" name="TextBox 9">
            <a:extLst>
              <a:ext uri="{FF2B5EF4-FFF2-40B4-BE49-F238E27FC236}">
                <a16:creationId xmlns:a16="http://schemas.microsoft.com/office/drawing/2014/main" id="{54D3F281-EA23-81DF-FBB7-D7B1815E3F76}"/>
              </a:ext>
            </a:extLst>
          </p:cNvPr>
          <p:cNvSpPr txBox="1"/>
          <p:nvPr/>
        </p:nvSpPr>
        <p:spPr>
          <a:xfrm>
            <a:off x="3911876" y="4852379"/>
            <a:ext cx="4040777" cy="1177245"/>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Total Container Width = 1050px</a:t>
            </a:r>
            <a:br>
              <a:rPr lang="en-US" sz="1200" dirty="0">
                <a:solidFill>
                  <a:srgbClr val="745A00"/>
                </a:solidFill>
                <a:latin typeface="Poppins" pitchFamily="2" charset="77"/>
                <a:cs typeface="Poppins" pitchFamily="2" charset="77"/>
              </a:rPr>
            </a:br>
            <a:r>
              <a:rPr lang="en-US" sz="1200" dirty="0">
                <a:solidFill>
                  <a:srgbClr val="745A00"/>
                </a:solidFill>
                <a:latin typeface="Poppins" pitchFamily="2" charset="77"/>
                <a:cs typeface="Poppins" pitchFamily="2" charset="77"/>
              </a:rPr>
              <a:t>(-) 3 Elements Width 250px Each = 750px</a:t>
            </a:r>
            <a:br>
              <a:rPr lang="en-US" sz="1200" dirty="0">
                <a:solidFill>
                  <a:srgbClr val="745A00"/>
                </a:solidFill>
                <a:latin typeface="Poppins" pitchFamily="2" charset="77"/>
                <a:cs typeface="Poppins" pitchFamily="2" charset="77"/>
              </a:rPr>
            </a:br>
            <a:r>
              <a:rPr lang="en-US" sz="1200" dirty="0">
                <a:solidFill>
                  <a:srgbClr val="745A00"/>
                </a:solidFill>
                <a:latin typeface="Poppins" pitchFamily="2" charset="77"/>
                <a:cs typeface="Poppins" pitchFamily="2" charset="77"/>
              </a:rPr>
              <a:t>(-) 3 Elements Margin 100px each = 300px</a:t>
            </a:r>
          </a:p>
          <a:p>
            <a:pPr algn="ctr">
              <a:lnSpc>
                <a:spcPct val="150000"/>
              </a:lnSpc>
            </a:pPr>
            <a:r>
              <a:rPr lang="en-US" sz="1200" dirty="0">
                <a:solidFill>
                  <a:srgbClr val="423300"/>
                </a:solidFill>
                <a:latin typeface="Poppins" pitchFamily="2" charset="77"/>
                <a:cs typeface="Poppins" pitchFamily="2" charset="77"/>
              </a:rPr>
              <a:t>Total =. 0px </a:t>
            </a:r>
          </a:p>
        </p:txBody>
      </p:sp>
    </p:spTree>
    <p:extLst>
      <p:ext uri="{BB962C8B-B14F-4D97-AF65-F5344CB8AC3E}">
        <p14:creationId xmlns:p14="http://schemas.microsoft.com/office/powerpoint/2010/main" val="6889609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40743" y="109725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498622" y="3870558"/>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72227" y="6200003"/>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5" y="-10175"/>
            <a:ext cx="11039973"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Absolute Measurements</a:t>
            </a:r>
            <a:r>
              <a:rPr lang="en-US" sz="3600" b="1" dirty="0">
                <a:solidFill>
                  <a:schemeClr val="accent2">
                    <a:lumMod val="75000"/>
                  </a:schemeClr>
                </a:solidFill>
                <a:latin typeface="Poppins" pitchFamily="2" charset="77"/>
                <a:cs typeface="Poppins" pitchFamily="2" charset="77"/>
              </a:rPr>
              <a:t> Become Problematic </a:t>
            </a:r>
          </a:p>
        </p:txBody>
      </p:sp>
      <p:pic>
        <p:nvPicPr>
          <p:cNvPr id="10" name="Picture 9">
            <a:extLst>
              <a:ext uri="{FF2B5EF4-FFF2-40B4-BE49-F238E27FC236}">
                <a16:creationId xmlns:a16="http://schemas.microsoft.com/office/drawing/2014/main" id="{0C970C92-6B30-4460-4B84-D2132732D333}"/>
              </a:ext>
            </a:extLst>
          </p:cNvPr>
          <p:cNvPicPr>
            <a:picLocks noChangeAspect="1"/>
          </p:cNvPicPr>
          <p:nvPr/>
        </p:nvPicPr>
        <p:blipFill>
          <a:blip r:embed="rId4"/>
          <a:stretch>
            <a:fillRect/>
          </a:stretch>
        </p:blipFill>
        <p:spPr>
          <a:xfrm>
            <a:off x="1390079" y="857075"/>
            <a:ext cx="4017944" cy="4017944"/>
          </a:xfrm>
          <a:prstGeom prst="rect">
            <a:avLst/>
          </a:prstGeom>
        </p:spPr>
      </p:pic>
      <p:pic>
        <p:nvPicPr>
          <p:cNvPr id="12" name="Picture 11">
            <a:extLst>
              <a:ext uri="{FF2B5EF4-FFF2-40B4-BE49-F238E27FC236}">
                <a16:creationId xmlns:a16="http://schemas.microsoft.com/office/drawing/2014/main" id="{95E069EC-FB62-C545-8C47-71EA2BA7295C}"/>
              </a:ext>
            </a:extLst>
          </p:cNvPr>
          <p:cNvPicPr>
            <a:picLocks noChangeAspect="1"/>
          </p:cNvPicPr>
          <p:nvPr/>
        </p:nvPicPr>
        <p:blipFill>
          <a:blip r:embed="rId5"/>
          <a:stretch>
            <a:fillRect/>
          </a:stretch>
        </p:blipFill>
        <p:spPr>
          <a:xfrm>
            <a:off x="7465425" y="1338565"/>
            <a:ext cx="2828106" cy="2828106"/>
          </a:xfrm>
          <a:prstGeom prst="rect">
            <a:avLst/>
          </a:prstGeom>
        </p:spPr>
      </p:pic>
      <p:pic>
        <p:nvPicPr>
          <p:cNvPr id="13" name="Picture 12">
            <a:extLst>
              <a:ext uri="{FF2B5EF4-FFF2-40B4-BE49-F238E27FC236}">
                <a16:creationId xmlns:a16="http://schemas.microsoft.com/office/drawing/2014/main" id="{5FE29FDA-21EA-63E6-3BAB-D3209A6A5389}"/>
              </a:ext>
            </a:extLst>
          </p:cNvPr>
          <p:cNvPicPr>
            <a:picLocks noChangeAspect="1"/>
          </p:cNvPicPr>
          <p:nvPr/>
        </p:nvPicPr>
        <p:blipFill>
          <a:blip r:embed="rId6"/>
          <a:stretch>
            <a:fillRect/>
          </a:stretch>
        </p:blipFill>
        <p:spPr>
          <a:xfrm>
            <a:off x="1438285" y="1202118"/>
            <a:ext cx="3921532" cy="1811782"/>
          </a:xfrm>
          <a:prstGeom prst="rect">
            <a:avLst/>
          </a:prstGeom>
        </p:spPr>
      </p:pic>
      <p:pic>
        <p:nvPicPr>
          <p:cNvPr id="14" name="Picture 13">
            <a:extLst>
              <a:ext uri="{FF2B5EF4-FFF2-40B4-BE49-F238E27FC236}">
                <a16:creationId xmlns:a16="http://schemas.microsoft.com/office/drawing/2014/main" id="{20C460B9-FE8D-68EA-6E07-D448FAA89275}"/>
              </a:ext>
            </a:extLst>
          </p:cNvPr>
          <p:cNvPicPr>
            <a:picLocks noChangeAspect="1"/>
          </p:cNvPicPr>
          <p:nvPr/>
        </p:nvPicPr>
        <p:blipFill>
          <a:blip r:embed="rId6"/>
          <a:stretch>
            <a:fillRect/>
          </a:stretch>
        </p:blipFill>
        <p:spPr>
          <a:xfrm>
            <a:off x="8057054" y="1754342"/>
            <a:ext cx="1644850" cy="759936"/>
          </a:xfrm>
          <a:prstGeom prst="rect">
            <a:avLst/>
          </a:prstGeom>
        </p:spPr>
      </p:pic>
      <p:sp>
        <p:nvSpPr>
          <p:cNvPr id="15" name="TextBox 14">
            <a:extLst>
              <a:ext uri="{FF2B5EF4-FFF2-40B4-BE49-F238E27FC236}">
                <a16:creationId xmlns:a16="http://schemas.microsoft.com/office/drawing/2014/main" id="{07E30E2C-695E-378C-BC99-487C3B74016C}"/>
              </a:ext>
            </a:extLst>
          </p:cNvPr>
          <p:cNvSpPr txBox="1"/>
          <p:nvPr/>
        </p:nvSpPr>
        <p:spPr>
          <a:xfrm>
            <a:off x="1893215" y="4981322"/>
            <a:ext cx="8078100" cy="1177245"/>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Absolute measurements, like pixels, can create issues when designing layouts for multiple devices with different screen sizes and resolutions. Since they are fixed values, elements won't adjust or scale according to the device. This can cause layouts to appear too large or too small on different screens, reducing flexibility and responsiveness.</a:t>
            </a:r>
            <a:endParaRPr lang="en-US" sz="1200" dirty="0">
              <a:solidFill>
                <a:srgbClr val="423300"/>
              </a:solidFill>
              <a:latin typeface="Poppins" pitchFamily="2" charset="77"/>
              <a:cs typeface="Poppins" pitchFamily="2" charset="77"/>
            </a:endParaRPr>
          </a:p>
        </p:txBody>
      </p:sp>
    </p:spTree>
    <p:extLst>
      <p:ext uri="{BB962C8B-B14F-4D97-AF65-F5344CB8AC3E}">
        <p14:creationId xmlns:p14="http://schemas.microsoft.com/office/powerpoint/2010/main" val="3051914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40743" y="109725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498622" y="3870558"/>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72227" y="6200003"/>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5" y="-10175"/>
            <a:ext cx="11039973"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Relative Measurements</a:t>
            </a:r>
            <a:r>
              <a:rPr lang="en-US" sz="3600" b="1" dirty="0">
                <a:solidFill>
                  <a:schemeClr val="accent2">
                    <a:lumMod val="75000"/>
                  </a:schemeClr>
                </a:solidFill>
                <a:latin typeface="Poppins" pitchFamily="2" charset="77"/>
                <a:cs typeface="Poppins" pitchFamily="2" charset="77"/>
              </a:rPr>
              <a:t> Are Used</a:t>
            </a:r>
          </a:p>
        </p:txBody>
      </p:sp>
      <p:pic>
        <p:nvPicPr>
          <p:cNvPr id="10" name="Picture 9">
            <a:extLst>
              <a:ext uri="{FF2B5EF4-FFF2-40B4-BE49-F238E27FC236}">
                <a16:creationId xmlns:a16="http://schemas.microsoft.com/office/drawing/2014/main" id="{0C970C92-6B30-4460-4B84-D2132732D333}"/>
              </a:ext>
            </a:extLst>
          </p:cNvPr>
          <p:cNvPicPr>
            <a:picLocks noChangeAspect="1"/>
          </p:cNvPicPr>
          <p:nvPr/>
        </p:nvPicPr>
        <p:blipFill>
          <a:blip r:embed="rId4"/>
          <a:stretch>
            <a:fillRect/>
          </a:stretch>
        </p:blipFill>
        <p:spPr>
          <a:xfrm>
            <a:off x="1390079" y="857075"/>
            <a:ext cx="4017944" cy="4017944"/>
          </a:xfrm>
          <a:prstGeom prst="rect">
            <a:avLst/>
          </a:prstGeom>
        </p:spPr>
      </p:pic>
      <p:pic>
        <p:nvPicPr>
          <p:cNvPr id="12" name="Picture 11">
            <a:extLst>
              <a:ext uri="{FF2B5EF4-FFF2-40B4-BE49-F238E27FC236}">
                <a16:creationId xmlns:a16="http://schemas.microsoft.com/office/drawing/2014/main" id="{95E069EC-FB62-C545-8C47-71EA2BA7295C}"/>
              </a:ext>
            </a:extLst>
          </p:cNvPr>
          <p:cNvPicPr>
            <a:picLocks noChangeAspect="1"/>
          </p:cNvPicPr>
          <p:nvPr/>
        </p:nvPicPr>
        <p:blipFill>
          <a:blip r:embed="rId5"/>
          <a:stretch>
            <a:fillRect/>
          </a:stretch>
        </p:blipFill>
        <p:spPr>
          <a:xfrm>
            <a:off x="7465425" y="1338565"/>
            <a:ext cx="2828106" cy="2828106"/>
          </a:xfrm>
          <a:prstGeom prst="rect">
            <a:avLst/>
          </a:prstGeom>
        </p:spPr>
      </p:pic>
      <p:sp>
        <p:nvSpPr>
          <p:cNvPr id="15" name="TextBox 14">
            <a:extLst>
              <a:ext uri="{FF2B5EF4-FFF2-40B4-BE49-F238E27FC236}">
                <a16:creationId xmlns:a16="http://schemas.microsoft.com/office/drawing/2014/main" id="{07E30E2C-695E-378C-BC99-487C3B74016C}"/>
              </a:ext>
            </a:extLst>
          </p:cNvPr>
          <p:cNvSpPr txBox="1"/>
          <p:nvPr/>
        </p:nvSpPr>
        <p:spPr>
          <a:xfrm>
            <a:off x="1893215" y="4981322"/>
            <a:ext cx="8078100"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This is why relative units like percentages are preferred over absolute units like pixels, as they allow elements to adjust and scale dynamically across different screen sizes, ensuring better responsiveness and flexibility in layouts.</a:t>
            </a:r>
            <a:endParaRPr lang="en-US" sz="1200" dirty="0">
              <a:solidFill>
                <a:srgbClr val="423300"/>
              </a:solidFill>
              <a:latin typeface="Poppins" pitchFamily="2" charset="77"/>
              <a:cs typeface="Poppins" pitchFamily="2" charset="77"/>
            </a:endParaRPr>
          </a:p>
        </p:txBody>
      </p:sp>
      <p:pic>
        <p:nvPicPr>
          <p:cNvPr id="4" name="Picture 3">
            <a:extLst>
              <a:ext uri="{FF2B5EF4-FFF2-40B4-BE49-F238E27FC236}">
                <a16:creationId xmlns:a16="http://schemas.microsoft.com/office/drawing/2014/main" id="{C5801C03-7E2A-A37C-EA5F-10B1918F1A57}"/>
              </a:ext>
            </a:extLst>
          </p:cNvPr>
          <p:cNvPicPr>
            <a:picLocks noChangeAspect="1"/>
          </p:cNvPicPr>
          <p:nvPr/>
        </p:nvPicPr>
        <p:blipFill>
          <a:blip r:embed="rId6"/>
          <a:srcRect b="56403"/>
          <a:stretch/>
        </p:blipFill>
        <p:spPr>
          <a:xfrm>
            <a:off x="7936290" y="1295020"/>
            <a:ext cx="1899310" cy="2702214"/>
          </a:xfrm>
          <a:prstGeom prst="rect">
            <a:avLst/>
          </a:prstGeom>
        </p:spPr>
      </p:pic>
      <p:pic>
        <p:nvPicPr>
          <p:cNvPr id="17" name="Picture 16">
            <a:extLst>
              <a:ext uri="{FF2B5EF4-FFF2-40B4-BE49-F238E27FC236}">
                <a16:creationId xmlns:a16="http://schemas.microsoft.com/office/drawing/2014/main" id="{569AE5FB-2A77-81F9-3F6A-AD5D034D2509}"/>
              </a:ext>
            </a:extLst>
          </p:cNvPr>
          <p:cNvPicPr>
            <a:picLocks noChangeAspect="1"/>
          </p:cNvPicPr>
          <p:nvPr/>
        </p:nvPicPr>
        <p:blipFill>
          <a:blip r:embed="rId7"/>
          <a:stretch>
            <a:fillRect/>
          </a:stretch>
        </p:blipFill>
        <p:spPr>
          <a:xfrm>
            <a:off x="1423857" y="1181805"/>
            <a:ext cx="3950388" cy="1825113"/>
          </a:xfrm>
          <a:prstGeom prst="rect">
            <a:avLst/>
          </a:prstGeom>
        </p:spPr>
      </p:pic>
    </p:spTree>
    <p:extLst>
      <p:ext uri="{BB962C8B-B14F-4D97-AF65-F5344CB8AC3E}">
        <p14:creationId xmlns:p14="http://schemas.microsoft.com/office/powerpoint/2010/main" val="40325621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293</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Poppins</vt:lpstr>
      <vt:lpstr>Poppins SemiBold</vt:lpstr>
      <vt:lpstr>Office Theme</vt:lpstr>
      <vt:lpstr>Introduction To The Box Model</vt:lpstr>
      <vt:lpstr>What is The Box Model?</vt:lpstr>
      <vt:lpstr>How Are Dimensions Calculated?</vt:lpstr>
      <vt:lpstr>Margins Impact Outer Containers</vt:lpstr>
      <vt:lpstr>Absolute Measurements Become Problematic </vt:lpstr>
      <vt:lpstr>Relative Measurements Are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369</cp:revision>
  <dcterms:created xsi:type="dcterms:W3CDTF">2024-02-28T11:24:07Z</dcterms:created>
  <dcterms:modified xsi:type="dcterms:W3CDTF">2024-09-12T05:46:45Z</dcterms:modified>
</cp:coreProperties>
</file>