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312" r:id="rId3"/>
    <p:sldId id="325" r:id="rId4"/>
    <p:sldId id="317" r:id="rId5"/>
    <p:sldId id="326" r:id="rId6"/>
    <p:sldId id="32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300"/>
    <a:srgbClr val="745A00"/>
    <a:srgbClr val="61456A"/>
    <a:srgbClr val="C55A11"/>
    <a:srgbClr val="AD6513"/>
    <a:srgbClr val="FCC613"/>
    <a:srgbClr val="FFDD6D"/>
    <a:srgbClr val="DD53F8"/>
    <a:srgbClr val="E100FF"/>
    <a:srgbClr val="E85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p:restoredTop sz="94653"/>
  </p:normalViewPr>
  <p:slideViewPr>
    <p:cSldViewPr snapToGrid="0" showGuides="1">
      <p:cViewPr varScale="1">
        <p:scale>
          <a:sx n="146" d="100"/>
          <a:sy n="146" d="100"/>
        </p:scale>
        <p:origin x="760"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9/11/24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Understanding</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Inheritance In CSS</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8" name="Graphic 7">
            <a:extLst>
              <a:ext uri="{FF2B5EF4-FFF2-40B4-BE49-F238E27FC236}">
                <a16:creationId xmlns:a16="http://schemas.microsoft.com/office/drawing/2014/main" id="{3B983CE5-563E-D988-FD63-9844728DC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081" y="1940519"/>
            <a:ext cx="78576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30495" y="1330110"/>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242644" y="7962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848242" y="5936955"/>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Genetic Inheritance </a:t>
            </a:r>
            <a:r>
              <a:rPr lang="en-US" sz="3600" b="1" dirty="0">
                <a:solidFill>
                  <a:schemeClr val="accent2">
                    <a:lumMod val="75000"/>
                  </a:schemeClr>
                </a:solidFill>
                <a:latin typeface="Poppins" pitchFamily="2" charset="77"/>
                <a:cs typeface="Poppins" pitchFamily="2" charset="77"/>
              </a:rPr>
              <a:t>In Humans</a:t>
            </a:r>
          </a:p>
        </p:txBody>
      </p:sp>
      <p:sp>
        <p:nvSpPr>
          <p:cNvPr id="10" name="TextBox 9">
            <a:extLst>
              <a:ext uri="{FF2B5EF4-FFF2-40B4-BE49-F238E27FC236}">
                <a16:creationId xmlns:a16="http://schemas.microsoft.com/office/drawing/2014/main" id="{809B6316-E1F1-86E4-92AB-5A05343D725E}"/>
              </a:ext>
            </a:extLst>
          </p:cNvPr>
          <p:cNvSpPr txBox="1"/>
          <p:nvPr/>
        </p:nvSpPr>
        <p:spPr>
          <a:xfrm>
            <a:off x="1602377" y="4081300"/>
            <a:ext cx="8987246" cy="1177245"/>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Inheritance in humans refers to the passing down of genetic traits from ancestors to descendants through genes. These traits, such as eye color, hair type, and height, are encoded in DNA and are inherited from parents, grandparents, and earlier generations, influencing physical characteristics and sometimes health conditions in each individual.</a:t>
            </a:r>
          </a:p>
        </p:txBody>
      </p:sp>
      <p:pic>
        <p:nvPicPr>
          <p:cNvPr id="4" name="Picture 3">
            <a:extLst>
              <a:ext uri="{FF2B5EF4-FFF2-40B4-BE49-F238E27FC236}">
                <a16:creationId xmlns:a16="http://schemas.microsoft.com/office/drawing/2014/main" id="{69D769BF-1545-14ED-335F-3E518F446F39}"/>
              </a:ext>
            </a:extLst>
          </p:cNvPr>
          <p:cNvPicPr>
            <a:picLocks noChangeAspect="1"/>
          </p:cNvPicPr>
          <p:nvPr/>
        </p:nvPicPr>
        <p:blipFill>
          <a:blip r:embed="rId4"/>
          <a:stretch>
            <a:fillRect/>
          </a:stretch>
        </p:blipFill>
        <p:spPr>
          <a:xfrm>
            <a:off x="1088051" y="2173628"/>
            <a:ext cx="900000" cy="900000"/>
          </a:xfrm>
          <a:prstGeom prst="rect">
            <a:avLst/>
          </a:prstGeom>
        </p:spPr>
      </p:pic>
      <p:pic>
        <p:nvPicPr>
          <p:cNvPr id="16" name="Picture 15">
            <a:extLst>
              <a:ext uri="{FF2B5EF4-FFF2-40B4-BE49-F238E27FC236}">
                <a16:creationId xmlns:a16="http://schemas.microsoft.com/office/drawing/2014/main" id="{AE5F09D9-730F-26E9-BD59-4CB32D510D88}"/>
              </a:ext>
            </a:extLst>
          </p:cNvPr>
          <p:cNvPicPr>
            <a:picLocks noChangeAspect="1"/>
          </p:cNvPicPr>
          <p:nvPr/>
        </p:nvPicPr>
        <p:blipFill>
          <a:blip r:embed="rId5"/>
          <a:stretch>
            <a:fillRect/>
          </a:stretch>
        </p:blipFill>
        <p:spPr>
          <a:xfrm>
            <a:off x="4162176" y="2173628"/>
            <a:ext cx="900000" cy="900000"/>
          </a:xfrm>
          <a:prstGeom prst="rect">
            <a:avLst/>
          </a:prstGeom>
        </p:spPr>
      </p:pic>
      <p:pic>
        <p:nvPicPr>
          <p:cNvPr id="22" name="Picture 21">
            <a:extLst>
              <a:ext uri="{FF2B5EF4-FFF2-40B4-BE49-F238E27FC236}">
                <a16:creationId xmlns:a16="http://schemas.microsoft.com/office/drawing/2014/main" id="{47EFB1AD-5B52-3748-FE2C-22F80C47000E}"/>
              </a:ext>
            </a:extLst>
          </p:cNvPr>
          <p:cNvPicPr>
            <a:picLocks noChangeAspect="1"/>
          </p:cNvPicPr>
          <p:nvPr/>
        </p:nvPicPr>
        <p:blipFill>
          <a:blip r:embed="rId6"/>
          <a:stretch>
            <a:fillRect/>
          </a:stretch>
        </p:blipFill>
        <p:spPr>
          <a:xfrm>
            <a:off x="7236301" y="2173628"/>
            <a:ext cx="900000" cy="900000"/>
          </a:xfrm>
          <a:prstGeom prst="rect">
            <a:avLst/>
          </a:prstGeom>
        </p:spPr>
      </p:pic>
      <p:pic>
        <p:nvPicPr>
          <p:cNvPr id="24" name="Picture 23">
            <a:extLst>
              <a:ext uri="{FF2B5EF4-FFF2-40B4-BE49-F238E27FC236}">
                <a16:creationId xmlns:a16="http://schemas.microsoft.com/office/drawing/2014/main" id="{B4CD7A1A-11A4-70F0-A4AD-2E9FDA147CA6}"/>
              </a:ext>
            </a:extLst>
          </p:cNvPr>
          <p:cNvPicPr>
            <a:picLocks noChangeAspect="1"/>
          </p:cNvPicPr>
          <p:nvPr/>
        </p:nvPicPr>
        <p:blipFill>
          <a:blip r:embed="rId7"/>
          <a:stretch>
            <a:fillRect/>
          </a:stretch>
        </p:blipFill>
        <p:spPr>
          <a:xfrm>
            <a:off x="10310426" y="2173628"/>
            <a:ext cx="900000" cy="900000"/>
          </a:xfrm>
          <a:prstGeom prst="rect">
            <a:avLst/>
          </a:prstGeom>
        </p:spPr>
      </p:pic>
      <p:sp>
        <p:nvSpPr>
          <p:cNvPr id="25" name="TextBox 24">
            <a:extLst>
              <a:ext uri="{FF2B5EF4-FFF2-40B4-BE49-F238E27FC236}">
                <a16:creationId xmlns:a16="http://schemas.microsoft.com/office/drawing/2014/main" id="{224A4408-9F21-870B-738D-80D6549E705F}"/>
              </a:ext>
            </a:extLst>
          </p:cNvPr>
          <p:cNvSpPr txBox="1"/>
          <p:nvPr/>
        </p:nvSpPr>
        <p:spPr>
          <a:xfrm>
            <a:off x="566057" y="3141807"/>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Skin</a:t>
            </a:r>
          </a:p>
        </p:txBody>
      </p:sp>
      <p:sp>
        <p:nvSpPr>
          <p:cNvPr id="26" name="TextBox 25">
            <a:extLst>
              <a:ext uri="{FF2B5EF4-FFF2-40B4-BE49-F238E27FC236}">
                <a16:creationId xmlns:a16="http://schemas.microsoft.com/office/drawing/2014/main" id="{AFCEB83C-6DA7-E812-BE86-12CA2125CE87}"/>
              </a:ext>
            </a:extLst>
          </p:cNvPr>
          <p:cNvSpPr txBox="1"/>
          <p:nvPr/>
        </p:nvSpPr>
        <p:spPr>
          <a:xfrm>
            <a:off x="3579223" y="3141807"/>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Eyes</a:t>
            </a:r>
          </a:p>
        </p:txBody>
      </p:sp>
      <p:sp>
        <p:nvSpPr>
          <p:cNvPr id="27" name="TextBox 26">
            <a:extLst>
              <a:ext uri="{FF2B5EF4-FFF2-40B4-BE49-F238E27FC236}">
                <a16:creationId xmlns:a16="http://schemas.microsoft.com/office/drawing/2014/main" id="{C5776EF6-9B64-8043-B5FD-EA39905ECD18}"/>
              </a:ext>
            </a:extLst>
          </p:cNvPr>
          <p:cNvSpPr txBox="1"/>
          <p:nvPr/>
        </p:nvSpPr>
        <p:spPr>
          <a:xfrm>
            <a:off x="6653348" y="3141807"/>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Height</a:t>
            </a:r>
          </a:p>
        </p:txBody>
      </p:sp>
      <p:sp>
        <p:nvSpPr>
          <p:cNvPr id="28" name="TextBox 27">
            <a:extLst>
              <a:ext uri="{FF2B5EF4-FFF2-40B4-BE49-F238E27FC236}">
                <a16:creationId xmlns:a16="http://schemas.microsoft.com/office/drawing/2014/main" id="{A1AAAFDF-61C1-4EC1-A737-1AC097EB7CC1}"/>
              </a:ext>
            </a:extLst>
          </p:cNvPr>
          <p:cNvSpPr txBox="1"/>
          <p:nvPr/>
        </p:nvSpPr>
        <p:spPr>
          <a:xfrm>
            <a:off x="9727474" y="3141807"/>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Hair Color</a:t>
            </a:r>
          </a:p>
        </p:txBody>
      </p:sp>
    </p:spTree>
    <p:extLst>
      <p:ext uri="{BB962C8B-B14F-4D97-AF65-F5344CB8AC3E}">
        <p14:creationId xmlns:p14="http://schemas.microsoft.com/office/powerpoint/2010/main" val="10553468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We Inherit Traits </a:t>
            </a:r>
            <a:r>
              <a:rPr lang="en-US" sz="3600" b="1" dirty="0">
                <a:solidFill>
                  <a:schemeClr val="accent2">
                    <a:lumMod val="75000"/>
                  </a:schemeClr>
                </a:solidFill>
                <a:latin typeface="Poppins" pitchFamily="2" charset="77"/>
                <a:cs typeface="Poppins" pitchFamily="2" charset="77"/>
              </a:rPr>
              <a:t>From Ancestors</a:t>
            </a:r>
          </a:p>
        </p:txBody>
      </p:sp>
      <p:sp>
        <p:nvSpPr>
          <p:cNvPr id="10" name="TextBox 9">
            <a:extLst>
              <a:ext uri="{FF2B5EF4-FFF2-40B4-BE49-F238E27FC236}">
                <a16:creationId xmlns:a16="http://schemas.microsoft.com/office/drawing/2014/main" id="{809B6316-E1F1-86E4-92AB-5A05343D725E}"/>
              </a:ext>
            </a:extLst>
          </p:cNvPr>
          <p:cNvSpPr txBox="1"/>
          <p:nvPr/>
        </p:nvSpPr>
        <p:spPr>
          <a:xfrm>
            <a:off x="1602377" y="4762812"/>
            <a:ext cx="8987246" cy="900246"/>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Genetic inheritance refers to the process by which we receive traits from our parents or ancestors. This happens through genes passed down in DNA, which carry characteristics like eye color, hair type, and certain health conditions, making each of us a unique combination of our family's genetic history.</a:t>
            </a:r>
          </a:p>
        </p:txBody>
      </p:sp>
      <p:pic>
        <p:nvPicPr>
          <p:cNvPr id="9" name="Picture 8">
            <a:extLst>
              <a:ext uri="{FF2B5EF4-FFF2-40B4-BE49-F238E27FC236}">
                <a16:creationId xmlns:a16="http://schemas.microsoft.com/office/drawing/2014/main" id="{CDBE1783-0D2F-0F7A-0A89-4288B0989E01}"/>
              </a:ext>
            </a:extLst>
          </p:cNvPr>
          <p:cNvPicPr>
            <a:picLocks noChangeAspect="1"/>
          </p:cNvPicPr>
          <p:nvPr/>
        </p:nvPicPr>
        <p:blipFill>
          <a:blip r:embed="rId4"/>
          <a:stretch>
            <a:fillRect/>
          </a:stretch>
        </p:blipFill>
        <p:spPr>
          <a:xfrm>
            <a:off x="4528457" y="1508451"/>
            <a:ext cx="3004457" cy="3004457"/>
          </a:xfrm>
          <a:prstGeom prst="rect">
            <a:avLst/>
          </a:prstGeom>
        </p:spPr>
      </p:pic>
    </p:spTree>
    <p:extLst>
      <p:ext uri="{BB962C8B-B14F-4D97-AF65-F5344CB8AC3E}">
        <p14:creationId xmlns:p14="http://schemas.microsoft.com/office/powerpoint/2010/main" val="150684384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761947" y="6052436"/>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869027" y="497008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280765" y="6296044"/>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10175"/>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HTML Elements </a:t>
            </a:r>
            <a:r>
              <a:rPr lang="en-US" sz="3600" b="1" dirty="0">
                <a:solidFill>
                  <a:schemeClr val="accent2">
                    <a:lumMod val="75000"/>
                  </a:schemeClr>
                </a:solidFill>
                <a:latin typeface="Poppins" pitchFamily="2" charset="77"/>
                <a:cs typeface="Poppins" pitchFamily="2" charset="77"/>
              </a:rPr>
              <a:t>Inherit CSS Properties</a:t>
            </a:r>
          </a:p>
        </p:txBody>
      </p:sp>
      <p:sp>
        <p:nvSpPr>
          <p:cNvPr id="4" name="TextBox 3">
            <a:extLst>
              <a:ext uri="{FF2B5EF4-FFF2-40B4-BE49-F238E27FC236}">
                <a16:creationId xmlns:a16="http://schemas.microsoft.com/office/drawing/2014/main" id="{E7244290-95F3-A0A3-B673-991E02295DCF}"/>
              </a:ext>
            </a:extLst>
          </p:cNvPr>
          <p:cNvSpPr txBox="1"/>
          <p:nvPr/>
        </p:nvSpPr>
        <p:spPr>
          <a:xfrm>
            <a:off x="6145173" y="2463315"/>
            <a:ext cx="5640526" cy="2327560"/>
          </a:xfrm>
          <a:prstGeom prst="rect">
            <a:avLst/>
          </a:prstGeom>
          <a:noFill/>
        </p:spPr>
        <p:txBody>
          <a:bodyPr wrap="square" rtlCol="0">
            <a:spAutoFit/>
          </a:bodyPr>
          <a:lstStyle/>
          <a:p>
            <a:pPr>
              <a:lnSpc>
                <a:spcPct val="150000"/>
              </a:lnSpc>
            </a:pPr>
            <a:r>
              <a:rPr lang="en-US" sz="1400" dirty="0">
                <a:solidFill>
                  <a:srgbClr val="745A00"/>
                </a:solidFill>
                <a:latin typeface="Poppins" pitchFamily="2" charset="77"/>
                <a:cs typeface="Poppins" pitchFamily="2" charset="77"/>
              </a:rPr>
              <a:t>Just like humans inherit traits from their parents and ancestors, HTML elements can inherit certain CSS properties from their parent elements. When a parent element is styled, child elements automatically inherit these styles unless specified otherwise, creating a consistent and unified design across the webpage, similar to how inherited traits define family characteristics.</a:t>
            </a:r>
          </a:p>
        </p:txBody>
      </p:sp>
      <p:pic>
        <p:nvPicPr>
          <p:cNvPr id="13" name="Picture 12">
            <a:extLst>
              <a:ext uri="{FF2B5EF4-FFF2-40B4-BE49-F238E27FC236}">
                <a16:creationId xmlns:a16="http://schemas.microsoft.com/office/drawing/2014/main" id="{BD2028C3-704C-05A1-9EFF-2693D45D42EC}"/>
              </a:ext>
            </a:extLst>
          </p:cNvPr>
          <p:cNvPicPr>
            <a:picLocks noChangeAspect="1"/>
          </p:cNvPicPr>
          <p:nvPr/>
        </p:nvPicPr>
        <p:blipFill>
          <a:blip r:embed="rId4"/>
          <a:stretch>
            <a:fillRect/>
          </a:stretch>
        </p:blipFill>
        <p:spPr>
          <a:xfrm>
            <a:off x="576546" y="1214954"/>
            <a:ext cx="4962105" cy="4754958"/>
          </a:xfrm>
          <a:prstGeom prst="rect">
            <a:avLst/>
          </a:prstGeom>
        </p:spPr>
      </p:pic>
    </p:spTree>
    <p:extLst>
      <p:ext uri="{BB962C8B-B14F-4D97-AF65-F5344CB8AC3E}">
        <p14:creationId xmlns:p14="http://schemas.microsoft.com/office/powerpoint/2010/main" val="6889609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562905" y="1941991"/>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307111" y="4096981"/>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87771" y="6126000"/>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10175"/>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Inheritance Reduces </a:t>
            </a:r>
            <a:r>
              <a:rPr lang="en-US" sz="3600" b="1" dirty="0">
                <a:solidFill>
                  <a:schemeClr val="accent2">
                    <a:lumMod val="75000"/>
                  </a:schemeClr>
                </a:solidFill>
                <a:latin typeface="Poppins" pitchFamily="2" charset="77"/>
                <a:cs typeface="Poppins" pitchFamily="2" charset="77"/>
              </a:rPr>
              <a:t>Repetitive Effort</a:t>
            </a:r>
          </a:p>
        </p:txBody>
      </p:sp>
      <p:sp>
        <p:nvSpPr>
          <p:cNvPr id="4" name="TextBox 3">
            <a:extLst>
              <a:ext uri="{FF2B5EF4-FFF2-40B4-BE49-F238E27FC236}">
                <a16:creationId xmlns:a16="http://schemas.microsoft.com/office/drawing/2014/main" id="{E7244290-95F3-A0A3-B673-991E02295DCF}"/>
              </a:ext>
            </a:extLst>
          </p:cNvPr>
          <p:cNvSpPr txBox="1"/>
          <p:nvPr/>
        </p:nvSpPr>
        <p:spPr>
          <a:xfrm>
            <a:off x="1393371" y="4807811"/>
            <a:ext cx="8920579" cy="1358064"/>
          </a:xfrm>
          <a:prstGeom prst="rect">
            <a:avLst/>
          </a:prstGeom>
          <a:noFill/>
        </p:spPr>
        <p:txBody>
          <a:bodyPr wrap="square" rtlCol="0">
            <a:spAutoFit/>
          </a:bodyPr>
          <a:lstStyle/>
          <a:p>
            <a:pPr algn="ctr">
              <a:lnSpc>
                <a:spcPct val="150000"/>
              </a:lnSpc>
            </a:pPr>
            <a:r>
              <a:rPr lang="en-US" sz="1400" dirty="0">
                <a:solidFill>
                  <a:srgbClr val="745A00"/>
                </a:solidFill>
                <a:latin typeface="Poppins" pitchFamily="2" charset="77"/>
                <a:cs typeface="Poppins" pitchFamily="2" charset="77"/>
              </a:rPr>
              <a:t>Just like humans inherit traits from their parents and ancestors, HTML elements can inherit certain CSS properties from their parent elements. When a parent element is styled, child elements automatically inherit these styles unless specified otherwise, creating a consistent and unified design across the webpage, similar to how inherited traits define family characteristics.</a:t>
            </a:r>
          </a:p>
        </p:txBody>
      </p:sp>
      <p:pic>
        <p:nvPicPr>
          <p:cNvPr id="9" name="Picture 8">
            <a:extLst>
              <a:ext uri="{FF2B5EF4-FFF2-40B4-BE49-F238E27FC236}">
                <a16:creationId xmlns:a16="http://schemas.microsoft.com/office/drawing/2014/main" id="{D62CAC9A-0040-4990-9E79-60A0CB40C8F5}"/>
              </a:ext>
            </a:extLst>
          </p:cNvPr>
          <p:cNvPicPr>
            <a:picLocks noChangeAspect="1"/>
          </p:cNvPicPr>
          <p:nvPr/>
        </p:nvPicPr>
        <p:blipFill>
          <a:blip r:embed="rId4"/>
          <a:stretch>
            <a:fillRect/>
          </a:stretch>
        </p:blipFill>
        <p:spPr>
          <a:xfrm>
            <a:off x="3162888" y="1257849"/>
            <a:ext cx="5676312" cy="3196154"/>
          </a:xfrm>
          <a:prstGeom prst="rect">
            <a:avLst/>
          </a:prstGeom>
        </p:spPr>
      </p:pic>
    </p:spTree>
    <p:extLst>
      <p:ext uri="{BB962C8B-B14F-4D97-AF65-F5344CB8AC3E}">
        <p14:creationId xmlns:p14="http://schemas.microsoft.com/office/powerpoint/2010/main" val="30519145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9682033" y="253620"/>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288209" y="6358192"/>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454670" y="6179231"/>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10175"/>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Properties Which Are </a:t>
            </a:r>
            <a:r>
              <a:rPr lang="en-US" sz="3600" b="1" dirty="0">
                <a:solidFill>
                  <a:schemeClr val="accent2">
                    <a:lumMod val="75000"/>
                  </a:schemeClr>
                </a:solidFill>
                <a:latin typeface="Poppins" pitchFamily="2" charset="77"/>
                <a:cs typeface="Poppins" pitchFamily="2" charset="77"/>
              </a:rPr>
              <a:t>NOT Inherited</a:t>
            </a:r>
          </a:p>
        </p:txBody>
      </p:sp>
      <p:pic>
        <p:nvPicPr>
          <p:cNvPr id="10" name="Picture 9">
            <a:extLst>
              <a:ext uri="{FF2B5EF4-FFF2-40B4-BE49-F238E27FC236}">
                <a16:creationId xmlns:a16="http://schemas.microsoft.com/office/drawing/2014/main" id="{148BFD85-4A07-D4EE-5998-067FD76E85FD}"/>
              </a:ext>
            </a:extLst>
          </p:cNvPr>
          <p:cNvPicPr>
            <a:picLocks noChangeAspect="1"/>
          </p:cNvPicPr>
          <p:nvPr/>
        </p:nvPicPr>
        <p:blipFill>
          <a:blip r:embed="rId4"/>
          <a:stretch>
            <a:fillRect/>
          </a:stretch>
        </p:blipFill>
        <p:spPr>
          <a:xfrm>
            <a:off x="1588601" y="2111821"/>
            <a:ext cx="900000" cy="900000"/>
          </a:xfrm>
          <a:prstGeom prst="rect">
            <a:avLst/>
          </a:prstGeom>
        </p:spPr>
      </p:pic>
      <p:sp>
        <p:nvSpPr>
          <p:cNvPr id="11" name="TextBox 10">
            <a:extLst>
              <a:ext uri="{FF2B5EF4-FFF2-40B4-BE49-F238E27FC236}">
                <a16:creationId xmlns:a16="http://schemas.microsoft.com/office/drawing/2014/main" id="{A7A7D0BF-8B66-96B6-284A-450E9DC31C6A}"/>
              </a:ext>
            </a:extLst>
          </p:cNvPr>
          <p:cNvSpPr txBox="1"/>
          <p:nvPr/>
        </p:nvSpPr>
        <p:spPr>
          <a:xfrm>
            <a:off x="1002281" y="3157191"/>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Margins, Padding</a:t>
            </a:r>
          </a:p>
        </p:txBody>
      </p:sp>
      <p:sp>
        <p:nvSpPr>
          <p:cNvPr id="12" name="TextBox 11">
            <a:extLst>
              <a:ext uri="{FF2B5EF4-FFF2-40B4-BE49-F238E27FC236}">
                <a16:creationId xmlns:a16="http://schemas.microsoft.com/office/drawing/2014/main" id="{DEDAC682-88DD-159D-C609-82634BB7A478}"/>
              </a:ext>
            </a:extLst>
          </p:cNvPr>
          <p:cNvSpPr txBox="1"/>
          <p:nvPr/>
        </p:nvSpPr>
        <p:spPr>
          <a:xfrm>
            <a:off x="594478" y="3555078"/>
            <a:ext cx="2888246" cy="1681229"/>
          </a:xfrm>
          <a:prstGeom prst="rect">
            <a:avLst/>
          </a:prstGeom>
          <a:noFill/>
        </p:spPr>
        <p:txBody>
          <a:bodyPr wrap="square" rtlCol="0">
            <a:spAutoFit/>
          </a:bodyPr>
          <a:lstStyle/>
          <a:p>
            <a:pPr algn="ctr">
              <a:lnSpc>
                <a:spcPct val="150000"/>
              </a:lnSpc>
            </a:pPr>
            <a:r>
              <a:rPr lang="en-US" sz="1400" dirty="0">
                <a:solidFill>
                  <a:srgbClr val="745A00"/>
                </a:solidFill>
                <a:latin typeface="Poppins" pitchFamily="2" charset="77"/>
                <a:cs typeface="Poppins" pitchFamily="2" charset="77"/>
              </a:rPr>
              <a:t>Layout and box-model-related properties are not inherited because each element's layout is usually independent.</a:t>
            </a:r>
          </a:p>
        </p:txBody>
      </p:sp>
      <p:sp>
        <p:nvSpPr>
          <p:cNvPr id="14" name="TextBox 13">
            <a:extLst>
              <a:ext uri="{FF2B5EF4-FFF2-40B4-BE49-F238E27FC236}">
                <a16:creationId xmlns:a16="http://schemas.microsoft.com/office/drawing/2014/main" id="{971F0745-5237-78C3-7719-85677B5DBB3D}"/>
              </a:ext>
            </a:extLst>
          </p:cNvPr>
          <p:cNvSpPr txBox="1"/>
          <p:nvPr/>
        </p:nvSpPr>
        <p:spPr>
          <a:xfrm>
            <a:off x="5060476" y="3157191"/>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Background, Border</a:t>
            </a:r>
          </a:p>
        </p:txBody>
      </p:sp>
      <p:sp>
        <p:nvSpPr>
          <p:cNvPr id="15" name="TextBox 14">
            <a:extLst>
              <a:ext uri="{FF2B5EF4-FFF2-40B4-BE49-F238E27FC236}">
                <a16:creationId xmlns:a16="http://schemas.microsoft.com/office/drawing/2014/main" id="{26EB095C-CAD7-980F-BFAB-01ED126C310C}"/>
              </a:ext>
            </a:extLst>
          </p:cNvPr>
          <p:cNvSpPr txBox="1"/>
          <p:nvPr/>
        </p:nvSpPr>
        <p:spPr>
          <a:xfrm>
            <a:off x="4652673" y="3555078"/>
            <a:ext cx="2888246" cy="1681229"/>
          </a:xfrm>
          <a:prstGeom prst="rect">
            <a:avLst/>
          </a:prstGeom>
          <a:noFill/>
        </p:spPr>
        <p:txBody>
          <a:bodyPr wrap="square" rtlCol="0">
            <a:spAutoFit/>
          </a:bodyPr>
          <a:lstStyle/>
          <a:p>
            <a:pPr algn="ctr">
              <a:lnSpc>
                <a:spcPct val="150000"/>
              </a:lnSpc>
            </a:pPr>
            <a:r>
              <a:rPr lang="en-US" sz="1400" dirty="0">
                <a:solidFill>
                  <a:srgbClr val="745A00"/>
                </a:solidFill>
                <a:latin typeface="Poppins" pitchFamily="2" charset="77"/>
                <a:cs typeface="Poppins" pitchFamily="2" charset="77"/>
              </a:rPr>
              <a:t>Borders and background properties are not inherited by default; they must be explicitly applied to child elements.</a:t>
            </a:r>
          </a:p>
        </p:txBody>
      </p:sp>
      <p:pic>
        <p:nvPicPr>
          <p:cNvPr id="17" name="Picture 16">
            <a:extLst>
              <a:ext uri="{FF2B5EF4-FFF2-40B4-BE49-F238E27FC236}">
                <a16:creationId xmlns:a16="http://schemas.microsoft.com/office/drawing/2014/main" id="{7A7BB238-31D7-66FD-9454-2F77508BCC66}"/>
              </a:ext>
            </a:extLst>
          </p:cNvPr>
          <p:cNvPicPr>
            <a:picLocks noChangeAspect="1"/>
          </p:cNvPicPr>
          <p:nvPr/>
        </p:nvPicPr>
        <p:blipFill>
          <a:blip r:embed="rId5"/>
          <a:stretch>
            <a:fillRect/>
          </a:stretch>
        </p:blipFill>
        <p:spPr>
          <a:xfrm>
            <a:off x="5646000" y="2111821"/>
            <a:ext cx="900000" cy="900000"/>
          </a:xfrm>
          <a:prstGeom prst="rect">
            <a:avLst/>
          </a:prstGeom>
        </p:spPr>
      </p:pic>
      <p:sp>
        <p:nvSpPr>
          <p:cNvPr id="18" name="TextBox 17">
            <a:extLst>
              <a:ext uri="{FF2B5EF4-FFF2-40B4-BE49-F238E27FC236}">
                <a16:creationId xmlns:a16="http://schemas.microsoft.com/office/drawing/2014/main" id="{2AB03C02-574E-7FA4-06F8-872804C83301}"/>
              </a:ext>
            </a:extLst>
          </p:cNvPr>
          <p:cNvSpPr txBox="1"/>
          <p:nvPr/>
        </p:nvSpPr>
        <p:spPr>
          <a:xfrm>
            <a:off x="8935790" y="3157191"/>
            <a:ext cx="2072640" cy="307777"/>
          </a:xfrm>
          <a:prstGeom prst="rect">
            <a:avLst/>
          </a:prstGeom>
          <a:noFill/>
        </p:spPr>
        <p:txBody>
          <a:bodyPr wrap="square">
            <a:spAutoFit/>
          </a:bodyPr>
          <a:lstStyle/>
          <a:p>
            <a:pPr algn="ctr"/>
            <a:r>
              <a:rPr lang="en-US" sz="1400" b="1" dirty="0">
                <a:solidFill>
                  <a:srgbClr val="423300"/>
                </a:solidFill>
                <a:latin typeface="Poppins SemiBold" pitchFamily="2" charset="77"/>
                <a:cs typeface="Poppins SemiBold" pitchFamily="2" charset="77"/>
              </a:rPr>
              <a:t>Browser Defaults</a:t>
            </a:r>
          </a:p>
        </p:txBody>
      </p:sp>
      <p:sp>
        <p:nvSpPr>
          <p:cNvPr id="19" name="TextBox 18">
            <a:extLst>
              <a:ext uri="{FF2B5EF4-FFF2-40B4-BE49-F238E27FC236}">
                <a16:creationId xmlns:a16="http://schemas.microsoft.com/office/drawing/2014/main" id="{49B7786E-FBE9-0519-35EF-D4244BFF4E5C}"/>
              </a:ext>
            </a:extLst>
          </p:cNvPr>
          <p:cNvSpPr txBox="1"/>
          <p:nvPr/>
        </p:nvSpPr>
        <p:spPr>
          <a:xfrm>
            <a:off x="8527987" y="3555078"/>
            <a:ext cx="2888246" cy="1681229"/>
          </a:xfrm>
          <a:prstGeom prst="rect">
            <a:avLst/>
          </a:prstGeom>
          <a:noFill/>
        </p:spPr>
        <p:txBody>
          <a:bodyPr wrap="square" rtlCol="0">
            <a:spAutoFit/>
          </a:bodyPr>
          <a:lstStyle/>
          <a:p>
            <a:pPr algn="ctr">
              <a:lnSpc>
                <a:spcPct val="150000"/>
              </a:lnSpc>
            </a:pPr>
            <a:r>
              <a:rPr lang="en-US" sz="1400" dirty="0">
                <a:solidFill>
                  <a:srgbClr val="745A00"/>
                </a:solidFill>
                <a:latin typeface="Poppins" pitchFamily="2" charset="77"/>
                <a:cs typeface="Poppins" pitchFamily="2" charset="77"/>
              </a:rPr>
              <a:t>Borders and background properties are not inherited by default; they must be explicitly applied to child elements.</a:t>
            </a:r>
          </a:p>
        </p:txBody>
      </p:sp>
      <p:pic>
        <p:nvPicPr>
          <p:cNvPr id="22" name="Picture 21">
            <a:extLst>
              <a:ext uri="{FF2B5EF4-FFF2-40B4-BE49-F238E27FC236}">
                <a16:creationId xmlns:a16="http://schemas.microsoft.com/office/drawing/2014/main" id="{6AA33EDC-D1BE-238F-C6CE-BF4DD79DA1FA}"/>
              </a:ext>
            </a:extLst>
          </p:cNvPr>
          <p:cNvPicPr>
            <a:picLocks noChangeAspect="1"/>
          </p:cNvPicPr>
          <p:nvPr/>
        </p:nvPicPr>
        <p:blipFill>
          <a:blip r:embed="rId6"/>
          <a:stretch>
            <a:fillRect/>
          </a:stretch>
        </p:blipFill>
        <p:spPr>
          <a:xfrm>
            <a:off x="9522110" y="2075920"/>
            <a:ext cx="900000" cy="900000"/>
          </a:xfrm>
          <a:prstGeom prst="rect">
            <a:avLst/>
          </a:prstGeom>
        </p:spPr>
      </p:pic>
    </p:spTree>
    <p:extLst>
      <p:ext uri="{BB962C8B-B14F-4D97-AF65-F5344CB8AC3E}">
        <p14:creationId xmlns:p14="http://schemas.microsoft.com/office/powerpoint/2010/main" val="30498335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4188</TotalTime>
  <Words>329</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Poppins</vt:lpstr>
      <vt:lpstr>Poppins SemiBold</vt:lpstr>
      <vt:lpstr>Office Theme</vt:lpstr>
      <vt:lpstr>Understanding Inheritance In CSS</vt:lpstr>
      <vt:lpstr>Genetic Inheritance In Humans</vt:lpstr>
      <vt:lpstr>We Inherit Traits From Ancestors</vt:lpstr>
      <vt:lpstr>HTML Elements Inherit CSS Properties</vt:lpstr>
      <vt:lpstr>Inheritance Reduces Repetitive Effort</vt:lpstr>
      <vt:lpstr>Properties Which Are NOT Inherited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357</cp:revision>
  <dcterms:created xsi:type="dcterms:W3CDTF">2024-02-28T11:24:07Z</dcterms:created>
  <dcterms:modified xsi:type="dcterms:W3CDTF">2024-09-11T12:49:10Z</dcterms:modified>
</cp:coreProperties>
</file>