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312" r:id="rId3"/>
    <p:sldId id="325"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300"/>
    <a:srgbClr val="745A00"/>
    <a:srgbClr val="61456A"/>
    <a:srgbClr val="C55A11"/>
    <a:srgbClr val="AD6513"/>
    <a:srgbClr val="FCC613"/>
    <a:srgbClr val="FFDD6D"/>
    <a:srgbClr val="DD53F8"/>
    <a:srgbClr val="E100FF"/>
    <a:srgbClr val="E85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18"/>
    <p:restoredTop sz="94653"/>
  </p:normalViewPr>
  <p:slideViewPr>
    <p:cSldViewPr snapToGrid="0" showGuides="1">
      <p:cViewPr varScale="1">
        <p:scale>
          <a:sx n="146" d="100"/>
          <a:sy n="146" d="100"/>
        </p:scale>
        <p:origin x="760" y="17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AFF5F-4593-4642-B263-46DC71846A50}" type="datetimeFigureOut">
              <a:rPr lang="en-US" smtClean="0"/>
              <a:t>9/13/24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D73B4-3B7A-5C47-BA0A-325276D0DB7E}" type="slidenum">
              <a:rPr lang="en-US" smtClean="0"/>
              <a:t>‹#›</a:t>
            </a:fld>
            <a:endParaRPr lang="en-US"/>
          </a:p>
        </p:txBody>
      </p:sp>
    </p:spTree>
    <p:extLst>
      <p:ext uri="{BB962C8B-B14F-4D97-AF65-F5344CB8AC3E}">
        <p14:creationId xmlns:p14="http://schemas.microsoft.com/office/powerpoint/2010/main" val="30360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4B0-5224-B0DF-7293-F40663175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48810A-B6B9-C0BD-1265-DFCF1814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8519265-9BFA-1BC2-CDD6-47A3F947ED64}"/>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5" name="Footer Placeholder 4">
            <a:extLst>
              <a:ext uri="{FF2B5EF4-FFF2-40B4-BE49-F238E27FC236}">
                <a16:creationId xmlns:a16="http://schemas.microsoft.com/office/drawing/2014/main" id="{3CE74205-5F65-3747-0E48-5926F2DA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49A60-B65A-047C-1901-9E58799F46D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0419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BB7-6F7E-5B81-4F71-4BE777730C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98EFD-6E2D-073D-2777-B8197B8AD9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CEA36-4478-D24E-E2AB-CF9EEA3E9F2A}"/>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5" name="Footer Placeholder 4">
            <a:extLst>
              <a:ext uri="{FF2B5EF4-FFF2-40B4-BE49-F238E27FC236}">
                <a16:creationId xmlns:a16="http://schemas.microsoft.com/office/drawing/2014/main" id="{A63BC77E-E47B-EBFA-D7E2-EB8CAFC4C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8DF2F-19EC-AA0F-C42C-20F34B9C706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170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8503-2440-79EE-E716-072BE6DE3E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CF235D-189D-2752-0AD8-7B97748CAC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6B4F1-B968-C9DC-36A0-40D3A9249691}"/>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5" name="Footer Placeholder 4">
            <a:extLst>
              <a:ext uri="{FF2B5EF4-FFF2-40B4-BE49-F238E27FC236}">
                <a16:creationId xmlns:a16="http://schemas.microsoft.com/office/drawing/2014/main" id="{5FE11C7E-F8C8-E7B1-5AE1-6C0FD2430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4DB4-9403-A5D1-815E-2C890E8D9E3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3042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753-60BE-D4E8-DF98-50EB8781B3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4FF022-9CC0-F395-2126-25FD48B7EA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C5A9DC-7053-2EC2-614A-ACE263E42A17}"/>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5" name="Footer Placeholder 4">
            <a:extLst>
              <a:ext uri="{FF2B5EF4-FFF2-40B4-BE49-F238E27FC236}">
                <a16:creationId xmlns:a16="http://schemas.microsoft.com/office/drawing/2014/main" id="{2A487403-D3DF-EED7-AC4A-58DC6ACD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9626-CF06-4327-1460-B41D736AD62E}"/>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724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E38-3DF8-0E50-B41F-24E2F9647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F70C4-F003-C288-3E3B-F320E8EDA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AF0F96-1D0B-7BE6-0DA5-722FDD17D8A8}"/>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5" name="Footer Placeholder 4">
            <a:extLst>
              <a:ext uri="{FF2B5EF4-FFF2-40B4-BE49-F238E27FC236}">
                <a16:creationId xmlns:a16="http://schemas.microsoft.com/office/drawing/2014/main" id="{8FBFA99A-36B8-13EE-009B-F71B62B1E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5676F-30E5-E5C7-0601-07574EB2D6D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391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8B2-55D6-055B-5C09-E65DD8C9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5256CA-6EF2-B2E8-7D4B-52ECBC9585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56E81-36C0-EE8A-9E4E-8470ED18A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A4CF9-8A85-9602-5D37-E5036C3F74B5}"/>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6" name="Footer Placeholder 5">
            <a:extLst>
              <a:ext uri="{FF2B5EF4-FFF2-40B4-BE49-F238E27FC236}">
                <a16:creationId xmlns:a16="http://schemas.microsoft.com/office/drawing/2014/main" id="{E3A8346B-1F76-4AD0-4C90-AD723428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91F1-5E0B-7A68-8722-F1575298775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9277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FBBD-1722-4224-F9BB-8EBD1C001F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54CB22-1AE7-CA9A-D0DC-DC783753C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5AA36-5AC2-7491-7C18-242609E9FE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A99B3A-36E2-CFCE-6301-878B769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E6ABAF-F340-A78E-DFD6-A0867F846F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F998BD-30CD-7920-E753-C252CA2B2BBA}"/>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8" name="Footer Placeholder 7">
            <a:extLst>
              <a:ext uri="{FF2B5EF4-FFF2-40B4-BE49-F238E27FC236}">
                <a16:creationId xmlns:a16="http://schemas.microsoft.com/office/drawing/2014/main" id="{3AA7ABC1-3752-46E5-F1AF-00F01D4B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F4455-339C-F08F-C4CD-B3F2A7952737}"/>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5042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960-22DE-E5A9-7830-63B79FA747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1E3637-07FD-41EA-C7DB-1E60FA870257}"/>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4" name="Footer Placeholder 3">
            <a:extLst>
              <a:ext uri="{FF2B5EF4-FFF2-40B4-BE49-F238E27FC236}">
                <a16:creationId xmlns:a16="http://schemas.microsoft.com/office/drawing/2014/main" id="{201F13C8-AE6B-EC91-149D-C4F99AB0D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6A696-6FF2-5CBD-6F28-EC15D5709D21}"/>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5680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34D-D93A-3844-6818-5266D3B3D6E9}"/>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3" name="Footer Placeholder 2">
            <a:extLst>
              <a:ext uri="{FF2B5EF4-FFF2-40B4-BE49-F238E27FC236}">
                <a16:creationId xmlns:a16="http://schemas.microsoft.com/office/drawing/2014/main" id="{5FB9EED5-89A1-ACE4-55B7-3E9C29A57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A3269-AD29-F734-147B-CF871F8F93D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934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10A-D478-0EAA-0D79-6B89626364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101B23-CF69-1895-9367-83A95BCF1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200D4B-7EEA-3448-A4D6-3B78AD0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56B4C-B757-9048-D019-358A416E5641}"/>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6" name="Footer Placeholder 5">
            <a:extLst>
              <a:ext uri="{FF2B5EF4-FFF2-40B4-BE49-F238E27FC236}">
                <a16:creationId xmlns:a16="http://schemas.microsoft.com/office/drawing/2014/main" id="{CFFE17CD-B648-BBC6-40F2-86A87DD4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0EB-2058-FC2E-EDCF-37CD7BC36E7B}"/>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6005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EC-5AFE-8DF7-F581-AEE45E4A9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69887F-796D-C2EF-5316-35FE57640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6A06E-DDBD-D2B6-9290-9E50813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558D9-110B-23FB-23FE-284059F2192C}"/>
              </a:ext>
            </a:extLst>
          </p:cNvPr>
          <p:cNvSpPr>
            <a:spLocks noGrp="1"/>
          </p:cNvSpPr>
          <p:nvPr>
            <p:ph type="dt" sz="half" idx="10"/>
          </p:nvPr>
        </p:nvSpPr>
        <p:spPr/>
        <p:txBody>
          <a:bodyPr/>
          <a:lstStyle/>
          <a:p>
            <a:fld id="{A0CE7AAE-89D3-5444-979C-39A9910DDA2F}" type="datetimeFigureOut">
              <a:rPr lang="en-US" smtClean="0"/>
              <a:t>9/13/24</a:t>
            </a:fld>
            <a:endParaRPr lang="en-US"/>
          </a:p>
        </p:txBody>
      </p:sp>
      <p:sp>
        <p:nvSpPr>
          <p:cNvPr id="6" name="Footer Placeholder 5">
            <a:extLst>
              <a:ext uri="{FF2B5EF4-FFF2-40B4-BE49-F238E27FC236}">
                <a16:creationId xmlns:a16="http://schemas.microsoft.com/office/drawing/2014/main" id="{B628022B-6382-BE9C-A25F-0B02B0293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3489-F0FC-18E2-45F1-463EFAAB24A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3565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12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037D-89B3-121A-2C40-3A64E326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6CA659-082C-0B10-3680-E2AAC011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14A2A-5365-7A34-B293-F60F54484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7AAE-89D3-5444-979C-39A9910DDA2F}" type="datetimeFigureOut">
              <a:rPr lang="en-US" smtClean="0"/>
              <a:t>9/13/24</a:t>
            </a:fld>
            <a:endParaRPr lang="en-US"/>
          </a:p>
        </p:txBody>
      </p:sp>
      <p:sp>
        <p:nvSpPr>
          <p:cNvPr id="5" name="Footer Placeholder 4">
            <a:extLst>
              <a:ext uri="{FF2B5EF4-FFF2-40B4-BE49-F238E27FC236}">
                <a16:creationId xmlns:a16="http://schemas.microsoft.com/office/drawing/2014/main" id="{EDF3B83F-380E-CA22-46AF-AE6DC794F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D42CC-6023-539B-3E1C-4866E62C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BFF1-75E3-3D43-94C4-129BFF8AF248}" type="slidenum">
              <a:rPr lang="en-US" smtClean="0"/>
              <a:t>‹#›</a:t>
            </a:fld>
            <a:endParaRPr lang="en-US"/>
          </a:p>
        </p:txBody>
      </p:sp>
    </p:spTree>
    <p:extLst>
      <p:ext uri="{BB962C8B-B14F-4D97-AF65-F5344CB8AC3E}">
        <p14:creationId xmlns:p14="http://schemas.microsoft.com/office/powerpoint/2010/main" val="12408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EFE-3BD7-6534-F0FE-3E6113B81D72}"/>
              </a:ext>
            </a:extLst>
          </p:cNvPr>
          <p:cNvSpPr>
            <a:spLocks noGrp="1"/>
          </p:cNvSpPr>
          <p:nvPr>
            <p:ph type="ctrTitle"/>
          </p:nvPr>
        </p:nvSpPr>
        <p:spPr>
          <a:xfrm>
            <a:off x="723796" y="2189079"/>
            <a:ext cx="9144000" cy="2030550"/>
          </a:xfrm>
          <a:ln>
            <a:noFill/>
          </a:ln>
        </p:spPr>
        <p:txBody>
          <a:bodyPr>
            <a:normAutofit/>
          </a:bodyPr>
          <a:lstStyle/>
          <a:p>
            <a:pPr algn="l"/>
            <a:r>
              <a:rPr lang="en-US" sz="3800" b="1" dirty="0">
                <a:solidFill>
                  <a:srgbClr val="423300"/>
                </a:solidFill>
                <a:latin typeface="Poppins" pitchFamily="2" charset="77"/>
                <a:cs typeface="Poppins" pitchFamily="2" charset="77"/>
              </a:rPr>
              <a:t>Understanding </a:t>
            </a:r>
            <a:br>
              <a:rPr lang="en-US" sz="3800" b="1" dirty="0">
                <a:solidFill>
                  <a:srgbClr val="423300"/>
                </a:solidFill>
                <a:latin typeface="Poppins" pitchFamily="2" charset="77"/>
                <a:cs typeface="Poppins" pitchFamily="2" charset="77"/>
              </a:rPr>
            </a:br>
            <a:r>
              <a:rPr lang="en-US" sz="3800" b="1" dirty="0">
                <a:solidFill>
                  <a:schemeClr val="accent2">
                    <a:lumMod val="75000"/>
                  </a:schemeClr>
                </a:solidFill>
                <a:latin typeface="Poppins" pitchFamily="2" charset="77"/>
                <a:cs typeface="Poppins" pitchFamily="2" charset="77"/>
              </a:rPr>
              <a:t>The Cascade</a:t>
            </a:r>
          </a:p>
        </p:txBody>
      </p:sp>
      <p:sp>
        <p:nvSpPr>
          <p:cNvPr id="5" name="4-point Star 4">
            <a:extLst>
              <a:ext uri="{FF2B5EF4-FFF2-40B4-BE49-F238E27FC236}">
                <a16:creationId xmlns:a16="http://schemas.microsoft.com/office/drawing/2014/main" id="{72042A47-18F1-19EA-DA4D-4B338208F7AB}"/>
              </a:ext>
            </a:extLst>
          </p:cNvPr>
          <p:cNvSpPr/>
          <p:nvPr/>
        </p:nvSpPr>
        <p:spPr>
          <a:xfrm rot="2055929">
            <a:off x="2050484" y="51778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6810715" y="59033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75273" y="587509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9" name="Title 1">
            <a:extLst>
              <a:ext uri="{FF2B5EF4-FFF2-40B4-BE49-F238E27FC236}">
                <a16:creationId xmlns:a16="http://schemas.microsoft.com/office/drawing/2014/main" id="{C0976C4D-1AC5-50E3-8628-B479D40EB899}"/>
              </a:ext>
            </a:extLst>
          </p:cNvPr>
          <p:cNvSpPr txBox="1">
            <a:spLocks/>
          </p:cNvSpPr>
          <p:nvPr/>
        </p:nvSpPr>
        <p:spPr>
          <a:xfrm>
            <a:off x="723796" y="4219629"/>
            <a:ext cx="9144000" cy="391925"/>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700" dirty="0">
                <a:solidFill>
                  <a:srgbClr val="745A00"/>
                </a:solidFill>
                <a:latin typeface="Arial" panose="020B0604020202020204" pitchFamily="34" charset="0"/>
                <a:cs typeface="Arial" panose="020B0604020202020204" pitchFamily="34" charset="0"/>
              </a:rPr>
              <a:t>Full-Stack Web Development Bootcamp</a:t>
            </a:r>
          </a:p>
        </p:txBody>
      </p:sp>
      <p:pic>
        <p:nvPicPr>
          <p:cNvPr id="8" name="Graphic 7">
            <a:extLst>
              <a:ext uri="{FF2B5EF4-FFF2-40B4-BE49-F238E27FC236}">
                <a16:creationId xmlns:a16="http://schemas.microsoft.com/office/drawing/2014/main" id="{3B983CE5-563E-D988-FD63-9844728DCF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081" y="1940519"/>
            <a:ext cx="785760" cy="900000"/>
          </a:xfrm>
          <a:prstGeom prst="rect">
            <a:avLst/>
          </a:prstGeom>
        </p:spPr>
      </p:pic>
    </p:spTree>
    <p:extLst>
      <p:ext uri="{BB962C8B-B14F-4D97-AF65-F5344CB8AC3E}">
        <p14:creationId xmlns:p14="http://schemas.microsoft.com/office/powerpoint/2010/main" val="3826522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430495" y="1330110"/>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242644" y="7962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538280" y="6180939"/>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t>
            </a:r>
            <a:r>
              <a:rPr lang="en-US" sz="3600" b="1" dirty="0">
                <a:solidFill>
                  <a:schemeClr val="accent2">
                    <a:lumMod val="75000"/>
                  </a:schemeClr>
                </a:solidFill>
                <a:latin typeface="Poppins" pitchFamily="2" charset="77"/>
                <a:cs typeface="Poppins" pitchFamily="2" charset="77"/>
              </a:rPr>
              <a:t>The Cascade?</a:t>
            </a:r>
          </a:p>
        </p:txBody>
      </p:sp>
      <p:sp>
        <p:nvSpPr>
          <p:cNvPr id="10" name="TextBox 9">
            <a:extLst>
              <a:ext uri="{FF2B5EF4-FFF2-40B4-BE49-F238E27FC236}">
                <a16:creationId xmlns:a16="http://schemas.microsoft.com/office/drawing/2014/main" id="{809B6316-E1F1-86E4-92AB-5A05343D725E}"/>
              </a:ext>
            </a:extLst>
          </p:cNvPr>
          <p:cNvSpPr txBox="1"/>
          <p:nvPr/>
        </p:nvSpPr>
        <p:spPr>
          <a:xfrm>
            <a:off x="1602377" y="4883473"/>
            <a:ext cx="8987246" cy="900246"/>
          </a:xfrm>
          <a:prstGeom prst="rect">
            <a:avLst/>
          </a:prstGeom>
          <a:noFill/>
        </p:spPr>
        <p:txBody>
          <a:bodyPr wrap="square" rtlCol="0">
            <a:spAutoFit/>
          </a:bodyPr>
          <a:lstStyle/>
          <a:p>
            <a:pPr algn="ctr">
              <a:lnSpc>
                <a:spcPct val="150000"/>
              </a:lnSpc>
            </a:pPr>
            <a:r>
              <a:rPr lang="en-US" sz="1200" dirty="0">
                <a:solidFill>
                  <a:srgbClr val="745A00"/>
                </a:solidFill>
                <a:latin typeface="Poppins" pitchFamily="2" charset="77"/>
                <a:cs typeface="Poppins" pitchFamily="2" charset="77"/>
              </a:rPr>
              <a:t>The CSS cascade is the process by which the browser decides which CSS rules to apply when multiple rules target the same element. It considers rule importance, specificity, and source order to resolve conflicts and determine the final styles applied. It's the reason that the text of the button styled with the following CSS will be red.</a:t>
            </a:r>
          </a:p>
        </p:txBody>
      </p:sp>
      <p:pic>
        <p:nvPicPr>
          <p:cNvPr id="9" name="Picture 8">
            <a:extLst>
              <a:ext uri="{FF2B5EF4-FFF2-40B4-BE49-F238E27FC236}">
                <a16:creationId xmlns:a16="http://schemas.microsoft.com/office/drawing/2014/main" id="{FD56EC2E-3753-957B-1FC9-37A1FBD0E6FE}"/>
              </a:ext>
            </a:extLst>
          </p:cNvPr>
          <p:cNvPicPr>
            <a:picLocks noChangeAspect="1"/>
          </p:cNvPicPr>
          <p:nvPr/>
        </p:nvPicPr>
        <p:blipFill>
          <a:blip r:embed="rId4"/>
          <a:stretch>
            <a:fillRect/>
          </a:stretch>
        </p:blipFill>
        <p:spPr>
          <a:xfrm>
            <a:off x="3255652" y="1188103"/>
            <a:ext cx="5680696" cy="3393240"/>
          </a:xfrm>
          <a:prstGeom prst="rect">
            <a:avLst/>
          </a:prstGeom>
        </p:spPr>
      </p:pic>
    </p:spTree>
    <p:extLst>
      <p:ext uri="{BB962C8B-B14F-4D97-AF65-F5344CB8AC3E}">
        <p14:creationId xmlns:p14="http://schemas.microsoft.com/office/powerpoint/2010/main" val="10553468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492045" y="1330804"/>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The Cascade’s </a:t>
            </a:r>
            <a:r>
              <a:rPr lang="en-US" sz="3600" b="1" dirty="0">
                <a:solidFill>
                  <a:schemeClr val="accent2">
                    <a:lumMod val="75000"/>
                  </a:schemeClr>
                </a:solidFill>
                <a:latin typeface="Poppins" pitchFamily="2" charset="77"/>
                <a:cs typeface="Poppins" pitchFamily="2" charset="77"/>
              </a:rPr>
              <a:t>Key Concepts</a:t>
            </a:r>
          </a:p>
        </p:txBody>
      </p:sp>
      <p:sp>
        <p:nvSpPr>
          <p:cNvPr id="10" name="TextBox 9">
            <a:extLst>
              <a:ext uri="{FF2B5EF4-FFF2-40B4-BE49-F238E27FC236}">
                <a16:creationId xmlns:a16="http://schemas.microsoft.com/office/drawing/2014/main" id="{809B6316-E1F1-86E4-92AB-5A05343D725E}"/>
              </a:ext>
            </a:extLst>
          </p:cNvPr>
          <p:cNvSpPr txBox="1"/>
          <p:nvPr/>
        </p:nvSpPr>
        <p:spPr>
          <a:xfrm>
            <a:off x="845427" y="4554734"/>
            <a:ext cx="10501146" cy="1731243"/>
          </a:xfrm>
          <a:prstGeom prst="rect">
            <a:avLst/>
          </a:prstGeom>
          <a:noFill/>
        </p:spPr>
        <p:txBody>
          <a:bodyPr wrap="square" rtlCol="0">
            <a:spAutoFit/>
          </a:bodyPr>
          <a:lstStyle/>
          <a:p>
            <a:pPr marL="171450" indent="-171450" algn="ctr">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Source Order: </a:t>
            </a:r>
            <a:r>
              <a:rPr lang="en-US" sz="1200" dirty="0">
                <a:solidFill>
                  <a:srgbClr val="745A00"/>
                </a:solidFill>
                <a:latin typeface="Poppins" pitchFamily="2" charset="77"/>
                <a:cs typeface="Poppins" pitchFamily="2" charset="77"/>
              </a:rPr>
              <a:t>Source order in CSS refers to the order in which styles are written in the stylesheet. When specificity and importance are equal, the last rule written takes precedence.</a:t>
            </a:r>
          </a:p>
          <a:p>
            <a:pPr marL="171450" indent="-171450" algn="ctr">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Specificity: </a:t>
            </a:r>
            <a:r>
              <a:rPr lang="en-US" sz="1200" dirty="0">
                <a:solidFill>
                  <a:srgbClr val="745A00"/>
                </a:solidFill>
                <a:latin typeface="Poppins" pitchFamily="2" charset="77"/>
                <a:cs typeface="Poppins" pitchFamily="2" charset="77"/>
              </a:rPr>
              <a:t>Specificity in CSS is a ranking system that determines which rule takes precedence when multiple rules target the same element, based on the type of selectors (IDs, classes, elements) used.</a:t>
            </a:r>
          </a:p>
          <a:p>
            <a:pPr marL="171450" indent="-171450" algn="ctr">
              <a:lnSpc>
                <a:spcPct val="150000"/>
              </a:lnSpc>
              <a:buFont typeface="Arial" panose="020B0604020202020204" pitchFamily="34" charset="0"/>
              <a:buChar char="•"/>
            </a:pPr>
            <a:r>
              <a:rPr lang="en-US" sz="1200" b="1" dirty="0">
                <a:solidFill>
                  <a:srgbClr val="423300"/>
                </a:solidFill>
                <a:latin typeface="Poppins SemiBold" pitchFamily="2" charset="77"/>
                <a:cs typeface="Poppins SemiBold" pitchFamily="2" charset="77"/>
              </a:rPr>
              <a:t>Importance: </a:t>
            </a:r>
            <a:r>
              <a:rPr lang="en-US" sz="1200" dirty="0">
                <a:solidFill>
                  <a:srgbClr val="745A00"/>
                </a:solidFill>
                <a:latin typeface="Poppins" pitchFamily="2" charset="77"/>
                <a:cs typeface="Poppins" pitchFamily="2" charset="77"/>
              </a:rPr>
              <a:t>The !important in CSS overrides normal specificity rules, ensuring that the specified style takes priority over other conflicting styles, regardless of their specificity or order in the stylesheet.</a:t>
            </a:r>
          </a:p>
        </p:txBody>
      </p:sp>
      <p:pic>
        <p:nvPicPr>
          <p:cNvPr id="4" name="Picture 3">
            <a:extLst>
              <a:ext uri="{FF2B5EF4-FFF2-40B4-BE49-F238E27FC236}">
                <a16:creationId xmlns:a16="http://schemas.microsoft.com/office/drawing/2014/main" id="{A292E890-1133-F71A-08B6-00C72AF1AF9C}"/>
              </a:ext>
            </a:extLst>
          </p:cNvPr>
          <p:cNvPicPr>
            <a:picLocks noChangeAspect="1"/>
          </p:cNvPicPr>
          <p:nvPr/>
        </p:nvPicPr>
        <p:blipFill>
          <a:blip r:embed="rId4"/>
          <a:stretch>
            <a:fillRect/>
          </a:stretch>
        </p:blipFill>
        <p:spPr>
          <a:xfrm>
            <a:off x="2969622" y="1081971"/>
            <a:ext cx="6252756" cy="3258278"/>
          </a:xfrm>
          <a:prstGeom prst="rect">
            <a:avLst/>
          </a:prstGeom>
        </p:spPr>
      </p:pic>
    </p:spTree>
    <p:extLst>
      <p:ext uri="{BB962C8B-B14F-4D97-AF65-F5344CB8AC3E}">
        <p14:creationId xmlns:p14="http://schemas.microsoft.com/office/powerpoint/2010/main" val="1506843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4235</TotalTime>
  <Words>185</Words>
  <Application>Microsoft Macintosh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Poppins</vt:lpstr>
      <vt:lpstr>Poppins SemiBold</vt:lpstr>
      <vt:lpstr>Office Theme</vt:lpstr>
      <vt:lpstr>Understanding  The Cascade</vt:lpstr>
      <vt:lpstr>What is The Cascade?</vt:lpstr>
      <vt:lpstr>The Cascade’s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NESTJS</dc:title>
  <dc:creator>Microsoft Office User</dc:creator>
  <cp:lastModifiedBy>Manik Bajaj</cp:lastModifiedBy>
  <cp:revision>367</cp:revision>
  <dcterms:created xsi:type="dcterms:W3CDTF">2024-02-28T11:24:07Z</dcterms:created>
  <dcterms:modified xsi:type="dcterms:W3CDTF">2024-09-13T07:42:24Z</dcterms:modified>
</cp:coreProperties>
</file>