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325" r:id="rId3"/>
    <p:sldId id="329" r:id="rId4"/>
    <p:sldId id="326" r:id="rId5"/>
    <p:sldId id="327" r:id="rId6"/>
    <p:sldId id="328" r:id="rId7"/>
    <p:sldId id="330" r:id="rId8"/>
    <p:sldId id="331" r:id="rId9"/>
    <p:sldId id="332" r:id="rId10"/>
    <p:sldId id="33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61456A"/>
    <a:srgbClr val="C55A11"/>
    <a:srgbClr val="AD6513"/>
    <a:srgbClr val="FCC613"/>
    <a:srgbClr val="FFDD6D"/>
    <a:srgbClr val="DD53F8"/>
    <a:srgbClr val="E100FF"/>
    <a:srgbClr val="E85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5"/>
    <p:restoredTop sz="94653"/>
  </p:normalViewPr>
  <p:slideViewPr>
    <p:cSldViewPr snapToGrid="0" showGuides="1">
      <p:cViewPr varScale="1">
        <p:scale>
          <a:sx n="146" d="100"/>
          <a:sy n="146" d="100"/>
        </p:scale>
        <p:origin x="76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9/15/24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9/15/24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What is </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Responsive Web Design</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3B983CE5-563E-D988-FD63-9844728DC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78576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6796554" y="598026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7253081" y="1060642"/>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15868" y="5070615"/>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Media Query </a:t>
            </a:r>
            <a:r>
              <a:rPr lang="en-US" sz="3600" b="1" dirty="0">
                <a:solidFill>
                  <a:schemeClr val="accent2">
                    <a:lumMod val="75000"/>
                  </a:schemeClr>
                </a:solidFill>
                <a:latin typeface="Poppins" pitchFamily="2" charset="77"/>
                <a:cs typeface="Poppins" pitchFamily="2" charset="77"/>
              </a:rPr>
              <a:t>For Device Types</a:t>
            </a:r>
          </a:p>
        </p:txBody>
      </p:sp>
      <p:pic>
        <p:nvPicPr>
          <p:cNvPr id="11" name="Picture 10">
            <a:extLst>
              <a:ext uri="{FF2B5EF4-FFF2-40B4-BE49-F238E27FC236}">
                <a16:creationId xmlns:a16="http://schemas.microsoft.com/office/drawing/2014/main" id="{C8CC9493-907A-22F1-9D76-A03A197DBA4A}"/>
              </a:ext>
            </a:extLst>
          </p:cNvPr>
          <p:cNvPicPr>
            <a:picLocks noChangeAspect="1"/>
          </p:cNvPicPr>
          <p:nvPr/>
        </p:nvPicPr>
        <p:blipFill>
          <a:blip r:embed="rId4"/>
          <a:stretch>
            <a:fillRect/>
          </a:stretch>
        </p:blipFill>
        <p:spPr>
          <a:xfrm>
            <a:off x="1575092" y="2390512"/>
            <a:ext cx="1440000" cy="1440000"/>
          </a:xfrm>
          <a:prstGeom prst="rect">
            <a:avLst/>
          </a:prstGeom>
        </p:spPr>
      </p:pic>
      <p:sp>
        <p:nvSpPr>
          <p:cNvPr id="21" name="TextBox 20">
            <a:extLst>
              <a:ext uri="{FF2B5EF4-FFF2-40B4-BE49-F238E27FC236}">
                <a16:creationId xmlns:a16="http://schemas.microsoft.com/office/drawing/2014/main" id="{33AD054D-3DF5-CE81-9C2A-11B8DC5C3D51}"/>
              </a:ext>
            </a:extLst>
          </p:cNvPr>
          <p:cNvSpPr txBox="1"/>
          <p:nvPr/>
        </p:nvSpPr>
        <p:spPr>
          <a:xfrm>
            <a:off x="1248646" y="4324985"/>
            <a:ext cx="2092892" cy="346249"/>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Above 480px</a:t>
            </a:r>
          </a:p>
        </p:txBody>
      </p:sp>
      <p:sp>
        <p:nvSpPr>
          <p:cNvPr id="22" name="TextBox 21">
            <a:extLst>
              <a:ext uri="{FF2B5EF4-FFF2-40B4-BE49-F238E27FC236}">
                <a16:creationId xmlns:a16="http://schemas.microsoft.com/office/drawing/2014/main" id="{0F76BA73-FFEC-CC27-D6C5-9A40AE0D3EFB}"/>
              </a:ext>
            </a:extLst>
          </p:cNvPr>
          <p:cNvSpPr txBox="1"/>
          <p:nvPr/>
        </p:nvSpPr>
        <p:spPr>
          <a:xfrm>
            <a:off x="1024687" y="3929734"/>
            <a:ext cx="2540810"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Tablets</a:t>
            </a:r>
          </a:p>
        </p:txBody>
      </p:sp>
      <p:pic>
        <p:nvPicPr>
          <p:cNvPr id="4" name="Picture 3">
            <a:extLst>
              <a:ext uri="{FF2B5EF4-FFF2-40B4-BE49-F238E27FC236}">
                <a16:creationId xmlns:a16="http://schemas.microsoft.com/office/drawing/2014/main" id="{10168D04-BD72-4C48-279B-5E16C0A36E7D}"/>
              </a:ext>
            </a:extLst>
          </p:cNvPr>
          <p:cNvPicPr>
            <a:picLocks noChangeAspect="1"/>
          </p:cNvPicPr>
          <p:nvPr/>
        </p:nvPicPr>
        <p:blipFill>
          <a:blip r:embed="rId5"/>
          <a:stretch>
            <a:fillRect/>
          </a:stretch>
        </p:blipFill>
        <p:spPr>
          <a:xfrm>
            <a:off x="4687313" y="1803544"/>
            <a:ext cx="6480000" cy="1854158"/>
          </a:xfrm>
          <a:prstGeom prst="rect">
            <a:avLst/>
          </a:prstGeom>
        </p:spPr>
      </p:pic>
      <p:pic>
        <p:nvPicPr>
          <p:cNvPr id="12" name="Picture 11">
            <a:extLst>
              <a:ext uri="{FF2B5EF4-FFF2-40B4-BE49-F238E27FC236}">
                <a16:creationId xmlns:a16="http://schemas.microsoft.com/office/drawing/2014/main" id="{F78C2A50-1166-AAA6-6E1D-090FFC62B5B6}"/>
              </a:ext>
            </a:extLst>
          </p:cNvPr>
          <p:cNvPicPr>
            <a:picLocks noChangeAspect="1"/>
          </p:cNvPicPr>
          <p:nvPr/>
        </p:nvPicPr>
        <p:blipFill>
          <a:blip r:embed="rId6"/>
          <a:stretch>
            <a:fillRect/>
          </a:stretch>
        </p:blipFill>
        <p:spPr>
          <a:xfrm>
            <a:off x="4687313" y="3830512"/>
            <a:ext cx="6480000" cy="1854158"/>
          </a:xfrm>
          <a:prstGeom prst="rect">
            <a:avLst/>
          </a:prstGeom>
        </p:spPr>
      </p:pic>
    </p:spTree>
    <p:extLst>
      <p:ext uri="{BB962C8B-B14F-4D97-AF65-F5344CB8AC3E}">
        <p14:creationId xmlns:p14="http://schemas.microsoft.com/office/powerpoint/2010/main" val="308616948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492045" y="1330804"/>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Responsive Web Design</a:t>
            </a:r>
          </a:p>
        </p:txBody>
      </p:sp>
      <p:sp>
        <p:nvSpPr>
          <p:cNvPr id="2" name="TextBox 1">
            <a:extLst>
              <a:ext uri="{FF2B5EF4-FFF2-40B4-BE49-F238E27FC236}">
                <a16:creationId xmlns:a16="http://schemas.microsoft.com/office/drawing/2014/main" id="{5EA3EB5C-AA8C-6641-5758-170D13B4B725}"/>
              </a:ext>
            </a:extLst>
          </p:cNvPr>
          <p:cNvSpPr txBox="1"/>
          <p:nvPr/>
        </p:nvSpPr>
        <p:spPr>
          <a:xfrm>
            <a:off x="2253394" y="4130691"/>
            <a:ext cx="7380782"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Responsive web design is an approach to building websites that adapt and adjust their layout, images, and content seamlessly across different screen sizes and devices, ensuring an optimal user experience on desktops, tablets, and mobile devices.</a:t>
            </a:r>
          </a:p>
        </p:txBody>
      </p:sp>
      <p:sp>
        <p:nvSpPr>
          <p:cNvPr id="13" name="TextBox 12">
            <a:extLst>
              <a:ext uri="{FF2B5EF4-FFF2-40B4-BE49-F238E27FC236}">
                <a16:creationId xmlns:a16="http://schemas.microsoft.com/office/drawing/2014/main" id="{0AB4A65E-3D7D-2739-F561-81B5F7DA093E}"/>
              </a:ext>
            </a:extLst>
          </p:cNvPr>
          <p:cNvSpPr txBox="1"/>
          <p:nvPr/>
        </p:nvSpPr>
        <p:spPr>
          <a:xfrm>
            <a:off x="3404548" y="3792137"/>
            <a:ext cx="5078474"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Responsive Web Design</a:t>
            </a:r>
          </a:p>
        </p:txBody>
      </p:sp>
      <p:pic>
        <p:nvPicPr>
          <p:cNvPr id="11" name="Picture 10">
            <a:extLst>
              <a:ext uri="{FF2B5EF4-FFF2-40B4-BE49-F238E27FC236}">
                <a16:creationId xmlns:a16="http://schemas.microsoft.com/office/drawing/2014/main" id="{8F4073B8-4131-9687-A47C-4F198FC9AF8C}"/>
              </a:ext>
            </a:extLst>
          </p:cNvPr>
          <p:cNvPicPr>
            <a:picLocks noChangeAspect="1"/>
          </p:cNvPicPr>
          <p:nvPr/>
        </p:nvPicPr>
        <p:blipFill>
          <a:blip r:embed="rId4"/>
          <a:stretch>
            <a:fillRect/>
          </a:stretch>
        </p:blipFill>
        <p:spPr>
          <a:xfrm>
            <a:off x="5196000" y="1926906"/>
            <a:ext cx="1800000" cy="1800000"/>
          </a:xfrm>
          <a:prstGeom prst="rect">
            <a:avLst/>
          </a:prstGeom>
        </p:spPr>
      </p:pic>
    </p:spTree>
    <p:extLst>
      <p:ext uri="{BB962C8B-B14F-4D97-AF65-F5344CB8AC3E}">
        <p14:creationId xmlns:p14="http://schemas.microsoft.com/office/powerpoint/2010/main" val="1506843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540034" y="3468807"/>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875998" y="236761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8117601" y="6180940"/>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Device Orientation?</a:t>
            </a:r>
          </a:p>
        </p:txBody>
      </p:sp>
      <p:sp>
        <p:nvSpPr>
          <p:cNvPr id="2" name="TextBox 1">
            <a:extLst>
              <a:ext uri="{FF2B5EF4-FFF2-40B4-BE49-F238E27FC236}">
                <a16:creationId xmlns:a16="http://schemas.microsoft.com/office/drawing/2014/main" id="{5EA3EB5C-AA8C-6641-5758-170D13B4B725}"/>
              </a:ext>
            </a:extLst>
          </p:cNvPr>
          <p:cNvSpPr txBox="1"/>
          <p:nvPr/>
        </p:nvSpPr>
        <p:spPr>
          <a:xfrm>
            <a:off x="2253394" y="4726585"/>
            <a:ext cx="7380782"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Orientation in CSS refers to the screen's display mode, either portrait (taller than wide) or landscape (wider than tall). It helps apply styles based on how a device is rotated or positioned.</a:t>
            </a:r>
          </a:p>
        </p:txBody>
      </p:sp>
      <p:sp>
        <p:nvSpPr>
          <p:cNvPr id="13" name="TextBox 12">
            <a:extLst>
              <a:ext uri="{FF2B5EF4-FFF2-40B4-BE49-F238E27FC236}">
                <a16:creationId xmlns:a16="http://schemas.microsoft.com/office/drawing/2014/main" id="{0AB4A65E-3D7D-2739-F561-81B5F7DA093E}"/>
              </a:ext>
            </a:extLst>
          </p:cNvPr>
          <p:cNvSpPr txBox="1"/>
          <p:nvPr/>
        </p:nvSpPr>
        <p:spPr>
          <a:xfrm>
            <a:off x="3422939" y="4388031"/>
            <a:ext cx="5078474"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Device Orientation</a:t>
            </a:r>
          </a:p>
        </p:txBody>
      </p:sp>
      <p:pic>
        <p:nvPicPr>
          <p:cNvPr id="9" name="Picture 8">
            <a:extLst>
              <a:ext uri="{FF2B5EF4-FFF2-40B4-BE49-F238E27FC236}">
                <a16:creationId xmlns:a16="http://schemas.microsoft.com/office/drawing/2014/main" id="{08EA77E9-62FF-4666-5E2A-9D39DB4C0A12}"/>
              </a:ext>
            </a:extLst>
          </p:cNvPr>
          <p:cNvPicPr>
            <a:picLocks noChangeAspect="1"/>
          </p:cNvPicPr>
          <p:nvPr/>
        </p:nvPicPr>
        <p:blipFill>
          <a:blip r:embed="rId4"/>
          <a:stretch>
            <a:fillRect/>
          </a:stretch>
        </p:blipFill>
        <p:spPr>
          <a:xfrm>
            <a:off x="4162176" y="1681292"/>
            <a:ext cx="1800000" cy="1800000"/>
          </a:xfrm>
          <a:prstGeom prst="rect">
            <a:avLst/>
          </a:prstGeom>
        </p:spPr>
      </p:pic>
      <p:pic>
        <p:nvPicPr>
          <p:cNvPr id="10" name="Picture 9">
            <a:extLst>
              <a:ext uri="{FF2B5EF4-FFF2-40B4-BE49-F238E27FC236}">
                <a16:creationId xmlns:a16="http://schemas.microsoft.com/office/drawing/2014/main" id="{39C2D3BA-7243-7FDD-2FE0-3592E6376335}"/>
              </a:ext>
            </a:extLst>
          </p:cNvPr>
          <p:cNvPicPr>
            <a:picLocks noChangeAspect="1"/>
          </p:cNvPicPr>
          <p:nvPr/>
        </p:nvPicPr>
        <p:blipFill>
          <a:blip r:embed="rId4"/>
          <a:stretch>
            <a:fillRect/>
          </a:stretch>
        </p:blipFill>
        <p:spPr>
          <a:xfrm rot="16200000">
            <a:off x="6229826" y="1629000"/>
            <a:ext cx="1800000" cy="1800000"/>
          </a:xfrm>
          <a:prstGeom prst="rect">
            <a:avLst/>
          </a:prstGeom>
        </p:spPr>
      </p:pic>
      <p:sp>
        <p:nvSpPr>
          <p:cNvPr id="12" name="TextBox 11">
            <a:extLst>
              <a:ext uri="{FF2B5EF4-FFF2-40B4-BE49-F238E27FC236}">
                <a16:creationId xmlns:a16="http://schemas.microsoft.com/office/drawing/2014/main" id="{B979F445-B3EB-C17E-9126-B3952ACD62B8}"/>
              </a:ext>
            </a:extLst>
          </p:cNvPr>
          <p:cNvSpPr txBox="1"/>
          <p:nvPr/>
        </p:nvSpPr>
        <p:spPr>
          <a:xfrm>
            <a:off x="4552910" y="3465513"/>
            <a:ext cx="1018532" cy="346249"/>
          </a:xfrm>
          <a:prstGeom prst="rect">
            <a:avLst/>
          </a:prstGeom>
          <a:noFill/>
        </p:spPr>
        <p:txBody>
          <a:bodyPr wrap="square" rtlCol="0">
            <a:spAutoFit/>
          </a:bodyPr>
          <a:lstStyle/>
          <a:p>
            <a:pPr algn="ctr">
              <a:lnSpc>
                <a:spcPct val="150000"/>
              </a:lnSpc>
            </a:pPr>
            <a:r>
              <a:rPr lang="en-US" sz="1200" dirty="0">
                <a:solidFill>
                  <a:schemeClr val="accent2">
                    <a:lumMod val="75000"/>
                  </a:schemeClr>
                </a:solidFill>
                <a:latin typeface="Poppins" pitchFamily="2" charset="77"/>
                <a:cs typeface="Poppins" pitchFamily="2" charset="77"/>
              </a:rPr>
              <a:t>portrait</a:t>
            </a:r>
          </a:p>
        </p:txBody>
      </p:sp>
      <p:sp>
        <p:nvSpPr>
          <p:cNvPr id="14" name="TextBox 13">
            <a:extLst>
              <a:ext uri="{FF2B5EF4-FFF2-40B4-BE49-F238E27FC236}">
                <a16:creationId xmlns:a16="http://schemas.microsoft.com/office/drawing/2014/main" id="{BCE00C33-3473-9513-C1A8-1279BDDFBE14}"/>
              </a:ext>
            </a:extLst>
          </p:cNvPr>
          <p:cNvSpPr txBox="1"/>
          <p:nvPr/>
        </p:nvSpPr>
        <p:spPr>
          <a:xfrm>
            <a:off x="6616841" y="3465513"/>
            <a:ext cx="1018532" cy="346249"/>
          </a:xfrm>
          <a:prstGeom prst="rect">
            <a:avLst/>
          </a:prstGeom>
          <a:noFill/>
        </p:spPr>
        <p:txBody>
          <a:bodyPr wrap="square" rtlCol="0">
            <a:spAutoFit/>
          </a:bodyPr>
          <a:lstStyle/>
          <a:p>
            <a:pPr algn="ctr">
              <a:lnSpc>
                <a:spcPct val="150000"/>
              </a:lnSpc>
            </a:pPr>
            <a:r>
              <a:rPr lang="en-US" sz="1200" dirty="0">
                <a:solidFill>
                  <a:schemeClr val="accent2">
                    <a:lumMod val="75000"/>
                  </a:schemeClr>
                </a:solidFill>
                <a:latin typeface="Poppins" pitchFamily="2" charset="77"/>
                <a:cs typeface="Poppins" pitchFamily="2" charset="77"/>
              </a:rPr>
              <a:t>landscape</a:t>
            </a:r>
          </a:p>
        </p:txBody>
      </p:sp>
    </p:spTree>
    <p:extLst>
      <p:ext uri="{BB962C8B-B14F-4D97-AF65-F5344CB8AC3E}">
        <p14:creationId xmlns:p14="http://schemas.microsoft.com/office/powerpoint/2010/main" val="9647447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192804" y="5940595"/>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434420" y="12358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744593" y="595589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Introducing </a:t>
            </a:r>
            <a:r>
              <a:rPr lang="en-US" sz="3600" b="1" dirty="0">
                <a:solidFill>
                  <a:schemeClr val="accent2">
                    <a:lumMod val="75000"/>
                  </a:schemeClr>
                </a:solidFill>
                <a:latin typeface="Poppins" pitchFamily="2" charset="77"/>
                <a:cs typeface="Poppins" pitchFamily="2" charset="77"/>
              </a:rPr>
              <a:t>Media Queries</a:t>
            </a:r>
          </a:p>
        </p:txBody>
      </p:sp>
      <p:sp>
        <p:nvSpPr>
          <p:cNvPr id="2" name="TextBox 1">
            <a:extLst>
              <a:ext uri="{FF2B5EF4-FFF2-40B4-BE49-F238E27FC236}">
                <a16:creationId xmlns:a16="http://schemas.microsoft.com/office/drawing/2014/main" id="{5EA3EB5C-AA8C-6641-5758-170D13B4B725}"/>
              </a:ext>
            </a:extLst>
          </p:cNvPr>
          <p:cNvSpPr txBox="1"/>
          <p:nvPr/>
        </p:nvSpPr>
        <p:spPr>
          <a:xfrm>
            <a:off x="2405609" y="4102183"/>
            <a:ext cx="7380782" cy="200824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@media: </a:t>
            </a:r>
            <a:r>
              <a:rPr lang="en-US" sz="1200" dirty="0">
                <a:solidFill>
                  <a:srgbClr val="745A00"/>
                </a:solidFill>
                <a:latin typeface="Poppins" pitchFamily="2" charset="77"/>
                <a:cs typeface="Poppins" pitchFamily="2" charset="77"/>
              </a:rPr>
              <a:t>Starts the media query, signaling the browser to apply conditional styles.</a:t>
            </a:r>
          </a:p>
          <a:p>
            <a:pPr marL="171450" indent="-171450">
              <a:lnSpc>
                <a:spcPct val="150000"/>
              </a:lnSpc>
              <a:buFont typeface="Arial" panose="020B0604020202020204" pitchFamily="34" charset="0"/>
              <a:buChar char="•"/>
            </a:pPr>
            <a:r>
              <a:rPr lang="en-US" sz="1200" b="1" dirty="0" err="1">
                <a:solidFill>
                  <a:srgbClr val="423300"/>
                </a:solidFill>
                <a:latin typeface="Poppins SemiBold" pitchFamily="2" charset="77"/>
                <a:cs typeface="Poppins SemiBold" pitchFamily="2" charset="77"/>
              </a:rPr>
              <a:t>not|only</a:t>
            </a:r>
            <a:r>
              <a:rPr lang="en-US" sz="1200" dirty="0">
                <a:solidFill>
                  <a:srgbClr val="745A00"/>
                </a:solidFill>
                <a:latin typeface="Poppins" pitchFamily="2" charset="77"/>
                <a:cs typeface="Poppins" pitchFamily="2" charset="77"/>
              </a:rPr>
              <a:t>: </a:t>
            </a:r>
          </a:p>
          <a:p>
            <a:pPr marL="628650" lvl="1"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only</a:t>
            </a:r>
            <a:r>
              <a:rPr lang="en-US" sz="1200" dirty="0">
                <a:solidFill>
                  <a:srgbClr val="745A00"/>
                </a:solidFill>
                <a:latin typeface="Poppins" pitchFamily="2" charset="77"/>
                <a:cs typeface="Poppins" pitchFamily="2" charset="77"/>
              </a:rPr>
              <a:t>: Applies the styles exclusively to a specific media type.</a:t>
            </a:r>
          </a:p>
          <a:p>
            <a:pPr marL="628650" lvl="1"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not</a:t>
            </a:r>
            <a:r>
              <a:rPr lang="en-US" sz="1200" dirty="0">
                <a:solidFill>
                  <a:srgbClr val="745A00"/>
                </a:solidFill>
                <a:latin typeface="Poppins" pitchFamily="2" charset="77"/>
                <a:cs typeface="Poppins" pitchFamily="2" charset="77"/>
              </a:rPr>
              <a:t>: Negates the query, applying styles if the media type or feature is not met.</a:t>
            </a:r>
          </a:p>
          <a:p>
            <a:pPr marL="171450" indent="-171450">
              <a:lnSpc>
                <a:spcPct val="150000"/>
              </a:lnSpc>
              <a:buFont typeface="Arial" panose="020B0604020202020204" pitchFamily="34" charset="0"/>
              <a:buChar char="•"/>
            </a:pPr>
            <a:r>
              <a:rPr lang="en-US" sz="1200" b="1" dirty="0" err="1">
                <a:solidFill>
                  <a:srgbClr val="423300"/>
                </a:solidFill>
                <a:latin typeface="Poppins SemiBold" pitchFamily="2" charset="77"/>
                <a:cs typeface="Poppins SemiBold" pitchFamily="2" charset="77"/>
              </a:rPr>
              <a:t>mediatype</a:t>
            </a:r>
            <a:r>
              <a:rPr lang="en-US" sz="1200" dirty="0">
                <a:solidFill>
                  <a:srgbClr val="745A00"/>
                </a:solidFill>
                <a:latin typeface="Poppins" pitchFamily="2" charset="77"/>
                <a:cs typeface="Poppins" pitchFamily="2" charset="77"/>
              </a:rPr>
              <a:t>: Specifies the type of device, such as </a:t>
            </a:r>
            <a:r>
              <a:rPr lang="en-US" sz="1200" b="1" dirty="0">
                <a:solidFill>
                  <a:srgbClr val="423300"/>
                </a:solidFill>
                <a:latin typeface="Poppins SemiBold" pitchFamily="2" charset="77"/>
                <a:cs typeface="Poppins SemiBold" pitchFamily="2" charset="77"/>
              </a:rPr>
              <a:t>screen</a:t>
            </a:r>
            <a:r>
              <a:rPr lang="en-US" sz="1200" dirty="0">
                <a:solidFill>
                  <a:srgbClr val="745A00"/>
                </a:solidFill>
                <a:latin typeface="Poppins" pitchFamily="2" charset="77"/>
                <a:cs typeface="Poppins" pitchFamily="2" charset="77"/>
              </a:rPr>
              <a:t>, </a:t>
            </a:r>
            <a:r>
              <a:rPr lang="en-US" sz="1200" b="1" dirty="0">
                <a:solidFill>
                  <a:srgbClr val="423300"/>
                </a:solidFill>
                <a:latin typeface="Poppins SemiBold" pitchFamily="2" charset="77"/>
                <a:cs typeface="Poppins SemiBold" pitchFamily="2" charset="77"/>
              </a:rPr>
              <a:t>print</a:t>
            </a:r>
            <a:r>
              <a:rPr lang="en-US" sz="1200" dirty="0">
                <a:solidFill>
                  <a:srgbClr val="745A00"/>
                </a:solidFill>
                <a:latin typeface="Poppins" pitchFamily="2" charset="77"/>
                <a:cs typeface="Poppins" pitchFamily="2" charset="77"/>
              </a:rPr>
              <a:t>, or </a:t>
            </a:r>
            <a:r>
              <a:rPr lang="en-US" sz="1200" b="1" dirty="0">
                <a:solidFill>
                  <a:srgbClr val="423300"/>
                </a:solidFill>
                <a:latin typeface="Poppins SemiBold" pitchFamily="2" charset="77"/>
                <a:cs typeface="Poppins SemiBold" pitchFamily="2" charset="77"/>
              </a:rPr>
              <a:t>speech</a:t>
            </a:r>
            <a:r>
              <a:rPr lang="en-US" sz="1200" dirty="0">
                <a:solidFill>
                  <a:srgbClr val="745A00"/>
                </a:solidFill>
                <a:latin typeface="Poppins" pitchFamily="2" charset="77"/>
                <a:cs typeface="Poppins" pitchFamily="2" charset="77"/>
              </a:rPr>
              <a:t>.</a:t>
            </a:r>
          </a:p>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and</a:t>
            </a:r>
            <a:r>
              <a:rPr lang="en-US" sz="1200" dirty="0">
                <a:solidFill>
                  <a:srgbClr val="745A00"/>
                </a:solidFill>
                <a:latin typeface="Poppins" pitchFamily="2" charset="77"/>
                <a:cs typeface="Poppins" pitchFamily="2" charset="77"/>
              </a:rPr>
              <a:t>: Combines multiple conditions or features.</a:t>
            </a:r>
          </a:p>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(media feature): </a:t>
            </a:r>
            <a:r>
              <a:rPr lang="en-US" sz="1200" dirty="0">
                <a:solidFill>
                  <a:srgbClr val="745A00"/>
                </a:solidFill>
                <a:latin typeface="Poppins" pitchFamily="2" charset="77"/>
                <a:cs typeface="Poppins" pitchFamily="2" charset="77"/>
              </a:rPr>
              <a:t>Defines device characteristics, like min-width, max-width, orientation, etc.</a:t>
            </a:r>
          </a:p>
        </p:txBody>
      </p:sp>
      <p:sp>
        <p:nvSpPr>
          <p:cNvPr id="13" name="TextBox 12">
            <a:extLst>
              <a:ext uri="{FF2B5EF4-FFF2-40B4-BE49-F238E27FC236}">
                <a16:creationId xmlns:a16="http://schemas.microsoft.com/office/drawing/2014/main" id="{0AB4A65E-3D7D-2739-F561-81B5F7DA093E}"/>
              </a:ext>
            </a:extLst>
          </p:cNvPr>
          <p:cNvSpPr txBox="1"/>
          <p:nvPr/>
        </p:nvSpPr>
        <p:spPr>
          <a:xfrm>
            <a:off x="3556763" y="3701684"/>
            <a:ext cx="5078474"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Media Query Syntax</a:t>
            </a:r>
          </a:p>
        </p:txBody>
      </p:sp>
      <p:sp>
        <p:nvSpPr>
          <p:cNvPr id="4" name="Rectangle 3">
            <a:extLst>
              <a:ext uri="{FF2B5EF4-FFF2-40B4-BE49-F238E27FC236}">
                <a16:creationId xmlns:a16="http://schemas.microsoft.com/office/drawing/2014/main" id="{373AF1BD-BE12-8610-48CF-F5BECEF74ED1}"/>
              </a:ext>
            </a:extLst>
          </p:cNvPr>
          <p:cNvSpPr/>
          <p:nvPr/>
        </p:nvSpPr>
        <p:spPr>
          <a:xfrm>
            <a:off x="1177522" y="1592829"/>
            <a:ext cx="9673358" cy="173414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bg1"/>
                </a:solidFill>
                <a:effectLst/>
                <a:latin typeface="Consolas" panose="020B0609020204030204" pitchFamily="49" charset="0"/>
              </a:rPr>
              <a:t>@media </a:t>
            </a:r>
            <a:r>
              <a:rPr lang="en-IN" b="0" i="0" dirty="0" err="1">
                <a:solidFill>
                  <a:schemeClr val="bg1"/>
                </a:solidFill>
                <a:effectLst/>
                <a:latin typeface="Consolas" panose="020B0609020204030204" pitchFamily="49" charset="0"/>
              </a:rPr>
              <a:t>not|only</a:t>
            </a:r>
            <a:r>
              <a:rPr lang="en-IN" b="0" i="0" dirty="0">
                <a:solidFill>
                  <a:schemeClr val="bg1"/>
                </a:solidFill>
                <a:effectLst/>
                <a:latin typeface="Consolas" panose="020B0609020204030204" pitchFamily="49" charset="0"/>
              </a:rPr>
              <a:t> </a:t>
            </a:r>
            <a:r>
              <a:rPr lang="en-IN" b="0" i="1" dirty="0" err="1">
                <a:solidFill>
                  <a:schemeClr val="bg1"/>
                </a:solidFill>
                <a:effectLst/>
                <a:latin typeface="Consolas" panose="020B0609020204030204" pitchFamily="49" charset="0"/>
              </a:rPr>
              <a:t>mediatype</a:t>
            </a:r>
            <a:r>
              <a:rPr lang="en-IN" b="0" i="1" dirty="0">
                <a:solidFill>
                  <a:schemeClr val="bg1"/>
                </a:solidFill>
                <a:effectLst/>
                <a:latin typeface="Consolas" panose="020B0609020204030204" pitchFamily="49" charset="0"/>
              </a:rPr>
              <a:t> </a:t>
            </a:r>
            <a:r>
              <a:rPr lang="en-IN" b="0" i="0" dirty="0">
                <a:solidFill>
                  <a:schemeClr val="bg1"/>
                </a:solidFill>
                <a:effectLst/>
                <a:latin typeface="Consolas" panose="020B0609020204030204" pitchFamily="49" charset="0"/>
              </a:rPr>
              <a:t>and</a:t>
            </a:r>
            <a:r>
              <a:rPr lang="en-IN" b="0" i="1" dirty="0">
                <a:solidFill>
                  <a:schemeClr val="bg1"/>
                </a:solidFill>
                <a:effectLst/>
                <a:latin typeface="Consolas" panose="020B0609020204030204" pitchFamily="49" charset="0"/>
              </a:rPr>
              <a:t> </a:t>
            </a:r>
            <a:r>
              <a:rPr lang="en-IN" b="0" i="0" dirty="0">
                <a:solidFill>
                  <a:schemeClr val="bg1"/>
                </a:solidFill>
                <a:effectLst/>
                <a:latin typeface="Consolas" panose="020B0609020204030204" pitchFamily="49" charset="0"/>
              </a:rPr>
              <a:t>(</a:t>
            </a:r>
            <a:r>
              <a:rPr lang="en-IN" b="0" i="1" dirty="0">
                <a:solidFill>
                  <a:schemeClr val="bg1"/>
                </a:solidFill>
                <a:effectLst/>
                <a:latin typeface="Consolas" panose="020B0609020204030204" pitchFamily="49" charset="0"/>
              </a:rPr>
              <a:t>media feature</a:t>
            </a:r>
            <a:r>
              <a:rPr lang="en-IN" b="0" i="0" dirty="0">
                <a:solidFill>
                  <a:schemeClr val="bg1"/>
                </a:solidFill>
                <a:effectLst/>
                <a:latin typeface="Consolas" panose="020B0609020204030204" pitchFamily="49" charset="0"/>
              </a:rPr>
              <a:t>) and</a:t>
            </a:r>
            <a:r>
              <a:rPr lang="en-IN" b="0" i="1" dirty="0">
                <a:solidFill>
                  <a:schemeClr val="bg1"/>
                </a:solidFill>
                <a:effectLst/>
                <a:latin typeface="Consolas" panose="020B0609020204030204" pitchFamily="49" charset="0"/>
              </a:rPr>
              <a:t> </a:t>
            </a:r>
            <a:r>
              <a:rPr lang="en-IN" b="0" i="0" dirty="0">
                <a:solidFill>
                  <a:schemeClr val="bg1"/>
                </a:solidFill>
                <a:effectLst/>
                <a:latin typeface="Consolas" panose="020B0609020204030204" pitchFamily="49" charset="0"/>
              </a:rPr>
              <a:t>(</a:t>
            </a:r>
            <a:r>
              <a:rPr lang="en-IN" b="0" i="1" dirty="0">
                <a:solidFill>
                  <a:schemeClr val="bg1"/>
                </a:solidFill>
                <a:effectLst/>
                <a:latin typeface="Consolas" panose="020B0609020204030204" pitchFamily="49" charset="0"/>
              </a:rPr>
              <a:t>media feature</a:t>
            </a:r>
            <a:r>
              <a:rPr lang="en-IN" b="0" i="0" dirty="0">
                <a:solidFill>
                  <a:schemeClr val="bg1"/>
                </a:solidFill>
                <a:effectLst/>
                <a:latin typeface="Consolas" panose="020B0609020204030204" pitchFamily="49" charset="0"/>
              </a:rPr>
              <a:t>) {</a:t>
            </a:r>
            <a:br>
              <a:rPr lang="en-IN" b="0" i="1" dirty="0">
                <a:solidFill>
                  <a:schemeClr val="bg1"/>
                </a:solidFill>
                <a:effectLst/>
                <a:latin typeface="Consolas" panose="020B0609020204030204" pitchFamily="49" charset="0"/>
              </a:rPr>
            </a:br>
            <a:r>
              <a:rPr lang="en-IN" b="0" i="1" dirty="0">
                <a:solidFill>
                  <a:schemeClr val="bg1"/>
                </a:solidFill>
                <a:effectLst/>
                <a:latin typeface="Consolas" panose="020B0609020204030204" pitchFamily="49" charset="0"/>
              </a:rPr>
              <a:t>  CSS-Code;</a:t>
            </a:r>
            <a:br>
              <a:rPr lang="en-IN" b="0" i="1" dirty="0">
                <a:solidFill>
                  <a:schemeClr val="bg1"/>
                </a:solidFill>
                <a:effectLst/>
                <a:latin typeface="Consolas" panose="020B0609020204030204" pitchFamily="49" charset="0"/>
              </a:rPr>
            </a:br>
            <a:r>
              <a:rPr lang="en-IN" b="0" i="0" dirty="0">
                <a:solidFill>
                  <a:schemeClr val="bg1"/>
                </a:solidFill>
                <a:effectLst/>
                <a:latin typeface="Consolas" panose="020B0609020204030204" pitchFamily="49" charset="0"/>
              </a:rPr>
              <a:t>}</a:t>
            </a:r>
            <a:endParaRPr lang="en-US" dirty="0">
              <a:solidFill>
                <a:schemeClr val="bg1"/>
              </a:solidFill>
            </a:endParaRPr>
          </a:p>
        </p:txBody>
      </p:sp>
    </p:spTree>
    <p:extLst>
      <p:ext uri="{BB962C8B-B14F-4D97-AF65-F5344CB8AC3E}">
        <p14:creationId xmlns:p14="http://schemas.microsoft.com/office/powerpoint/2010/main" val="116275685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708373" y="34098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522392" y="551529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1027505" y="447301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Example Of </a:t>
            </a:r>
            <a:r>
              <a:rPr lang="en-US" sz="3600" b="1" dirty="0">
                <a:solidFill>
                  <a:schemeClr val="accent2">
                    <a:lumMod val="75000"/>
                  </a:schemeClr>
                </a:solidFill>
                <a:latin typeface="Poppins" pitchFamily="2" charset="77"/>
                <a:cs typeface="Poppins" pitchFamily="2" charset="77"/>
              </a:rPr>
              <a:t>Media Query</a:t>
            </a:r>
          </a:p>
        </p:txBody>
      </p:sp>
      <p:sp>
        <p:nvSpPr>
          <p:cNvPr id="2" name="TextBox 1">
            <a:extLst>
              <a:ext uri="{FF2B5EF4-FFF2-40B4-BE49-F238E27FC236}">
                <a16:creationId xmlns:a16="http://schemas.microsoft.com/office/drawing/2014/main" id="{5EA3EB5C-AA8C-6641-5758-170D13B4B725}"/>
              </a:ext>
            </a:extLst>
          </p:cNvPr>
          <p:cNvSpPr txBox="1"/>
          <p:nvPr/>
        </p:nvSpPr>
        <p:spPr>
          <a:xfrm>
            <a:off x="2405609" y="4102183"/>
            <a:ext cx="7380782" cy="200824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@media: </a:t>
            </a:r>
            <a:r>
              <a:rPr lang="en-US" sz="1200" dirty="0">
                <a:solidFill>
                  <a:srgbClr val="745A00"/>
                </a:solidFill>
                <a:latin typeface="Poppins" pitchFamily="2" charset="77"/>
                <a:cs typeface="Poppins" pitchFamily="2" charset="77"/>
              </a:rPr>
              <a:t>Starts the media query, signaling the browser to apply conditional styles.</a:t>
            </a:r>
          </a:p>
          <a:p>
            <a:pPr marL="171450" indent="-171450">
              <a:lnSpc>
                <a:spcPct val="150000"/>
              </a:lnSpc>
              <a:buFont typeface="Arial" panose="020B0604020202020204" pitchFamily="34" charset="0"/>
              <a:buChar char="•"/>
            </a:pPr>
            <a:r>
              <a:rPr lang="en-US" sz="1200" b="1" dirty="0" err="1">
                <a:solidFill>
                  <a:srgbClr val="423300"/>
                </a:solidFill>
                <a:latin typeface="Poppins SemiBold" pitchFamily="2" charset="77"/>
                <a:cs typeface="Poppins SemiBold" pitchFamily="2" charset="77"/>
              </a:rPr>
              <a:t>not|only</a:t>
            </a:r>
            <a:r>
              <a:rPr lang="en-US" sz="1200" dirty="0">
                <a:solidFill>
                  <a:srgbClr val="745A00"/>
                </a:solidFill>
                <a:latin typeface="Poppins" pitchFamily="2" charset="77"/>
                <a:cs typeface="Poppins" pitchFamily="2" charset="77"/>
              </a:rPr>
              <a:t>: </a:t>
            </a:r>
          </a:p>
          <a:p>
            <a:pPr marL="628650" lvl="1"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only</a:t>
            </a:r>
            <a:r>
              <a:rPr lang="en-US" sz="1200" dirty="0">
                <a:solidFill>
                  <a:srgbClr val="745A00"/>
                </a:solidFill>
                <a:latin typeface="Poppins" pitchFamily="2" charset="77"/>
                <a:cs typeface="Poppins" pitchFamily="2" charset="77"/>
              </a:rPr>
              <a:t>: Applies the styles exclusively to a specific media type.</a:t>
            </a:r>
          </a:p>
          <a:p>
            <a:pPr marL="628650" lvl="1"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not</a:t>
            </a:r>
            <a:r>
              <a:rPr lang="en-US" sz="1200" dirty="0">
                <a:solidFill>
                  <a:srgbClr val="745A00"/>
                </a:solidFill>
                <a:latin typeface="Poppins" pitchFamily="2" charset="77"/>
                <a:cs typeface="Poppins" pitchFamily="2" charset="77"/>
              </a:rPr>
              <a:t>: Negates the query, applying styles if the media type or feature is not met.</a:t>
            </a:r>
          </a:p>
          <a:p>
            <a:pPr marL="171450" indent="-171450">
              <a:lnSpc>
                <a:spcPct val="150000"/>
              </a:lnSpc>
              <a:buFont typeface="Arial" panose="020B0604020202020204" pitchFamily="34" charset="0"/>
              <a:buChar char="•"/>
            </a:pPr>
            <a:r>
              <a:rPr lang="en-US" sz="1200" b="1" dirty="0" err="1">
                <a:solidFill>
                  <a:srgbClr val="423300"/>
                </a:solidFill>
                <a:latin typeface="Poppins SemiBold" pitchFamily="2" charset="77"/>
                <a:cs typeface="Poppins SemiBold" pitchFamily="2" charset="77"/>
              </a:rPr>
              <a:t>mediatype</a:t>
            </a:r>
            <a:r>
              <a:rPr lang="en-US" sz="1200" dirty="0">
                <a:solidFill>
                  <a:srgbClr val="745A00"/>
                </a:solidFill>
                <a:latin typeface="Poppins" pitchFamily="2" charset="77"/>
                <a:cs typeface="Poppins" pitchFamily="2" charset="77"/>
              </a:rPr>
              <a:t>: Specifies the type of device, such as </a:t>
            </a:r>
            <a:r>
              <a:rPr lang="en-US" sz="1200" b="1" dirty="0">
                <a:solidFill>
                  <a:srgbClr val="423300"/>
                </a:solidFill>
                <a:latin typeface="Poppins SemiBold" pitchFamily="2" charset="77"/>
                <a:cs typeface="Poppins SemiBold" pitchFamily="2" charset="77"/>
              </a:rPr>
              <a:t>screen</a:t>
            </a:r>
            <a:r>
              <a:rPr lang="en-US" sz="1200" dirty="0">
                <a:solidFill>
                  <a:srgbClr val="745A00"/>
                </a:solidFill>
                <a:latin typeface="Poppins" pitchFamily="2" charset="77"/>
                <a:cs typeface="Poppins" pitchFamily="2" charset="77"/>
              </a:rPr>
              <a:t>, </a:t>
            </a:r>
            <a:r>
              <a:rPr lang="en-US" sz="1200" b="1" dirty="0">
                <a:solidFill>
                  <a:srgbClr val="423300"/>
                </a:solidFill>
                <a:latin typeface="Poppins SemiBold" pitchFamily="2" charset="77"/>
                <a:cs typeface="Poppins SemiBold" pitchFamily="2" charset="77"/>
              </a:rPr>
              <a:t>print</a:t>
            </a:r>
            <a:r>
              <a:rPr lang="en-US" sz="1200" dirty="0">
                <a:solidFill>
                  <a:srgbClr val="745A00"/>
                </a:solidFill>
                <a:latin typeface="Poppins" pitchFamily="2" charset="77"/>
                <a:cs typeface="Poppins" pitchFamily="2" charset="77"/>
              </a:rPr>
              <a:t>, or </a:t>
            </a:r>
            <a:r>
              <a:rPr lang="en-US" sz="1200" b="1" dirty="0">
                <a:solidFill>
                  <a:srgbClr val="423300"/>
                </a:solidFill>
                <a:latin typeface="Poppins SemiBold" pitchFamily="2" charset="77"/>
                <a:cs typeface="Poppins SemiBold" pitchFamily="2" charset="77"/>
              </a:rPr>
              <a:t>speech</a:t>
            </a:r>
            <a:r>
              <a:rPr lang="en-US" sz="1200" dirty="0">
                <a:solidFill>
                  <a:srgbClr val="745A00"/>
                </a:solidFill>
                <a:latin typeface="Poppins" pitchFamily="2" charset="77"/>
                <a:cs typeface="Poppins" pitchFamily="2" charset="77"/>
              </a:rPr>
              <a:t>.</a:t>
            </a:r>
          </a:p>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and</a:t>
            </a:r>
            <a:r>
              <a:rPr lang="en-US" sz="1200" dirty="0">
                <a:solidFill>
                  <a:srgbClr val="745A00"/>
                </a:solidFill>
                <a:latin typeface="Poppins" pitchFamily="2" charset="77"/>
                <a:cs typeface="Poppins" pitchFamily="2" charset="77"/>
              </a:rPr>
              <a:t>: Combines multiple conditions or features.</a:t>
            </a:r>
          </a:p>
          <a:p>
            <a:pPr marL="171450" indent="-171450">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(media feature): </a:t>
            </a:r>
            <a:r>
              <a:rPr lang="en-US" sz="1200" dirty="0">
                <a:solidFill>
                  <a:srgbClr val="745A00"/>
                </a:solidFill>
                <a:latin typeface="Poppins" pitchFamily="2" charset="77"/>
                <a:cs typeface="Poppins" pitchFamily="2" charset="77"/>
              </a:rPr>
              <a:t>Defines device characteristics, like min-width, max-width, orientation, etc.</a:t>
            </a:r>
          </a:p>
        </p:txBody>
      </p:sp>
      <p:sp>
        <p:nvSpPr>
          <p:cNvPr id="13" name="TextBox 12">
            <a:extLst>
              <a:ext uri="{FF2B5EF4-FFF2-40B4-BE49-F238E27FC236}">
                <a16:creationId xmlns:a16="http://schemas.microsoft.com/office/drawing/2014/main" id="{0AB4A65E-3D7D-2739-F561-81B5F7DA093E}"/>
              </a:ext>
            </a:extLst>
          </p:cNvPr>
          <p:cNvSpPr txBox="1"/>
          <p:nvPr/>
        </p:nvSpPr>
        <p:spPr>
          <a:xfrm>
            <a:off x="3556763" y="3701684"/>
            <a:ext cx="5078474"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Media Query Syntax</a:t>
            </a:r>
          </a:p>
        </p:txBody>
      </p:sp>
      <p:pic>
        <p:nvPicPr>
          <p:cNvPr id="10" name="Picture 9">
            <a:extLst>
              <a:ext uri="{FF2B5EF4-FFF2-40B4-BE49-F238E27FC236}">
                <a16:creationId xmlns:a16="http://schemas.microsoft.com/office/drawing/2014/main" id="{7CC77063-A4B8-6587-DA6D-378B90BC12E1}"/>
              </a:ext>
            </a:extLst>
          </p:cNvPr>
          <p:cNvPicPr>
            <a:picLocks noChangeAspect="1"/>
          </p:cNvPicPr>
          <p:nvPr/>
        </p:nvPicPr>
        <p:blipFill>
          <a:blip r:embed="rId4"/>
          <a:stretch>
            <a:fillRect/>
          </a:stretch>
        </p:blipFill>
        <p:spPr>
          <a:xfrm>
            <a:off x="2209800" y="1529552"/>
            <a:ext cx="7772400" cy="1510066"/>
          </a:xfrm>
          <a:prstGeom prst="rect">
            <a:avLst/>
          </a:prstGeom>
        </p:spPr>
      </p:pic>
    </p:spTree>
    <p:extLst>
      <p:ext uri="{BB962C8B-B14F-4D97-AF65-F5344CB8AC3E}">
        <p14:creationId xmlns:p14="http://schemas.microsoft.com/office/powerpoint/2010/main" val="230175303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192804" y="5940595"/>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434420" y="12358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744593" y="595589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Common </a:t>
            </a:r>
            <a:r>
              <a:rPr lang="en-US" sz="3600" b="1" dirty="0">
                <a:solidFill>
                  <a:schemeClr val="accent2">
                    <a:lumMod val="75000"/>
                  </a:schemeClr>
                </a:solidFill>
                <a:latin typeface="Poppins" pitchFamily="2" charset="77"/>
                <a:cs typeface="Poppins" pitchFamily="2" charset="77"/>
              </a:rPr>
              <a:t>Media Features</a:t>
            </a:r>
          </a:p>
        </p:txBody>
      </p:sp>
      <p:graphicFrame>
        <p:nvGraphicFramePr>
          <p:cNvPr id="4" name="Table 3">
            <a:extLst>
              <a:ext uri="{FF2B5EF4-FFF2-40B4-BE49-F238E27FC236}">
                <a16:creationId xmlns:a16="http://schemas.microsoft.com/office/drawing/2014/main" id="{8EB261AC-9647-F929-AD4F-9FC3EA902B7F}"/>
              </a:ext>
            </a:extLst>
          </p:cNvPr>
          <p:cNvGraphicFramePr>
            <a:graphicFrameLocks noGrp="1"/>
          </p:cNvGraphicFramePr>
          <p:nvPr>
            <p:extLst>
              <p:ext uri="{D42A27DB-BD31-4B8C-83A1-F6EECF244321}">
                <p14:modId xmlns:p14="http://schemas.microsoft.com/office/powerpoint/2010/main" val="167379269"/>
              </p:ext>
            </p:extLst>
          </p:nvPr>
        </p:nvGraphicFramePr>
        <p:xfrm>
          <a:off x="1306284" y="1947574"/>
          <a:ext cx="9579432" cy="3282649"/>
        </p:xfrm>
        <a:graphic>
          <a:graphicData uri="http://schemas.openxmlformats.org/drawingml/2006/table">
            <a:tbl>
              <a:tblPr firstRow="1" bandRow="1">
                <a:tableStyleId>{00A15C55-8517-42AA-B614-E9B94910E393}</a:tableStyleId>
              </a:tblPr>
              <a:tblGrid>
                <a:gridCol w="2072640">
                  <a:extLst>
                    <a:ext uri="{9D8B030D-6E8A-4147-A177-3AD203B41FA5}">
                      <a16:colId xmlns:a16="http://schemas.microsoft.com/office/drawing/2014/main" val="2715471045"/>
                    </a:ext>
                  </a:extLst>
                </a:gridCol>
                <a:gridCol w="2847703">
                  <a:extLst>
                    <a:ext uri="{9D8B030D-6E8A-4147-A177-3AD203B41FA5}">
                      <a16:colId xmlns:a16="http://schemas.microsoft.com/office/drawing/2014/main" val="2647414433"/>
                    </a:ext>
                  </a:extLst>
                </a:gridCol>
                <a:gridCol w="2264231">
                  <a:extLst>
                    <a:ext uri="{9D8B030D-6E8A-4147-A177-3AD203B41FA5}">
                      <a16:colId xmlns:a16="http://schemas.microsoft.com/office/drawing/2014/main" val="3352415180"/>
                    </a:ext>
                  </a:extLst>
                </a:gridCol>
                <a:gridCol w="2394858">
                  <a:extLst>
                    <a:ext uri="{9D8B030D-6E8A-4147-A177-3AD203B41FA5}">
                      <a16:colId xmlns:a16="http://schemas.microsoft.com/office/drawing/2014/main" val="3807641287"/>
                    </a:ext>
                  </a:extLst>
                </a:gridCol>
              </a:tblGrid>
              <a:tr h="370840">
                <a:tc>
                  <a:txBody>
                    <a:bodyPr/>
                    <a:lstStyle/>
                    <a:p>
                      <a:r>
                        <a:rPr lang="en-US" sz="1400" dirty="0"/>
                        <a:t>Media Feature</a:t>
                      </a:r>
                    </a:p>
                  </a:txBody>
                  <a:tcPr/>
                </a:tc>
                <a:tc>
                  <a:txBody>
                    <a:bodyPr/>
                    <a:lstStyle/>
                    <a:p>
                      <a:r>
                        <a:rPr lang="en-US" sz="1400" dirty="0"/>
                        <a:t>Description</a:t>
                      </a:r>
                    </a:p>
                  </a:txBody>
                  <a:tcPr/>
                </a:tc>
                <a:tc>
                  <a:txBody>
                    <a:bodyPr/>
                    <a:lstStyle/>
                    <a:p>
                      <a:r>
                        <a:rPr lang="en-US" sz="1400" dirty="0"/>
                        <a:t>Example</a:t>
                      </a:r>
                    </a:p>
                  </a:txBody>
                  <a:tcPr/>
                </a:tc>
                <a:tc>
                  <a:txBody>
                    <a:bodyPr/>
                    <a:lstStyle/>
                    <a:p>
                      <a:r>
                        <a:rPr lang="en-US" sz="1400" dirty="0"/>
                        <a:t>Use Case</a:t>
                      </a:r>
                    </a:p>
                  </a:txBody>
                  <a:tcPr/>
                </a:tc>
                <a:extLst>
                  <a:ext uri="{0D108BD9-81ED-4DB2-BD59-A6C34878D82A}">
                    <a16:rowId xmlns:a16="http://schemas.microsoft.com/office/drawing/2014/main" val="4154459207"/>
                  </a:ext>
                </a:extLst>
              </a:tr>
              <a:tr h="370840">
                <a:tc>
                  <a:txBody>
                    <a:bodyPr/>
                    <a:lstStyle/>
                    <a:p>
                      <a:r>
                        <a:rPr lang="en-IN" sz="1400" dirty="0"/>
                        <a:t>min-width</a:t>
                      </a:r>
                    </a:p>
                  </a:txBody>
                  <a:tcPr anchor="ctr"/>
                </a:tc>
                <a:tc>
                  <a:txBody>
                    <a:bodyPr/>
                    <a:lstStyle/>
                    <a:p>
                      <a:r>
                        <a:rPr lang="en-IN" sz="1400" dirty="0"/>
                        <a:t>The minimum width of the viewport or device.</a:t>
                      </a:r>
                    </a:p>
                  </a:txBody>
                  <a:tcPr anchor="ctr"/>
                </a:tc>
                <a:tc>
                  <a:txBody>
                    <a:bodyPr/>
                    <a:lstStyle/>
                    <a:p>
                      <a:r>
                        <a:rPr lang="en-IN" sz="1400" dirty="0"/>
                        <a:t>@media (min-width: 768px)</a:t>
                      </a:r>
                    </a:p>
                  </a:txBody>
                  <a:tcPr anchor="ctr"/>
                </a:tc>
                <a:tc>
                  <a:txBody>
                    <a:bodyPr/>
                    <a:lstStyle/>
                    <a:p>
                      <a:r>
                        <a:rPr lang="en-IN" sz="1400" dirty="0"/>
                        <a:t>Targets tablets and larger devices.</a:t>
                      </a:r>
                    </a:p>
                  </a:txBody>
                  <a:tcPr anchor="ctr"/>
                </a:tc>
                <a:extLst>
                  <a:ext uri="{0D108BD9-81ED-4DB2-BD59-A6C34878D82A}">
                    <a16:rowId xmlns:a16="http://schemas.microsoft.com/office/drawing/2014/main" val="1568975580"/>
                  </a:ext>
                </a:extLst>
              </a:tr>
              <a:tr h="370840">
                <a:tc>
                  <a:txBody>
                    <a:bodyPr/>
                    <a:lstStyle/>
                    <a:p>
                      <a:r>
                        <a:rPr lang="en-US" sz="1400" dirty="0"/>
                        <a:t>max-width</a:t>
                      </a:r>
                    </a:p>
                  </a:txBody>
                  <a:tcPr/>
                </a:tc>
                <a:tc>
                  <a:txBody>
                    <a:bodyPr/>
                    <a:lstStyle/>
                    <a:p>
                      <a:r>
                        <a:rPr lang="en-US" sz="1400" dirty="0"/>
                        <a:t>The maximum width of the viewport or device.</a:t>
                      </a:r>
                    </a:p>
                  </a:txBody>
                  <a:tcPr/>
                </a:tc>
                <a:tc>
                  <a:txBody>
                    <a:bodyPr/>
                    <a:lstStyle/>
                    <a:p>
                      <a:r>
                        <a:rPr lang="en-US" sz="1400" dirty="0"/>
                        <a:t>@media (max-width: 480px)</a:t>
                      </a:r>
                    </a:p>
                  </a:txBody>
                  <a:tcPr/>
                </a:tc>
                <a:tc>
                  <a:txBody>
                    <a:bodyPr/>
                    <a:lstStyle/>
                    <a:p>
                      <a:r>
                        <a:rPr lang="en-US" sz="1400" dirty="0"/>
                        <a:t>Targets mobile phones.</a:t>
                      </a:r>
                    </a:p>
                  </a:txBody>
                  <a:tcPr/>
                </a:tc>
                <a:extLst>
                  <a:ext uri="{0D108BD9-81ED-4DB2-BD59-A6C34878D82A}">
                    <a16:rowId xmlns:a16="http://schemas.microsoft.com/office/drawing/2014/main" val="768888082"/>
                  </a:ext>
                </a:extLst>
              </a:tr>
              <a:tr h="370840">
                <a:tc>
                  <a:txBody>
                    <a:bodyPr/>
                    <a:lstStyle/>
                    <a:p>
                      <a:r>
                        <a:rPr lang="en-US" sz="1400" dirty="0"/>
                        <a:t>min-height</a:t>
                      </a:r>
                    </a:p>
                  </a:txBody>
                  <a:tcPr/>
                </a:tc>
                <a:tc>
                  <a:txBody>
                    <a:bodyPr/>
                    <a:lstStyle/>
                    <a:p>
                      <a:r>
                        <a:rPr lang="en-US" sz="1400" dirty="0"/>
                        <a:t>The minimum height of the viewport or device.</a:t>
                      </a:r>
                    </a:p>
                  </a:txBody>
                  <a:tcPr/>
                </a:tc>
                <a:tc>
                  <a:txBody>
                    <a:bodyPr/>
                    <a:lstStyle/>
                    <a:p>
                      <a:r>
                        <a:rPr lang="en-US" sz="1400" dirty="0"/>
                        <a:t>@media (min-height: 600px)</a:t>
                      </a:r>
                    </a:p>
                  </a:txBody>
                  <a:tcPr/>
                </a:tc>
                <a:tc>
                  <a:txBody>
                    <a:bodyPr/>
                    <a:lstStyle/>
                    <a:p>
                      <a:r>
                        <a:rPr lang="en-US" sz="1400" dirty="0"/>
                        <a:t>Targets taller screens, typically desktop.</a:t>
                      </a:r>
                    </a:p>
                  </a:txBody>
                  <a:tcPr/>
                </a:tc>
                <a:extLst>
                  <a:ext uri="{0D108BD9-81ED-4DB2-BD59-A6C34878D82A}">
                    <a16:rowId xmlns:a16="http://schemas.microsoft.com/office/drawing/2014/main" val="3599311994"/>
                  </a:ext>
                </a:extLst>
              </a:tr>
              <a:tr h="370840">
                <a:tc>
                  <a:txBody>
                    <a:bodyPr/>
                    <a:lstStyle/>
                    <a:p>
                      <a:r>
                        <a:rPr lang="en-US" sz="1400" dirty="0"/>
                        <a:t>max-height</a:t>
                      </a:r>
                    </a:p>
                  </a:txBody>
                  <a:tcPr/>
                </a:tc>
                <a:tc>
                  <a:txBody>
                    <a:bodyPr/>
                    <a:lstStyle/>
                    <a:p>
                      <a:r>
                        <a:rPr lang="en-US" sz="1400" dirty="0"/>
                        <a:t>The maximum height of the viewport or device.</a:t>
                      </a:r>
                    </a:p>
                  </a:txBody>
                  <a:tcPr/>
                </a:tc>
                <a:tc>
                  <a:txBody>
                    <a:bodyPr/>
                    <a:lstStyle/>
                    <a:p>
                      <a:r>
                        <a:rPr lang="en-US" sz="1400" dirty="0"/>
                        <a:t>@media (max-height: 700px)</a:t>
                      </a:r>
                    </a:p>
                  </a:txBody>
                  <a:tcPr/>
                </a:tc>
                <a:tc>
                  <a:txBody>
                    <a:bodyPr/>
                    <a:lstStyle/>
                    <a:p>
                      <a:r>
                        <a:rPr lang="en-US" sz="1400" dirty="0"/>
                        <a:t>Targets shorter screens.</a:t>
                      </a:r>
                    </a:p>
                  </a:txBody>
                  <a:tcPr/>
                </a:tc>
                <a:extLst>
                  <a:ext uri="{0D108BD9-81ED-4DB2-BD59-A6C34878D82A}">
                    <a16:rowId xmlns:a16="http://schemas.microsoft.com/office/drawing/2014/main" val="122032680"/>
                  </a:ext>
                </a:extLst>
              </a:tr>
              <a:tr h="839169">
                <a:tc>
                  <a:txBody>
                    <a:bodyPr/>
                    <a:lstStyle/>
                    <a:p>
                      <a:r>
                        <a:rPr lang="en-US" sz="1400" dirty="0"/>
                        <a:t>orientation</a:t>
                      </a:r>
                    </a:p>
                  </a:txBody>
                  <a:tcPr/>
                </a:tc>
                <a:tc>
                  <a:txBody>
                    <a:bodyPr/>
                    <a:lstStyle/>
                    <a:p>
                      <a:r>
                        <a:rPr lang="en-US" sz="1400" dirty="0"/>
                        <a:t>Detects the orientation of the device, either portrait or landscape.</a:t>
                      </a:r>
                    </a:p>
                  </a:txBody>
                  <a:tcPr/>
                </a:tc>
                <a:tc>
                  <a:txBody>
                    <a:bodyPr/>
                    <a:lstStyle/>
                    <a:p>
                      <a:r>
                        <a:rPr lang="en-US" sz="1400" dirty="0"/>
                        <a:t>@media (orientation: landscape)</a:t>
                      </a:r>
                    </a:p>
                  </a:txBody>
                  <a:tcPr/>
                </a:tc>
                <a:tc>
                  <a:txBody>
                    <a:bodyPr/>
                    <a:lstStyle/>
                    <a:p>
                      <a:r>
                        <a:rPr lang="en-US" sz="1400" dirty="0"/>
                        <a:t>Targets landscape orientation (e.g., tablets turned sideways).</a:t>
                      </a:r>
                    </a:p>
                  </a:txBody>
                  <a:tcPr/>
                </a:tc>
                <a:extLst>
                  <a:ext uri="{0D108BD9-81ED-4DB2-BD59-A6C34878D82A}">
                    <a16:rowId xmlns:a16="http://schemas.microsoft.com/office/drawing/2014/main" val="2215601800"/>
                  </a:ext>
                </a:extLst>
              </a:tr>
            </a:tbl>
          </a:graphicData>
        </a:graphic>
      </p:graphicFrame>
    </p:spTree>
    <p:extLst>
      <p:ext uri="{BB962C8B-B14F-4D97-AF65-F5344CB8AC3E}">
        <p14:creationId xmlns:p14="http://schemas.microsoft.com/office/powerpoint/2010/main" val="3278789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16628" y="1459169"/>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465460" y="141089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8274355" y="6376902"/>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Media Query </a:t>
            </a:r>
            <a:r>
              <a:rPr lang="en-US" sz="3600" b="1" dirty="0">
                <a:solidFill>
                  <a:schemeClr val="accent2">
                    <a:lumMod val="75000"/>
                  </a:schemeClr>
                </a:solidFill>
                <a:latin typeface="Poppins" pitchFamily="2" charset="77"/>
                <a:cs typeface="Poppins" pitchFamily="2" charset="77"/>
              </a:rPr>
              <a:t>For Device Types</a:t>
            </a:r>
          </a:p>
        </p:txBody>
      </p:sp>
      <p:sp>
        <p:nvSpPr>
          <p:cNvPr id="2" name="TextBox 1">
            <a:extLst>
              <a:ext uri="{FF2B5EF4-FFF2-40B4-BE49-F238E27FC236}">
                <a16:creationId xmlns:a16="http://schemas.microsoft.com/office/drawing/2014/main" id="{5EA3EB5C-AA8C-6641-5758-170D13B4B725}"/>
              </a:ext>
            </a:extLst>
          </p:cNvPr>
          <p:cNvSpPr txBox="1"/>
          <p:nvPr/>
        </p:nvSpPr>
        <p:spPr>
          <a:xfrm>
            <a:off x="1056574" y="4130729"/>
            <a:ext cx="2000136" cy="346249"/>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Above 1024px</a:t>
            </a:r>
          </a:p>
        </p:txBody>
      </p:sp>
      <p:sp>
        <p:nvSpPr>
          <p:cNvPr id="13" name="TextBox 12">
            <a:extLst>
              <a:ext uri="{FF2B5EF4-FFF2-40B4-BE49-F238E27FC236}">
                <a16:creationId xmlns:a16="http://schemas.microsoft.com/office/drawing/2014/main" id="{0AB4A65E-3D7D-2739-F561-81B5F7DA093E}"/>
              </a:ext>
            </a:extLst>
          </p:cNvPr>
          <p:cNvSpPr txBox="1"/>
          <p:nvPr/>
        </p:nvSpPr>
        <p:spPr>
          <a:xfrm>
            <a:off x="786237" y="3735478"/>
            <a:ext cx="2540810"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Desktop</a:t>
            </a:r>
          </a:p>
        </p:txBody>
      </p:sp>
      <p:pic>
        <p:nvPicPr>
          <p:cNvPr id="16" name="Picture 15">
            <a:extLst>
              <a:ext uri="{FF2B5EF4-FFF2-40B4-BE49-F238E27FC236}">
                <a16:creationId xmlns:a16="http://schemas.microsoft.com/office/drawing/2014/main" id="{50727029-7E05-43DD-E52B-25DA8009C07C}"/>
              </a:ext>
            </a:extLst>
          </p:cNvPr>
          <p:cNvPicPr>
            <a:picLocks noChangeAspect="1"/>
          </p:cNvPicPr>
          <p:nvPr/>
        </p:nvPicPr>
        <p:blipFill>
          <a:blip r:embed="rId4"/>
          <a:stretch>
            <a:fillRect/>
          </a:stretch>
        </p:blipFill>
        <p:spPr>
          <a:xfrm flipH="1">
            <a:off x="1322104" y="2252953"/>
            <a:ext cx="1440000" cy="1440000"/>
          </a:xfrm>
          <a:prstGeom prst="rect">
            <a:avLst/>
          </a:prstGeom>
        </p:spPr>
      </p:pic>
      <p:pic>
        <p:nvPicPr>
          <p:cNvPr id="30" name="Picture 29">
            <a:extLst>
              <a:ext uri="{FF2B5EF4-FFF2-40B4-BE49-F238E27FC236}">
                <a16:creationId xmlns:a16="http://schemas.microsoft.com/office/drawing/2014/main" id="{55769858-3A09-9E7A-59C5-A00FA715965B}"/>
              </a:ext>
            </a:extLst>
          </p:cNvPr>
          <p:cNvPicPr>
            <a:picLocks noChangeAspect="1"/>
          </p:cNvPicPr>
          <p:nvPr/>
        </p:nvPicPr>
        <p:blipFill>
          <a:blip r:embed="rId5"/>
          <a:stretch>
            <a:fillRect/>
          </a:stretch>
        </p:blipFill>
        <p:spPr>
          <a:xfrm>
            <a:off x="3704106" y="2592149"/>
            <a:ext cx="7772400" cy="1673702"/>
          </a:xfrm>
          <a:prstGeom prst="rect">
            <a:avLst/>
          </a:prstGeom>
        </p:spPr>
      </p:pic>
    </p:spTree>
    <p:extLst>
      <p:ext uri="{BB962C8B-B14F-4D97-AF65-F5344CB8AC3E}">
        <p14:creationId xmlns:p14="http://schemas.microsoft.com/office/powerpoint/2010/main" val="34054197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6796554" y="598026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7253081" y="1060642"/>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15868" y="5070615"/>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Media Query </a:t>
            </a:r>
            <a:r>
              <a:rPr lang="en-US" sz="3600" b="1" dirty="0">
                <a:solidFill>
                  <a:schemeClr val="accent2">
                    <a:lumMod val="75000"/>
                  </a:schemeClr>
                </a:solidFill>
                <a:latin typeface="Poppins" pitchFamily="2" charset="77"/>
                <a:cs typeface="Poppins" pitchFamily="2" charset="77"/>
              </a:rPr>
              <a:t>For Device Types</a:t>
            </a:r>
          </a:p>
        </p:txBody>
      </p:sp>
      <p:pic>
        <p:nvPicPr>
          <p:cNvPr id="11" name="Picture 10">
            <a:extLst>
              <a:ext uri="{FF2B5EF4-FFF2-40B4-BE49-F238E27FC236}">
                <a16:creationId xmlns:a16="http://schemas.microsoft.com/office/drawing/2014/main" id="{C8CC9493-907A-22F1-9D76-A03A197DBA4A}"/>
              </a:ext>
            </a:extLst>
          </p:cNvPr>
          <p:cNvPicPr>
            <a:picLocks noChangeAspect="1"/>
          </p:cNvPicPr>
          <p:nvPr/>
        </p:nvPicPr>
        <p:blipFill>
          <a:blip r:embed="rId4"/>
          <a:stretch>
            <a:fillRect/>
          </a:stretch>
        </p:blipFill>
        <p:spPr>
          <a:xfrm>
            <a:off x="1206082" y="2390512"/>
            <a:ext cx="1440000" cy="1440000"/>
          </a:xfrm>
          <a:prstGeom prst="rect">
            <a:avLst/>
          </a:prstGeom>
        </p:spPr>
      </p:pic>
      <p:sp>
        <p:nvSpPr>
          <p:cNvPr id="21" name="TextBox 20">
            <a:extLst>
              <a:ext uri="{FF2B5EF4-FFF2-40B4-BE49-F238E27FC236}">
                <a16:creationId xmlns:a16="http://schemas.microsoft.com/office/drawing/2014/main" id="{33AD054D-3DF5-CE81-9C2A-11B8DC5C3D51}"/>
              </a:ext>
            </a:extLst>
          </p:cNvPr>
          <p:cNvSpPr txBox="1"/>
          <p:nvPr/>
        </p:nvSpPr>
        <p:spPr>
          <a:xfrm>
            <a:off x="879636" y="4324985"/>
            <a:ext cx="2092892" cy="346249"/>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Above 480px</a:t>
            </a:r>
          </a:p>
        </p:txBody>
      </p:sp>
      <p:sp>
        <p:nvSpPr>
          <p:cNvPr id="22" name="TextBox 21">
            <a:extLst>
              <a:ext uri="{FF2B5EF4-FFF2-40B4-BE49-F238E27FC236}">
                <a16:creationId xmlns:a16="http://schemas.microsoft.com/office/drawing/2014/main" id="{0F76BA73-FFEC-CC27-D6C5-9A40AE0D3EFB}"/>
              </a:ext>
            </a:extLst>
          </p:cNvPr>
          <p:cNvSpPr txBox="1"/>
          <p:nvPr/>
        </p:nvSpPr>
        <p:spPr>
          <a:xfrm>
            <a:off x="655677" y="3929734"/>
            <a:ext cx="2540810"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Tablets</a:t>
            </a:r>
          </a:p>
        </p:txBody>
      </p:sp>
      <p:pic>
        <p:nvPicPr>
          <p:cNvPr id="9" name="Picture 8">
            <a:extLst>
              <a:ext uri="{FF2B5EF4-FFF2-40B4-BE49-F238E27FC236}">
                <a16:creationId xmlns:a16="http://schemas.microsoft.com/office/drawing/2014/main" id="{57667862-60AD-4EC5-14D6-00DC6717C77E}"/>
              </a:ext>
            </a:extLst>
          </p:cNvPr>
          <p:cNvPicPr>
            <a:picLocks noChangeAspect="1"/>
          </p:cNvPicPr>
          <p:nvPr/>
        </p:nvPicPr>
        <p:blipFill>
          <a:blip r:embed="rId5"/>
          <a:stretch>
            <a:fillRect/>
          </a:stretch>
        </p:blipFill>
        <p:spPr>
          <a:xfrm>
            <a:off x="3837864" y="2456414"/>
            <a:ext cx="7772400" cy="1673702"/>
          </a:xfrm>
          <a:prstGeom prst="rect">
            <a:avLst/>
          </a:prstGeom>
        </p:spPr>
      </p:pic>
    </p:spTree>
    <p:extLst>
      <p:ext uri="{BB962C8B-B14F-4D97-AF65-F5344CB8AC3E}">
        <p14:creationId xmlns:p14="http://schemas.microsoft.com/office/powerpoint/2010/main" val="200978281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16628" y="1459169"/>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465460" y="141089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8274355" y="6376902"/>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Media Query </a:t>
            </a:r>
            <a:r>
              <a:rPr lang="en-US" sz="3600" b="1" dirty="0">
                <a:solidFill>
                  <a:schemeClr val="accent2">
                    <a:lumMod val="75000"/>
                  </a:schemeClr>
                </a:solidFill>
                <a:latin typeface="Poppins" pitchFamily="2" charset="77"/>
                <a:cs typeface="Poppins" pitchFamily="2" charset="77"/>
              </a:rPr>
              <a:t>For Device Types</a:t>
            </a:r>
          </a:p>
        </p:txBody>
      </p:sp>
      <p:pic>
        <p:nvPicPr>
          <p:cNvPr id="20" name="Picture 19">
            <a:extLst>
              <a:ext uri="{FF2B5EF4-FFF2-40B4-BE49-F238E27FC236}">
                <a16:creationId xmlns:a16="http://schemas.microsoft.com/office/drawing/2014/main" id="{1CF8ED1C-25CF-F95F-2555-07DE97384F4A}"/>
              </a:ext>
            </a:extLst>
          </p:cNvPr>
          <p:cNvPicPr>
            <a:picLocks noChangeAspect="1"/>
          </p:cNvPicPr>
          <p:nvPr/>
        </p:nvPicPr>
        <p:blipFill>
          <a:blip r:embed="rId4"/>
          <a:stretch>
            <a:fillRect/>
          </a:stretch>
        </p:blipFill>
        <p:spPr>
          <a:xfrm>
            <a:off x="1313507" y="2147390"/>
            <a:ext cx="1440000" cy="1440000"/>
          </a:xfrm>
          <a:prstGeom prst="rect">
            <a:avLst/>
          </a:prstGeom>
        </p:spPr>
      </p:pic>
      <p:sp>
        <p:nvSpPr>
          <p:cNvPr id="23" name="TextBox 22">
            <a:extLst>
              <a:ext uri="{FF2B5EF4-FFF2-40B4-BE49-F238E27FC236}">
                <a16:creationId xmlns:a16="http://schemas.microsoft.com/office/drawing/2014/main" id="{B22B6A7D-532A-A714-E947-C08BE9D6F1EA}"/>
              </a:ext>
            </a:extLst>
          </p:cNvPr>
          <p:cNvSpPr txBox="1"/>
          <p:nvPr/>
        </p:nvSpPr>
        <p:spPr>
          <a:xfrm>
            <a:off x="987061" y="4055304"/>
            <a:ext cx="2092892" cy="346249"/>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Below 480px</a:t>
            </a:r>
          </a:p>
        </p:txBody>
      </p:sp>
      <p:sp>
        <p:nvSpPr>
          <p:cNvPr id="24" name="TextBox 23">
            <a:extLst>
              <a:ext uri="{FF2B5EF4-FFF2-40B4-BE49-F238E27FC236}">
                <a16:creationId xmlns:a16="http://schemas.microsoft.com/office/drawing/2014/main" id="{82EA2B23-A087-3BD1-06D6-C6AA086CE4B3}"/>
              </a:ext>
            </a:extLst>
          </p:cNvPr>
          <p:cNvSpPr txBox="1"/>
          <p:nvPr/>
        </p:nvSpPr>
        <p:spPr>
          <a:xfrm>
            <a:off x="768816" y="3652070"/>
            <a:ext cx="2540810" cy="338554"/>
          </a:xfrm>
          <a:prstGeom prst="rect">
            <a:avLst/>
          </a:prstGeom>
          <a:noFill/>
        </p:spPr>
        <p:txBody>
          <a:bodyPr wrap="square" rtlCol="0">
            <a:spAutoFit/>
          </a:bodyPr>
          <a:lstStyle/>
          <a:p>
            <a:pPr algn="ctr"/>
            <a:r>
              <a:rPr lang="en-US" sz="1600" b="1" dirty="0">
                <a:solidFill>
                  <a:srgbClr val="423300"/>
                </a:solidFill>
                <a:latin typeface="Poppins SemiBold" pitchFamily="2" charset="77"/>
                <a:cs typeface="Poppins SemiBold" pitchFamily="2" charset="77"/>
              </a:rPr>
              <a:t>Mobiles</a:t>
            </a:r>
          </a:p>
        </p:txBody>
      </p:sp>
      <p:pic>
        <p:nvPicPr>
          <p:cNvPr id="9" name="Picture 8">
            <a:extLst>
              <a:ext uri="{FF2B5EF4-FFF2-40B4-BE49-F238E27FC236}">
                <a16:creationId xmlns:a16="http://schemas.microsoft.com/office/drawing/2014/main" id="{14D86E21-9F7A-B5D6-4AC8-A8132E38B83A}"/>
              </a:ext>
            </a:extLst>
          </p:cNvPr>
          <p:cNvPicPr>
            <a:picLocks noChangeAspect="1"/>
          </p:cNvPicPr>
          <p:nvPr/>
        </p:nvPicPr>
        <p:blipFill>
          <a:blip r:embed="rId5"/>
          <a:stretch>
            <a:fillRect/>
          </a:stretch>
        </p:blipFill>
        <p:spPr>
          <a:xfrm>
            <a:off x="3868205" y="2592149"/>
            <a:ext cx="7772400" cy="1673702"/>
          </a:xfrm>
          <a:prstGeom prst="rect">
            <a:avLst/>
          </a:prstGeom>
        </p:spPr>
      </p:pic>
    </p:spTree>
    <p:extLst>
      <p:ext uri="{BB962C8B-B14F-4D97-AF65-F5344CB8AC3E}">
        <p14:creationId xmlns:p14="http://schemas.microsoft.com/office/powerpoint/2010/main" val="532096647"/>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4414</TotalTime>
  <Words>489</Words>
  <Application>Microsoft Macintosh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Consolas</vt:lpstr>
      <vt:lpstr>Poppins</vt:lpstr>
      <vt:lpstr>Poppins SemiBold</vt:lpstr>
      <vt:lpstr>Office Theme</vt:lpstr>
      <vt:lpstr>What is  Responsive Web Design</vt:lpstr>
      <vt:lpstr>What is Responsive Web Design</vt:lpstr>
      <vt:lpstr>What is Device Orientation?</vt:lpstr>
      <vt:lpstr>Introducing Media Queries</vt:lpstr>
      <vt:lpstr>Example Of Media Query</vt:lpstr>
      <vt:lpstr>Common Media Features</vt:lpstr>
      <vt:lpstr>Media Query For Device Types</vt:lpstr>
      <vt:lpstr>Media Query For Device Types</vt:lpstr>
      <vt:lpstr>Media Query For Device Types</vt:lpstr>
      <vt:lpstr>Media Query For Device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384</cp:revision>
  <dcterms:created xsi:type="dcterms:W3CDTF">2024-02-28T11:24:07Z</dcterms:created>
  <dcterms:modified xsi:type="dcterms:W3CDTF">2024-09-15T13:39:23Z</dcterms:modified>
</cp:coreProperties>
</file>