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325" r:id="rId3"/>
    <p:sldId id="332" r:id="rId4"/>
    <p:sldId id="33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61456A"/>
    <a:srgbClr val="C55A11"/>
    <a:srgbClr val="AD6513"/>
    <a:srgbClr val="FCC613"/>
    <a:srgbClr val="FFDD6D"/>
    <a:srgbClr val="DD53F8"/>
    <a:srgbClr val="E100FF"/>
    <a:srgbClr val="E85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760" y="176"/>
      </p:cViewPr>
      <p:guideLst>
        <p:guide orient="horz" pos="20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Getting Started With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Primitive Types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4C15FE4-8400-BA80-306C-5C9A01C81B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492045" y="1330804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What are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Data Types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A046E-9077-4771-2932-AF33A407B08E}"/>
              </a:ext>
            </a:extLst>
          </p:cNvPr>
          <p:cNvSpPr txBox="1"/>
          <p:nvPr/>
        </p:nvSpPr>
        <p:spPr>
          <a:xfrm>
            <a:off x="5510222" y="4171908"/>
            <a:ext cx="1200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Date Types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9A3B5-6E4B-4C41-5756-D90FCC12A2FD}"/>
              </a:ext>
            </a:extLst>
          </p:cNvPr>
          <p:cNvSpPr txBox="1"/>
          <p:nvPr/>
        </p:nvSpPr>
        <p:spPr>
          <a:xfrm>
            <a:off x="1706540" y="4498630"/>
            <a:ext cx="8813414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In programming, data types define the type of value a variable can hold. They specify how the data is stored and how operations on the data are performed.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D68BE3-B497-9C85-E4C9-3E6514AE0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708" y="2529000"/>
            <a:ext cx="900000" cy="9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BBC656-3D1C-A146-CE1C-408023F44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645" y="2529000"/>
            <a:ext cx="900000" cy="9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A63B58-B687-FD70-9BB8-0218929FA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2355" y="2529000"/>
            <a:ext cx="900000" cy="90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5C48B6-99C7-96F9-9AC3-DD9A00BFB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5292" y="2529000"/>
            <a:ext cx="900000" cy="90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3E1497-4C70-7254-3E34-9C161A97F4E3}"/>
              </a:ext>
            </a:extLst>
          </p:cNvPr>
          <p:cNvSpPr txBox="1"/>
          <p:nvPr/>
        </p:nvSpPr>
        <p:spPr>
          <a:xfrm>
            <a:off x="2126448" y="3457805"/>
            <a:ext cx="960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firstName</a:t>
            </a:r>
            <a:endParaRPr lang="en-US" sz="1200" b="1" dirty="0">
              <a:solidFill>
                <a:srgbClr val="423300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2CF8BC-9673-10AD-C209-C271B1A33519}"/>
              </a:ext>
            </a:extLst>
          </p:cNvPr>
          <p:cNvSpPr txBox="1"/>
          <p:nvPr/>
        </p:nvSpPr>
        <p:spPr>
          <a:xfrm>
            <a:off x="4404995" y="3457805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lastName</a:t>
            </a:r>
            <a:endParaRPr lang="en-US" sz="1200" b="1" dirty="0">
              <a:solidFill>
                <a:srgbClr val="423300"/>
              </a:solidFill>
              <a:latin typeface="Poppins SemiBold" pitchFamily="2" charset="77"/>
              <a:cs typeface="Poppins SemiBold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C8B1B8-C187-1079-45C1-6F68E6FA20E0}"/>
              </a:ext>
            </a:extLst>
          </p:cNvPr>
          <p:cNvSpPr txBox="1"/>
          <p:nvPr/>
        </p:nvSpPr>
        <p:spPr>
          <a:xfrm>
            <a:off x="7068677" y="345780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FB29E0-EAE5-CECB-89B0-4B000802209C}"/>
              </a:ext>
            </a:extLst>
          </p:cNvPr>
          <p:cNvSpPr txBox="1"/>
          <p:nvPr/>
        </p:nvSpPr>
        <p:spPr>
          <a:xfrm>
            <a:off x="9269341" y="3465513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email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E9E22C-DA58-A55A-5961-B451F91ED597}"/>
              </a:ext>
            </a:extLst>
          </p:cNvPr>
          <p:cNvSpPr txBox="1"/>
          <p:nvPr/>
        </p:nvSpPr>
        <p:spPr>
          <a:xfrm>
            <a:off x="2320412" y="2299565"/>
            <a:ext cx="5725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Poppins SemiBold" pitchFamily="2" charset="77"/>
                <a:cs typeface="Poppins SemiBold" pitchFamily="2" charset="77"/>
              </a:rPr>
              <a:t>John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779BF9-BF37-9C54-5D29-4BD4CFF55C61}"/>
              </a:ext>
            </a:extLst>
          </p:cNvPr>
          <p:cNvSpPr txBox="1"/>
          <p:nvPr/>
        </p:nvSpPr>
        <p:spPr>
          <a:xfrm>
            <a:off x="4635827" y="2299565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Poppins SemiBold" pitchFamily="2" charset="77"/>
                <a:cs typeface="Poppins SemiBold" pitchFamily="2" charset="77"/>
              </a:rPr>
              <a:t>Doe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C0AB2B-B22B-ADF6-4F2E-DB7EFCE849D1}"/>
              </a:ext>
            </a:extLst>
          </p:cNvPr>
          <p:cNvSpPr txBox="1"/>
          <p:nvPr/>
        </p:nvSpPr>
        <p:spPr>
          <a:xfrm>
            <a:off x="7129591" y="229956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Poppins SemiBold" pitchFamily="2" charset="77"/>
                <a:cs typeface="Poppins SemiBold" pitchFamily="2" charset="77"/>
              </a:rPr>
              <a:t>32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01A855-DE61-050D-2151-51029715FD23}"/>
              </a:ext>
            </a:extLst>
          </p:cNvPr>
          <p:cNvSpPr txBox="1"/>
          <p:nvPr/>
        </p:nvSpPr>
        <p:spPr>
          <a:xfrm>
            <a:off x="8820503" y="2307273"/>
            <a:ext cx="1529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  <a:latin typeface="Poppins SemiBold" pitchFamily="2" charset="77"/>
                <a:cs typeface="Poppins SemiBold" pitchFamily="2" charset="77"/>
              </a:rPr>
              <a:t>john@email.com</a:t>
            </a:r>
            <a:endParaRPr lang="en-US" sz="1200" b="1" dirty="0">
              <a:solidFill>
                <a:schemeClr val="accent2">
                  <a:lumMod val="75000"/>
                </a:schemeClr>
              </a:solidFill>
              <a:latin typeface="Poppins SemiBold" pitchFamily="2" charset="77"/>
              <a:cs typeface="Poppi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0684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745697" y="636304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1508723" y="262532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543118" y="3897146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Introducing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Primitive Data Types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DA046E-9077-4771-2932-AF33A407B08E}"/>
              </a:ext>
            </a:extLst>
          </p:cNvPr>
          <p:cNvSpPr txBox="1"/>
          <p:nvPr/>
        </p:nvSpPr>
        <p:spPr>
          <a:xfrm>
            <a:off x="5322673" y="4802656"/>
            <a:ext cx="1576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Primitive Types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9A3B5-6E4B-4C41-5756-D90FCC12A2FD}"/>
              </a:ext>
            </a:extLst>
          </p:cNvPr>
          <p:cNvSpPr txBox="1"/>
          <p:nvPr/>
        </p:nvSpPr>
        <p:spPr>
          <a:xfrm>
            <a:off x="1706540" y="5129378"/>
            <a:ext cx="881341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Primitive data types in JavaScript are the most basic types of data that are immutable and hold only a single value. These include Number, String, Boolean, Null, Undefined, Symbol, and </a:t>
            </a:r>
            <a:r>
              <a:rPr lang="en-US" sz="1200" dirty="0" err="1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BigInt</a:t>
            </a: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. They cannot be modified directly, and operations on them result in new values rather than altering the original.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69DB887-B3F9-C24D-0DFC-CD656229F9DF}"/>
              </a:ext>
            </a:extLst>
          </p:cNvPr>
          <p:cNvSpPr/>
          <p:nvPr/>
        </p:nvSpPr>
        <p:spPr>
          <a:xfrm>
            <a:off x="2130218" y="1530622"/>
            <a:ext cx="1684136" cy="396000"/>
          </a:xfrm>
          <a:prstGeom prst="roundRect">
            <a:avLst/>
          </a:prstGeom>
          <a:solidFill>
            <a:srgbClr val="423300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string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EC4A42E-5A96-277D-30C3-D413497BCC3B}"/>
              </a:ext>
            </a:extLst>
          </p:cNvPr>
          <p:cNvSpPr/>
          <p:nvPr/>
        </p:nvSpPr>
        <p:spPr>
          <a:xfrm>
            <a:off x="2130218" y="2758530"/>
            <a:ext cx="1684136" cy="396000"/>
          </a:xfrm>
          <a:prstGeom prst="roundRect">
            <a:avLst/>
          </a:prstGeom>
          <a:solidFill>
            <a:srgbClr val="423300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number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FB543F8-952C-497C-B3EF-18CE1EE4688D}"/>
              </a:ext>
            </a:extLst>
          </p:cNvPr>
          <p:cNvSpPr/>
          <p:nvPr/>
        </p:nvSpPr>
        <p:spPr>
          <a:xfrm>
            <a:off x="5268641" y="1530622"/>
            <a:ext cx="1684136" cy="396000"/>
          </a:xfrm>
          <a:prstGeom prst="roundRect">
            <a:avLst/>
          </a:prstGeom>
          <a:solidFill>
            <a:srgbClr val="423300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boolean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FAA147-BBC1-5BF7-806C-D5E33253C181}"/>
              </a:ext>
            </a:extLst>
          </p:cNvPr>
          <p:cNvSpPr/>
          <p:nvPr/>
        </p:nvSpPr>
        <p:spPr>
          <a:xfrm>
            <a:off x="5268641" y="2758531"/>
            <a:ext cx="1684136" cy="396000"/>
          </a:xfrm>
          <a:prstGeom prst="roundRect">
            <a:avLst/>
          </a:prstGeom>
          <a:solidFill>
            <a:srgbClr val="423300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null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33B19F6-0F63-B9E0-EE4B-DE8DF8A6B327}"/>
              </a:ext>
            </a:extLst>
          </p:cNvPr>
          <p:cNvSpPr/>
          <p:nvPr/>
        </p:nvSpPr>
        <p:spPr>
          <a:xfrm>
            <a:off x="8412435" y="1530622"/>
            <a:ext cx="1684136" cy="396000"/>
          </a:xfrm>
          <a:prstGeom prst="roundRect">
            <a:avLst/>
          </a:prstGeom>
          <a:solidFill>
            <a:srgbClr val="423300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undefined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DE414B5-C322-26B6-1B60-8CD5BBCEAB5A}"/>
              </a:ext>
            </a:extLst>
          </p:cNvPr>
          <p:cNvSpPr/>
          <p:nvPr/>
        </p:nvSpPr>
        <p:spPr>
          <a:xfrm>
            <a:off x="8412435" y="2758531"/>
            <a:ext cx="1684136" cy="396000"/>
          </a:xfrm>
          <a:prstGeom prst="roundRect">
            <a:avLst/>
          </a:prstGeom>
          <a:solidFill>
            <a:srgbClr val="423300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bigint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FDD0FC0-2FBF-AA57-F768-32FC16241C08}"/>
              </a:ext>
            </a:extLst>
          </p:cNvPr>
          <p:cNvSpPr/>
          <p:nvPr/>
        </p:nvSpPr>
        <p:spPr>
          <a:xfrm>
            <a:off x="5268641" y="3899354"/>
            <a:ext cx="1684136" cy="396000"/>
          </a:xfrm>
          <a:prstGeom prst="roundRect">
            <a:avLst/>
          </a:prstGeom>
          <a:solidFill>
            <a:srgbClr val="423300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symbol</a:t>
            </a:r>
          </a:p>
        </p:txBody>
      </p:sp>
    </p:spTree>
    <p:extLst>
      <p:ext uri="{BB962C8B-B14F-4D97-AF65-F5344CB8AC3E}">
        <p14:creationId xmlns:p14="http://schemas.microsoft.com/office/powerpoint/2010/main" val="821962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5897076" y="950009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045445" y="611913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266492" y="6254131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5" y="236"/>
            <a:ext cx="10125574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Why are Primitives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Immutable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E4AFA1-ACB7-23B5-F916-9C7CAA3E93ED}"/>
              </a:ext>
            </a:extLst>
          </p:cNvPr>
          <p:cNvSpPr txBox="1"/>
          <p:nvPr/>
        </p:nvSpPr>
        <p:spPr>
          <a:xfrm>
            <a:off x="1178581" y="4804480"/>
            <a:ext cx="9988732" cy="145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Primitive value assignment: </a:t>
            </a: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A variable is assigned a primitive value (e.g., a number, string, or </a:t>
            </a:r>
            <a:r>
              <a:rPr lang="en-US" sz="1200" dirty="0" err="1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boolean</a:t>
            </a: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).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Reassignment: </a:t>
            </a: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When a new value is assigned, a new space in memory is allocated, and the variable now points to this new value.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Immutability: </a:t>
            </a:r>
            <a:r>
              <a:rPr lang="en-US" sz="1200" dirty="0">
                <a:solidFill>
                  <a:srgbClr val="745A00"/>
                </a:solidFill>
                <a:latin typeface="Poppins" pitchFamily="2" charset="77"/>
                <a:cs typeface="Poppins" pitchFamily="2" charset="77"/>
              </a:rPr>
              <a:t>The original value remains unchanged in memory, and operations on it return new values rather than modifying the original one. This makes primitives immutable.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17358-0A59-EDB5-E4B9-7B8B8FD0C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410" y="1653775"/>
            <a:ext cx="5041590" cy="2869123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82266CF-2218-BBFE-F0B8-197D597C7CFB}"/>
              </a:ext>
            </a:extLst>
          </p:cNvPr>
          <p:cNvSpPr/>
          <p:nvPr/>
        </p:nvSpPr>
        <p:spPr>
          <a:xfrm>
            <a:off x="7147258" y="2272549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10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9744826-9D22-BB26-6050-949DAF4F0F26}"/>
              </a:ext>
            </a:extLst>
          </p:cNvPr>
          <p:cNvSpPr/>
          <p:nvPr/>
        </p:nvSpPr>
        <p:spPr>
          <a:xfrm>
            <a:off x="8436127" y="2272549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E6B597E7-691A-EB20-2268-FD53ACC5F192}"/>
              </a:ext>
            </a:extLst>
          </p:cNvPr>
          <p:cNvSpPr/>
          <p:nvPr/>
        </p:nvSpPr>
        <p:spPr>
          <a:xfrm>
            <a:off x="9812081" y="2272549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4748D05-430C-AFB7-0AF4-7176A6530AA8}"/>
              </a:ext>
            </a:extLst>
          </p:cNvPr>
          <p:cNvSpPr/>
          <p:nvPr/>
        </p:nvSpPr>
        <p:spPr>
          <a:xfrm>
            <a:off x="7147258" y="2908279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23300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20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C30D180-A870-D3F0-66BF-58D0118C7D96}"/>
              </a:ext>
            </a:extLst>
          </p:cNvPr>
          <p:cNvSpPr/>
          <p:nvPr/>
        </p:nvSpPr>
        <p:spPr>
          <a:xfrm>
            <a:off x="8436127" y="2908279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AEDA508-7C7C-78D2-54AF-CF26F836BA66}"/>
              </a:ext>
            </a:extLst>
          </p:cNvPr>
          <p:cNvSpPr/>
          <p:nvPr/>
        </p:nvSpPr>
        <p:spPr>
          <a:xfrm>
            <a:off x="9812081" y="2908279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CD7F0FB-679B-8064-EE6B-F7B3A18333A7}"/>
              </a:ext>
            </a:extLst>
          </p:cNvPr>
          <p:cNvSpPr/>
          <p:nvPr/>
        </p:nvSpPr>
        <p:spPr>
          <a:xfrm>
            <a:off x="7147258" y="3491753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8856263-8CD8-7CDF-7097-A33F268B6828}"/>
              </a:ext>
            </a:extLst>
          </p:cNvPr>
          <p:cNvSpPr/>
          <p:nvPr/>
        </p:nvSpPr>
        <p:spPr>
          <a:xfrm>
            <a:off x="8436127" y="3491753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A5FE638-8941-5831-5C30-F905246C735C}"/>
              </a:ext>
            </a:extLst>
          </p:cNvPr>
          <p:cNvSpPr/>
          <p:nvPr/>
        </p:nvSpPr>
        <p:spPr>
          <a:xfrm>
            <a:off x="9812081" y="3491753"/>
            <a:ext cx="1159480" cy="39600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423300"/>
              </a:solidFill>
              <a:effectLst/>
              <a:uLnTx/>
              <a:uFillTx/>
              <a:latin typeface="Poppins" pitchFamily="2" charset="77"/>
              <a:ea typeface="+mn-ea"/>
              <a:cs typeface="Poppins" pitchFamily="2" charset="77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8B295E-6E96-F52D-8516-215D7644F0B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2216667" y="3106279"/>
            <a:ext cx="4930591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8B295E-6E96-F52D-8516-215D7644F0B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20041" y="2470549"/>
            <a:ext cx="4527217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B1606CB-2161-5AC3-AD68-4CD911A84E3F}"/>
              </a:ext>
            </a:extLst>
          </p:cNvPr>
          <p:cNvSpPr txBox="1"/>
          <p:nvPr/>
        </p:nvSpPr>
        <p:spPr>
          <a:xfrm>
            <a:off x="8533204" y="1840121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423300"/>
                </a:solidFill>
                <a:latin typeface="Poppins SemiBold" pitchFamily="2" charset="77"/>
                <a:cs typeface="Poppins SemiBold" pitchFamily="2" charset="77"/>
              </a:rPr>
              <a:t>Memory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AF91A1-488A-A85E-020F-B53EAE1C8C7A}"/>
              </a:ext>
            </a:extLst>
          </p:cNvPr>
          <p:cNvSpPr txBox="1"/>
          <p:nvPr/>
        </p:nvSpPr>
        <p:spPr>
          <a:xfrm>
            <a:off x="7121133" y="3948961"/>
            <a:ext cx="3789468" cy="57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Poppins"/>
                <a:ea typeface="+mn-ea"/>
                <a:cs typeface="+mn-cs"/>
              </a:rPr>
              <a:t>Primitive values in memory do not mutate or CHANGE, hence immutable</a:t>
            </a:r>
          </a:p>
        </p:txBody>
      </p:sp>
    </p:spTree>
    <p:extLst>
      <p:ext uri="{BB962C8B-B14F-4D97-AF65-F5344CB8AC3E}">
        <p14:creationId xmlns:p14="http://schemas.microsoft.com/office/powerpoint/2010/main" val="248842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4794</TotalTime>
  <Words>231</Words>
  <Application>Microsoft Macintosh PowerPoint</Application>
  <PresentationFormat>Widescreen</PresentationFormat>
  <Paragraphs>32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Poppins</vt:lpstr>
      <vt:lpstr>Poppins SemiBold</vt:lpstr>
      <vt:lpstr>Office Theme</vt:lpstr>
      <vt:lpstr>Getting Started With Primitive Types</vt:lpstr>
      <vt:lpstr>What are Data Types</vt:lpstr>
      <vt:lpstr>Introducing Primitive Data Types</vt:lpstr>
      <vt:lpstr>Why are Primitives Immutable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423</cp:revision>
  <dcterms:created xsi:type="dcterms:W3CDTF">2024-02-28T11:24:07Z</dcterms:created>
  <dcterms:modified xsi:type="dcterms:W3CDTF">2024-09-19T17:02:04Z</dcterms:modified>
</cp:coreProperties>
</file>