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332" r:id="rId3"/>
    <p:sldId id="333" r:id="rId4"/>
    <p:sldId id="334" r:id="rId5"/>
    <p:sldId id="335" r:id="rId6"/>
    <p:sldId id="336" r:id="rId7"/>
    <p:sldId id="337"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23300"/>
    <a:srgbClr val="745A00"/>
    <a:srgbClr val="61456A"/>
    <a:srgbClr val="C55A11"/>
    <a:srgbClr val="AD6513"/>
    <a:srgbClr val="FCC613"/>
    <a:srgbClr val="FFDD6D"/>
    <a:srgbClr val="DD53F8"/>
    <a:srgbClr val="E100FF"/>
    <a:srgbClr val="E85EF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88"/>
    <p:restoredTop sz="94627"/>
  </p:normalViewPr>
  <p:slideViewPr>
    <p:cSldViewPr snapToGrid="0" showGuides="1">
      <p:cViewPr varScale="1">
        <p:scale>
          <a:sx n="84" d="100"/>
          <a:sy n="84" d="100"/>
        </p:scale>
        <p:origin x="1464" y="176"/>
      </p:cViewPr>
      <p:guideLst>
        <p:guide orient="horz" pos="21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AFF5F-4593-4642-B263-46DC71846A50}" type="datetimeFigureOut">
              <a:rPr lang="en-US" smtClean="0"/>
              <a:t>11/11/24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D73B4-3B7A-5C47-BA0A-325276D0DB7E}" type="slidenum">
              <a:rPr lang="en-US" smtClean="0"/>
              <a:t>‹#›</a:t>
            </a:fld>
            <a:endParaRPr lang="en-US"/>
          </a:p>
        </p:txBody>
      </p:sp>
    </p:spTree>
    <p:extLst>
      <p:ext uri="{BB962C8B-B14F-4D97-AF65-F5344CB8AC3E}">
        <p14:creationId xmlns:p14="http://schemas.microsoft.com/office/powerpoint/2010/main" val="3036001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4B0-5224-B0DF-7293-F406631750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48810A-B6B9-C0BD-1265-DFCF18146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8519265-9BFA-1BC2-CDD6-47A3F947ED64}"/>
              </a:ext>
            </a:extLst>
          </p:cNvPr>
          <p:cNvSpPr>
            <a:spLocks noGrp="1"/>
          </p:cNvSpPr>
          <p:nvPr>
            <p:ph type="dt" sz="half" idx="10"/>
          </p:nvPr>
        </p:nvSpPr>
        <p:spPr/>
        <p:txBody>
          <a:bodyPr/>
          <a:lstStyle/>
          <a:p>
            <a:fld id="{A0CE7AAE-89D3-5444-979C-39A9910DDA2F}" type="datetimeFigureOut">
              <a:rPr lang="en-US" smtClean="0"/>
              <a:t>11/11/24</a:t>
            </a:fld>
            <a:endParaRPr lang="en-US"/>
          </a:p>
        </p:txBody>
      </p:sp>
      <p:sp>
        <p:nvSpPr>
          <p:cNvPr id="5" name="Footer Placeholder 4">
            <a:extLst>
              <a:ext uri="{FF2B5EF4-FFF2-40B4-BE49-F238E27FC236}">
                <a16:creationId xmlns:a16="http://schemas.microsoft.com/office/drawing/2014/main" id="{3CE74205-5F65-3747-0E48-5926F2DAE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49A60-B65A-047C-1901-9E58799F46D8}"/>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04194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9BB7-6F7E-5B81-4F71-4BE777730CA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698EFD-6E2D-073D-2777-B8197B8AD90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FCEA36-4478-D24E-E2AB-CF9EEA3E9F2A}"/>
              </a:ext>
            </a:extLst>
          </p:cNvPr>
          <p:cNvSpPr>
            <a:spLocks noGrp="1"/>
          </p:cNvSpPr>
          <p:nvPr>
            <p:ph type="dt" sz="half" idx="10"/>
          </p:nvPr>
        </p:nvSpPr>
        <p:spPr/>
        <p:txBody>
          <a:bodyPr/>
          <a:lstStyle/>
          <a:p>
            <a:fld id="{A0CE7AAE-89D3-5444-979C-39A9910DDA2F}" type="datetimeFigureOut">
              <a:rPr lang="en-US" smtClean="0"/>
              <a:t>11/11/24</a:t>
            </a:fld>
            <a:endParaRPr lang="en-US"/>
          </a:p>
        </p:txBody>
      </p:sp>
      <p:sp>
        <p:nvSpPr>
          <p:cNvPr id="5" name="Footer Placeholder 4">
            <a:extLst>
              <a:ext uri="{FF2B5EF4-FFF2-40B4-BE49-F238E27FC236}">
                <a16:creationId xmlns:a16="http://schemas.microsoft.com/office/drawing/2014/main" id="{A63BC77E-E47B-EBFA-D7E2-EB8CAFC4C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8DF2F-19EC-AA0F-C42C-20F34B9C706A}"/>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117065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B8503-2440-79EE-E716-072BE6DE3E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CF235D-189D-2752-0AD8-7B97748CAC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86B4F1-B968-C9DC-36A0-40D3A9249691}"/>
              </a:ext>
            </a:extLst>
          </p:cNvPr>
          <p:cNvSpPr>
            <a:spLocks noGrp="1"/>
          </p:cNvSpPr>
          <p:nvPr>
            <p:ph type="dt" sz="half" idx="10"/>
          </p:nvPr>
        </p:nvSpPr>
        <p:spPr/>
        <p:txBody>
          <a:bodyPr/>
          <a:lstStyle/>
          <a:p>
            <a:fld id="{A0CE7AAE-89D3-5444-979C-39A9910DDA2F}" type="datetimeFigureOut">
              <a:rPr lang="en-US" smtClean="0"/>
              <a:t>11/11/24</a:t>
            </a:fld>
            <a:endParaRPr lang="en-US"/>
          </a:p>
        </p:txBody>
      </p:sp>
      <p:sp>
        <p:nvSpPr>
          <p:cNvPr id="5" name="Footer Placeholder 4">
            <a:extLst>
              <a:ext uri="{FF2B5EF4-FFF2-40B4-BE49-F238E27FC236}">
                <a16:creationId xmlns:a16="http://schemas.microsoft.com/office/drawing/2014/main" id="{5FE11C7E-F8C8-E7B1-5AE1-6C0FD2430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64DB4-9403-A5D1-815E-2C890E8D9E38}"/>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30423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0753-60BE-D4E8-DF98-50EB8781B3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64FF022-9CC0-F395-2126-25FD48B7EA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C5A9DC-7053-2EC2-614A-ACE263E42A17}"/>
              </a:ext>
            </a:extLst>
          </p:cNvPr>
          <p:cNvSpPr>
            <a:spLocks noGrp="1"/>
          </p:cNvSpPr>
          <p:nvPr>
            <p:ph type="dt" sz="half" idx="10"/>
          </p:nvPr>
        </p:nvSpPr>
        <p:spPr/>
        <p:txBody>
          <a:bodyPr/>
          <a:lstStyle/>
          <a:p>
            <a:fld id="{A0CE7AAE-89D3-5444-979C-39A9910DDA2F}" type="datetimeFigureOut">
              <a:rPr lang="en-US" smtClean="0"/>
              <a:t>11/11/24</a:t>
            </a:fld>
            <a:endParaRPr lang="en-US"/>
          </a:p>
        </p:txBody>
      </p:sp>
      <p:sp>
        <p:nvSpPr>
          <p:cNvPr id="5" name="Footer Placeholder 4">
            <a:extLst>
              <a:ext uri="{FF2B5EF4-FFF2-40B4-BE49-F238E27FC236}">
                <a16:creationId xmlns:a16="http://schemas.microsoft.com/office/drawing/2014/main" id="{2A487403-D3DF-EED7-AC4A-58DC6ACD6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F9626-CF06-4327-1460-B41D736AD62E}"/>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27248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E38-3DF8-0E50-B41F-24E2F9647C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0DF70C4-F003-C288-3E3B-F320E8EDA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AF0F96-1D0B-7BE6-0DA5-722FDD17D8A8}"/>
              </a:ext>
            </a:extLst>
          </p:cNvPr>
          <p:cNvSpPr>
            <a:spLocks noGrp="1"/>
          </p:cNvSpPr>
          <p:nvPr>
            <p:ph type="dt" sz="half" idx="10"/>
          </p:nvPr>
        </p:nvSpPr>
        <p:spPr/>
        <p:txBody>
          <a:bodyPr/>
          <a:lstStyle/>
          <a:p>
            <a:fld id="{A0CE7AAE-89D3-5444-979C-39A9910DDA2F}" type="datetimeFigureOut">
              <a:rPr lang="en-US" smtClean="0"/>
              <a:t>11/11/24</a:t>
            </a:fld>
            <a:endParaRPr lang="en-US"/>
          </a:p>
        </p:txBody>
      </p:sp>
      <p:sp>
        <p:nvSpPr>
          <p:cNvPr id="5" name="Footer Placeholder 4">
            <a:extLst>
              <a:ext uri="{FF2B5EF4-FFF2-40B4-BE49-F238E27FC236}">
                <a16:creationId xmlns:a16="http://schemas.microsoft.com/office/drawing/2014/main" id="{8FBFA99A-36B8-13EE-009B-F71B62B1E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5676F-30E5-E5C7-0601-07574EB2D6DA}"/>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139151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B8B2-55D6-055B-5C09-E65DD8C951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75256CA-6EF2-B2E8-7D4B-52ECBC9585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456E81-36C0-EE8A-9E4E-8470ED18AA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4A4CF9-8A85-9602-5D37-E5036C3F74B5}"/>
              </a:ext>
            </a:extLst>
          </p:cNvPr>
          <p:cNvSpPr>
            <a:spLocks noGrp="1"/>
          </p:cNvSpPr>
          <p:nvPr>
            <p:ph type="dt" sz="half" idx="10"/>
          </p:nvPr>
        </p:nvSpPr>
        <p:spPr/>
        <p:txBody>
          <a:bodyPr/>
          <a:lstStyle/>
          <a:p>
            <a:fld id="{A0CE7AAE-89D3-5444-979C-39A9910DDA2F}" type="datetimeFigureOut">
              <a:rPr lang="en-US" smtClean="0"/>
              <a:t>11/11/24</a:t>
            </a:fld>
            <a:endParaRPr lang="en-US"/>
          </a:p>
        </p:txBody>
      </p:sp>
      <p:sp>
        <p:nvSpPr>
          <p:cNvPr id="6" name="Footer Placeholder 5">
            <a:extLst>
              <a:ext uri="{FF2B5EF4-FFF2-40B4-BE49-F238E27FC236}">
                <a16:creationId xmlns:a16="http://schemas.microsoft.com/office/drawing/2014/main" id="{E3A8346B-1F76-4AD0-4C90-AD7234282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91F1-5E0B-7A68-8722-F1575298775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92774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FBBD-1722-4224-F9BB-8EBD1C001F3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54CB22-1AE7-CA9A-D0DC-DC783753CB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55AA36-5AC2-7491-7C18-242609E9FE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0A99B3A-36E2-CFCE-6301-878B769EC1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E6ABAF-F340-A78E-DFD6-A0867F846F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FF998BD-30CD-7920-E753-C252CA2B2BBA}"/>
              </a:ext>
            </a:extLst>
          </p:cNvPr>
          <p:cNvSpPr>
            <a:spLocks noGrp="1"/>
          </p:cNvSpPr>
          <p:nvPr>
            <p:ph type="dt" sz="half" idx="10"/>
          </p:nvPr>
        </p:nvSpPr>
        <p:spPr/>
        <p:txBody>
          <a:bodyPr/>
          <a:lstStyle/>
          <a:p>
            <a:fld id="{A0CE7AAE-89D3-5444-979C-39A9910DDA2F}" type="datetimeFigureOut">
              <a:rPr lang="en-US" smtClean="0"/>
              <a:t>11/11/24</a:t>
            </a:fld>
            <a:endParaRPr lang="en-US"/>
          </a:p>
        </p:txBody>
      </p:sp>
      <p:sp>
        <p:nvSpPr>
          <p:cNvPr id="8" name="Footer Placeholder 7">
            <a:extLst>
              <a:ext uri="{FF2B5EF4-FFF2-40B4-BE49-F238E27FC236}">
                <a16:creationId xmlns:a16="http://schemas.microsoft.com/office/drawing/2014/main" id="{3AA7ABC1-3752-46E5-F1AF-00F01D4BE0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2F4455-339C-F08F-C4CD-B3F2A7952737}"/>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50423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A960-22DE-E5A9-7830-63B79FA7472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1E3637-07FD-41EA-C7DB-1E60FA870257}"/>
              </a:ext>
            </a:extLst>
          </p:cNvPr>
          <p:cNvSpPr>
            <a:spLocks noGrp="1"/>
          </p:cNvSpPr>
          <p:nvPr>
            <p:ph type="dt" sz="half" idx="10"/>
          </p:nvPr>
        </p:nvSpPr>
        <p:spPr/>
        <p:txBody>
          <a:bodyPr/>
          <a:lstStyle/>
          <a:p>
            <a:fld id="{A0CE7AAE-89D3-5444-979C-39A9910DDA2F}" type="datetimeFigureOut">
              <a:rPr lang="en-US" smtClean="0"/>
              <a:t>11/11/24</a:t>
            </a:fld>
            <a:endParaRPr lang="en-US"/>
          </a:p>
        </p:txBody>
      </p:sp>
      <p:sp>
        <p:nvSpPr>
          <p:cNvPr id="4" name="Footer Placeholder 3">
            <a:extLst>
              <a:ext uri="{FF2B5EF4-FFF2-40B4-BE49-F238E27FC236}">
                <a16:creationId xmlns:a16="http://schemas.microsoft.com/office/drawing/2014/main" id="{201F13C8-AE6B-EC91-149D-C4F99AB0D4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F6A696-6FF2-5CBD-6F28-EC15D5709D21}"/>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56809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8334D-D93A-3844-6818-5266D3B3D6E9}"/>
              </a:ext>
            </a:extLst>
          </p:cNvPr>
          <p:cNvSpPr>
            <a:spLocks noGrp="1"/>
          </p:cNvSpPr>
          <p:nvPr>
            <p:ph type="dt" sz="half" idx="10"/>
          </p:nvPr>
        </p:nvSpPr>
        <p:spPr/>
        <p:txBody>
          <a:bodyPr/>
          <a:lstStyle/>
          <a:p>
            <a:fld id="{A0CE7AAE-89D3-5444-979C-39A9910DDA2F}" type="datetimeFigureOut">
              <a:rPr lang="en-US" smtClean="0"/>
              <a:t>11/11/24</a:t>
            </a:fld>
            <a:endParaRPr lang="en-US"/>
          </a:p>
        </p:txBody>
      </p:sp>
      <p:sp>
        <p:nvSpPr>
          <p:cNvPr id="3" name="Footer Placeholder 2">
            <a:extLst>
              <a:ext uri="{FF2B5EF4-FFF2-40B4-BE49-F238E27FC236}">
                <a16:creationId xmlns:a16="http://schemas.microsoft.com/office/drawing/2014/main" id="{5FB9EED5-89A1-ACE4-55B7-3E9C29A579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EA3269-AD29-F734-147B-CF871F8F93D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29341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F10A-D478-0EAA-0D79-6B89626364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0101B23-CF69-1895-9367-83A95BCF1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E200D4B-7EEA-3448-A4D6-3B78AD012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856B4C-B757-9048-D019-358A416E5641}"/>
              </a:ext>
            </a:extLst>
          </p:cNvPr>
          <p:cNvSpPr>
            <a:spLocks noGrp="1"/>
          </p:cNvSpPr>
          <p:nvPr>
            <p:ph type="dt" sz="half" idx="10"/>
          </p:nvPr>
        </p:nvSpPr>
        <p:spPr/>
        <p:txBody>
          <a:bodyPr/>
          <a:lstStyle/>
          <a:p>
            <a:fld id="{A0CE7AAE-89D3-5444-979C-39A9910DDA2F}" type="datetimeFigureOut">
              <a:rPr lang="en-US" smtClean="0"/>
              <a:t>11/11/24</a:t>
            </a:fld>
            <a:endParaRPr lang="en-US"/>
          </a:p>
        </p:txBody>
      </p:sp>
      <p:sp>
        <p:nvSpPr>
          <p:cNvPr id="6" name="Footer Placeholder 5">
            <a:extLst>
              <a:ext uri="{FF2B5EF4-FFF2-40B4-BE49-F238E27FC236}">
                <a16:creationId xmlns:a16="http://schemas.microsoft.com/office/drawing/2014/main" id="{CFFE17CD-B648-BBC6-40F2-86A87DD4A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5F0EB-2058-FC2E-EDCF-37CD7BC36E7B}"/>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60055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20EC-5AFE-8DF7-F581-AEE45E4A99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869887F-796D-C2EF-5316-35FE57640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76A06E-DDBD-D2B6-9290-9E50813A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7558D9-110B-23FB-23FE-284059F2192C}"/>
              </a:ext>
            </a:extLst>
          </p:cNvPr>
          <p:cNvSpPr>
            <a:spLocks noGrp="1"/>
          </p:cNvSpPr>
          <p:nvPr>
            <p:ph type="dt" sz="half" idx="10"/>
          </p:nvPr>
        </p:nvSpPr>
        <p:spPr/>
        <p:txBody>
          <a:bodyPr/>
          <a:lstStyle/>
          <a:p>
            <a:fld id="{A0CE7AAE-89D3-5444-979C-39A9910DDA2F}" type="datetimeFigureOut">
              <a:rPr lang="en-US" smtClean="0"/>
              <a:t>11/11/24</a:t>
            </a:fld>
            <a:endParaRPr lang="en-US"/>
          </a:p>
        </p:txBody>
      </p:sp>
      <p:sp>
        <p:nvSpPr>
          <p:cNvPr id="6" name="Footer Placeholder 5">
            <a:extLst>
              <a:ext uri="{FF2B5EF4-FFF2-40B4-BE49-F238E27FC236}">
                <a16:creationId xmlns:a16="http://schemas.microsoft.com/office/drawing/2014/main" id="{B628022B-6382-BE9C-A25F-0B02B0293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23489-F0FC-18E2-45F1-463EFAAB24A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35651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012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99037D-89B3-121A-2C40-3A64E3262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6CA659-082C-0B10-3680-E2AAC011B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A14A2A-5365-7A34-B293-F60F54484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E7AAE-89D3-5444-979C-39A9910DDA2F}" type="datetimeFigureOut">
              <a:rPr lang="en-US" smtClean="0"/>
              <a:t>11/11/24</a:t>
            </a:fld>
            <a:endParaRPr lang="en-US"/>
          </a:p>
        </p:txBody>
      </p:sp>
      <p:sp>
        <p:nvSpPr>
          <p:cNvPr id="5" name="Footer Placeholder 4">
            <a:extLst>
              <a:ext uri="{FF2B5EF4-FFF2-40B4-BE49-F238E27FC236}">
                <a16:creationId xmlns:a16="http://schemas.microsoft.com/office/drawing/2014/main" id="{EDF3B83F-380E-CA22-46AF-AE6DC794F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1D42CC-6023-539B-3E1C-4866E62C8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6BFF1-75E3-3D43-94C4-129BFF8AF248}" type="slidenum">
              <a:rPr lang="en-US" smtClean="0"/>
              <a:t>‹#›</a:t>
            </a:fld>
            <a:endParaRPr lang="en-US"/>
          </a:p>
        </p:txBody>
      </p:sp>
    </p:spTree>
    <p:extLst>
      <p:ext uri="{BB962C8B-B14F-4D97-AF65-F5344CB8AC3E}">
        <p14:creationId xmlns:p14="http://schemas.microsoft.com/office/powerpoint/2010/main" val="124089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DEFE-3BD7-6534-F0FE-3E6113B81D72}"/>
              </a:ext>
            </a:extLst>
          </p:cNvPr>
          <p:cNvSpPr>
            <a:spLocks noGrp="1"/>
          </p:cNvSpPr>
          <p:nvPr>
            <p:ph type="ctrTitle"/>
          </p:nvPr>
        </p:nvSpPr>
        <p:spPr>
          <a:xfrm>
            <a:off x="723796" y="2189079"/>
            <a:ext cx="9144000" cy="2030550"/>
          </a:xfrm>
          <a:ln>
            <a:noFill/>
          </a:ln>
        </p:spPr>
        <p:txBody>
          <a:bodyPr>
            <a:normAutofit/>
          </a:bodyPr>
          <a:lstStyle/>
          <a:p>
            <a:pPr algn="l"/>
            <a:r>
              <a:rPr lang="en-US" sz="3800" b="1" dirty="0">
                <a:solidFill>
                  <a:srgbClr val="423300"/>
                </a:solidFill>
                <a:latin typeface="Poppins" pitchFamily="2" charset="77"/>
                <a:cs typeface="Poppins" pitchFamily="2" charset="77"/>
              </a:rPr>
              <a:t>Introduction to</a:t>
            </a:r>
            <a:br>
              <a:rPr lang="en-US" sz="3800" b="1" dirty="0">
                <a:solidFill>
                  <a:srgbClr val="423300"/>
                </a:solidFill>
                <a:latin typeface="Poppins" pitchFamily="2" charset="77"/>
                <a:cs typeface="Poppins" pitchFamily="2" charset="77"/>
              </a:rPr>
            </a:br>
            <a:r>
              <a:rPr lang="en-US" sz="3800" b="1" dirty="0">
                <a:solidFill>
                  <a:schemeClr val="accent2">
                    <a:lumMod val="75000"/>
                  </a:schemeClr>
                </a:solidFill>
                <a:latin typeface="Poppins" pitchFamily="2" charset="77"/>
                <a:cs typeface="Poppins" pitchFamily="2" charset="77"/>
              </a:rPr>
              <a:t>Lexical Scope</a:t>
            </a:r>
          </a:p>
        </p:txBody>
      </p:sp>
      <p:sp>
        <p:nvSpPr>
          <p:cNvPr id="5" name="4-point Star 4">
            <a:extLst>
              <a:ext uri="{FF2B5EF4-FFF2-40B4-BE49-F238E27FC236}">
                <a16:creationId xmlns:a16="http://schemas.microsoft.com/office/drawing/2014/main" id="{72042A47-18F1-19EA-DA4D-4B338208F7AB}"/>
              </a:ext>
            </a:extLst>
          </p:cNvPr>
          <p:cNvSpPr/>
          <p:nvPr/>
        </p:nvSpPr>
        <p:spPr>
          <a:xfrm rot="2055929">
            <a:off x="2050484" y="51778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6810715" y="5903344"/>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675273" y="5875098"/>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9" name="Title 1">
            <a:extLst>
              <a:ext uri="{FF2B5EF4-FFF2-40B4-BE49-F238E27FC236}">
                <a16:creationId xmlns:a16="http://schemas.microsoft.com/office/drawing/2014/main" id="{C0976C4D-1AC5-50E3-8628-B479D40EB899}"/>
              </a:ext>
            </a:extLst>
          </p:cNvPr>
          <p:cNvSpPr txBox="1">
            <a:spLocks/>
          </p:cNvSpPr>
          <p:nvPr/>
        </p:nvSpPr>
        <p:spPr>
          <a:xfrm>
            <a:off x="723796" y="4219629"/>
            <a:ext cx="9144000" cy="391925"/>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700" dirty="0">
                <a:solidFill>
                  <a:srgbClr val="745A00"/>
                </a:solidFill>
                <a:latin typeface="Arial" panose="020B0604020202020204" pitchFamily="34" charset="0"/>
                <a:cs typeface="Arial" panose="020B0604020202020204" pitchFamily="34" charset="0"/>
              </a:rPr>
              <a:t>Full-Stack Web Development Bootcamp</a:t>
            </a:r>
          </a:p>
        </p:txBody>
      </p:sp>
      <p:pic>
        <p:nvPicPr>
          <p:cNvPr id="10" name="Graphic 9">
            <a:extLst>
              <a:ext uri="{FF2B5EF4-FFF2-40B4-BE49-F238E27FC236}">
                <a16:creationId xmlns:a16="http://schemas.microsoft.com/office/drawing/2014/main" id="{84C15FE4-8400-BA80-306C-5C9A01C81B7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15081" y="1940519"/>
            <a:ext cx="900000" cy="900000"/>
          </a:xfrm>
          <a:prstGeom prst="rect">
            <a:avLst/>
          </a:prstGeom>
        </p:spPr>
      </p:pic>
    </p:spTree>
    <p:extLst>
      <p:ext uri="{BB962C8B-B14F-4D97-AF65-F5344CB8AC3E}">
        <p14:creationId xmlns:p14="http://schemas.microsoft.com/office/powerpoint/2010/main" val="38265223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7745697" y="6363049"/>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1508723" y="2625323"/>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515815" y="4811545"/>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What is a </a:t>
            </a:r>
            <a:r>
              <a:rPr lang="en-US" sz="3600" b="1" dirty="0">
                <a:solidFill>
                  <a:schemeClr val="accent2">
                    <a:lumMod val="75000"/>
                  </a:schemeClr>
                </a:solidFill>
                <a:latin typeface="Poppins" pitchFamily="2" charset="77"/>
                <a:cs typeface="Poppins" pitchFamily="2" charset="77"/>
              </a:rPr>
              <a:t>Lexical Scope</a:t>
            </a:r>
          </a:p>
        </p:txBody>
      </p:sp>
      <p:sp>
        <p:nvSpPr>
          <p:cNvPr id="12" name="TextBox 11">
            <a:extLst>
              <a:ext uri="{FF2B5EF4-FFF2-40B4-BE49-F238E27FC236}">
                <a16:creationId xmlns:a16="http://schemas.microsoft.com/office/drawing/2014/main" id="{D16F0C4B-46FE-85F4-F31F-FBF261857770}"/>
              </a:ext>
            </a:extLst>
          </p:cNvPr>
          <p:cNvSpPr txBox="1"/>
          <p:nvPr/>
        </p:nvSpPr>
        <p:spPr>
          <a:xfrm>
            <a:off x="1178581" y="4947644"/>
            <a:ext cx="9988732" cy="623248"/>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Lexical scope in JavaScript refers to the visibility of variables and functions, which is determined by their position in the source code. Functions can access variables defined in their own scope and in any outer scopes, but not from inner scopes.</a:t>
            </a:r>
          </a:p>
        </p:txBody>
      </p:sp>
      <p:sp>
        <p:nvSpPr>
          <p:cNvPr id="2" name="TextBox 1">
            <a:extLst>
              <a:ext uri="{FF2B5EF4-FFF2-40B4-BE49-F238E27FC236}">
                <a16:creationId xmlns:a16="http://schemas.microsoft.com/office/drawing/2014/main" id="{AFC88A2D-F8BF-7095-856B-B874E651066B}"/>
              </a:ext>
            </a:extLst>
          </p:cNvPr>
          <p:cNvSpPr txBox="1"/>
          <p:nvPr/>
        </p:nvSpPr>
        <p:spPr>
          <a:xfrm>
            <a:off x="1178581" y="4472691"/>
            <a:ext cx="9988732" cy="388568"/>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400" b="1" u="none" strike="noStrike" kern="1200" cap="none" spc="0" normalizeH="0" baseline="0" noProof="0" dirty="0">
                <a:ln>
                  <a:noFill/>
                </a:ln>
                <a:solidFill>
                  <a:srgbClr val="423300"/>
                </a:solidFill>
                <a:effectLst/>
                <a:uLnTx/>
                <a:uFillTx/>
                <a:latin typeface="Poppins" pitchFamily="2" charset="77"/>
                <a:cs typeface="Poppins" pitchFamily="2" charset="77"/>
              </a:rPr>
              <a:t>What is a Lexical Scope?</a:t>
            </a:r>
          </a:p>
        </p:txBody>
      </p:sp>
      <p:pic>
        <p:nvPicPr>
          <p:cNvPr id="13" name="Picture 12">
            <a:extLst>
              <a:ext uri="{FF2B5EF4-FFF2-40B4-BE49-F238E27FC236}">
                <a16:creationId xmlns:a16="http://schemas.microsoft.com/office/drawing/2014/main" id="{5B1ED7C9-48E8-BBB8-3249-1578BB417794}"/>
              </a:ext>
            </a:extLst>
          </p:cNvPr>
          <p:cNvPicPr>
            <a:picLocks noChangeAspect="1"/>
          </p:cNvPicPr>
          <p:nvPr/>
        </p:nvPicPr>
        <p:blipFill>
          <a:blip r:embed="rId4"/>
          <a:stretch>
            <a:fillRect/>
          </a:stretch>
        </p:blipFill>
        <p:spPr>
          <a:xfrm>
            <a:off x="2209800" y="1351815"/>
            <a:ext cx="7772400" cy="2766060"/>
          </a:xfrm>
          <a:prstGeom prst="rect">
            <a:avLst/>
          </a:prstGeom>
        </p:spPr>
      </p:pic>
    </p:spTree>
    <p:extLst>
      <p:ext uri="{BB962C8B-B14F-4D97-AF65-F5344CB8AC3E}">
        <p14:creationId xmlns:p14="http://schemas.microsoft.com/office/powerpoint/2010/main" val="82196276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787549" y="6112147"/>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1199532" y="484306"/>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229610" y="1105695"/>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Types of </a:t>
            </a:r>
            <a:r>
              <a:rPr lang="en-US" sz="3600" b="1" dirty="0">
                <a:solidFill>
                  <a:schemeClr val="accent2">
                    <a:lumMod val="75000"/>
                  </a:schemeClr>
                </a:solidFill>
                <a:latin typeface="Poppins" pitchFamily="2" charset="77"/>
                <a:cs typeface="Poppins" pitchFamily="2" charset="77"/>
              </a:rPr>
              <a:t>Scopes</a:t>
            </a:r>
          </a:p>
        </p:txBody>
      </p:sp>
      <p:sp>
        <p:nvSpPr>
          <p:cNvPr id="2" name="TextBox 1">
            <a:extLst>
              <a:ext uri="{FF2B5EF4-FFF2-40B4-BE49-F238E27FC236}">
                <a16:creationId xmlns:a16="http://schemas.microsoft.com/office/drawing/2014/main" id="{D221CDE7-FAF0-D80D-4C0E-8CC797E67B2D}"/>
              </a:ext>
            </a:extLst>
          </p:cNvPr>
          <p:cNvSpPr txBox="1"/>
          <p:nvPr/>
        </p:nvSpPr>
        <p:spPr>
          <a:xfrm>
            <a:off x="272794" y="3787010"/>
            <a:ext cx="2400738" cy="1454244"/>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Variables declared outside any function or block are globally accessible throughout the entire program.</a:t>
            </a:r>
          </a:p>
        </p:txBody>
      </p:sp>
      <p:sp>
        <p:nvSpPr>
          <p:cNvPr id="9" name="TextBox 8">
            <a:extLst>
              <a:ext uri="{FF2B5EF4-FFF2-40B4-BE49-F238E27FC236}">
                <a16:creationId xmlns:a16="http://schemas.microsoft.com/office/drawing/2014/main" id="{5E503B1C-2F88-FB74-215A-D0D1D81BDA9F}"/>
              </a:ext>
            </a:extLst>
          </p:cNvPr>
          <p:cNvSpPr txBox="1"/>
          <p:nvPr/>
        </p:nvSpPr>
        <p:spPr>
          <a:xfrm>
            <a:off x="272794" y="3312057"/>
            <a:ext cx="2400738" cy="388568"/>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400" b="1" u="none" strike="noStrike" kern="1200" cap="none" spc="0" normalizeH="0" baseline="0" noProof="0" dirty="0">
                <a:ln>
                  <a:noFill/>
                </a:ln>
                <a:solidFill>
                  <a:srgbClr val="423300"/>
                </a:solidFill>
                <a:effectLst/>
                <a:uLnTx/>
                <a:uFillTx/>
                <a:latin typeface="Poppins" pitchFamily="2" charset="77"/>
                <a:cs typeface="Poppins" pitchFamily="2" charset="77"/>
              </a:rPr>
              <a:t>Global Scope</a:t>
            </a:r>
          </a:p>
        </p:txBody>
      </p:sp>
      <p:sp>
        <p:nvSpPr>
          <p:cNvPr id="22" name="TextBox 21">
            <a:extLst>
              <a:ext uri="{FF2B5EF4-FFF2-40B4-BE49-F238E27FC236}">
                <a16:creationId xmlns:a16="http://schemas.microsoft.com/office/drawing/2014/main" id="{5E5C17CE-683E-19B1-5DC2-2DA95058CA5A}"/>
              </a:ext>
            </a:extLst>
          </p:cNvPr>
          <p:cNvSpPr txBox="1"/>
          <p:nvPr/>
        </p:nvSpPr>
        <p:spPr>
          <a:xfrm>
            <a:off x="3364337" y="3787010"/>
            <a:ext cx="2400738" cy="900246"/>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Variables declared within a function are accessible only inside that function.</a:t>
            </a:r>
          </a:p>
        </p:txBody>
      </p:sp>
      <p:sp>
        <p:nvSpPr>
          <p:cNvPr id="24" name="TextBox 23">
            <a:extLst>
              <a:ext uri="{FF2B5EF4-FFF2-40B4-BE49-F238E27FC236}">
                <a16:creationId xmlns:a16="http://schemas.microsoft.com/office/drawing/2014/main" id="{CA332F73-9C39-28A4-E204-022187339077}"/>
              </a:ext>
            </a:extLst>
          </p:cNvPr>
          <p:cNvSpPr txBox="1"/>
          <p:nvPr/>
        </p:nvSpPr>
        <p:spPr>
          <a:xfrm>
            <a:off x="3364337" y="3312057"/>
            <a:ext cx="2400738" cy="388568"/>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400" b="1" u="none" strike="noStrike" kern="1200" cap="none" spc="0" normalizeH="0" baseline="0" noProof="0" dirty="0">
                <a:ln>
                  <a:noFill/>
                </a:ln>
                <a:solidFill>
                  <a:srgbClr val="423300"/>
                </a:solidFill>
                <a:effectLst/>
                <a:uLnTx/>
                <a:uFillTx/>
                <a:latin typeface="Poppins" pitchFamily="2" charset="77"/>
                <a:cs typeface="Poppins" pitchFamily="2" charset="77"/>
              </a:rPr>
              <a:t>Local Scope</a:t>
            </a:r>
          </a:p>
        </p:txBody>
      </p:sp>
      <p:sp>
        <p:nvSpPr>
          <p:cNvPr id="27" name="TextBox 26">
            <a:extLst>
              <a:ext uri="{FF2B5EF4-FFF2-40B4-BE49-F238E27FC236}">
                <a16:creationId xmlns:a16="http://schemas.microsoft.com/office/drawing/2014/main" id="{D5D6D4B7-CBB2-92CF-1981-0355291D886B}"/>
              </a:ext>
            </a:extLst>
          </p:cNvPr>
          <p:cNvSpPr txBox="1"/>
          <p:nvPr/>
        </p:nvSpPr>
        <p:spPr>
          <a:xfrm>
            <a:off x="6455880" y="3787010"/>
            <a:ext cx="2400738" cy="1177245"/>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Variables declared with let or const within a block (such as if, for) are restricted to that block.</a:t>
            </a:r>
          </a:p>
        </p:txBody>
      </p:sp>
      <p:sp>
        <p:nvSpPr>
          <p:cNvPr id="29" name="TextBox 28">
            <a:extLst>
              <a:ext uri="{FF2B5EF4-FFF2-40B4-BE49-F238E27FC236}">
                <a16:creationId xmlns:a16="http://schemas.microsoft.com/office/drawing/2014/main" id="{BFF0A2D0-B7C7-1EC4-F673-0995F8A4B61A}"/>
              </a:ext>
            </a:extLst>
          </p:cNvPr>
          <p:cNvSpPr txBox="1"/>
          <p:nvPr/>
        </p:nvSpPr>
        <p:spPr>
          <a:xfrm>
            <a:off x="6455880" y="3312057"/>
            <a:ext cx="2400738" cy="388568"/>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400" b="1" u="none" strike="noStrike" kern="1200" cap="none" spc="0" normalizeH="0" baseline="0" noProof="0" dirty="0">
                <a:ln>
                  <a:noFill/>
                </a:ln>
                <a:solidFill>
                  <a:srgbClr val="423300"/>
                </a:solidFill>
                <a:effectLst/>
                <a:uLnTx/>
                <a:uFillTx/>
                <a:latin typeface="Poppins" pitchFamily="2" charset="77"/>
                <a:cs typeface="Poppins" pitchFamily="2" charset="77"/>
              </a:rPr>
              <a:t>Block Scope</a:t>
            </a:r>
          </a:p>
        </p:txBody>
      </p:sp>
      <p:sp>
        <p:nvSpPr>
          <p:cNvPr id="30" name="TextBox 29">
            <a:extLst>
              <a:ext uri="{FF2B5EF4-FFF2-40B4-BE49-F238E27FC236}">
                <a16:creationId xmlns:a16="http://schemas.microsoft.com/office/drawing/2014/main" id="{DED0FBE2-66A0-36CB-1913-AC68A75DB262}"/>
              </a:ext>
            </a:extLst>
          </p:cNvPr>
          <p:cNvSpPr txBox="1"/>
          <p:nvPr/>
        </p:nvSpPr>
        <p:spPr>
          <a:xfrm>
            <a:off x="9547423" y="3787010"/>
            <a:ext cx="2400738" cy="1177245"/>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A scope inside another scope where inner functions can access variables declared in outer scopes.</a:t>
            </a:r>
          </a:p>
        </p:txBody>
      </p:sp>
      <p:sp>
        <p:nvSpPr>
          <p:cNvPr id="31" name="TextBox 30">
            <a:extLst>
              <a:ext uri="{FF2B5EF4-FFF2-40B4-BE49-F238E27FC236}">
                <a16:creationId xmlns:a16="http://schemas.microsoft.com/office/drawing/2014/main" id="{F2CCE5E5-2E3A-7FD7-A933-B9CA93B19BEB}"/>
              </a:ext>
            </a:extLst>
          </p:cNvPr>
          <p:cNvSpPr txBox="1"/>
          <p:nvPr/>
        </p:nvSpPr>
        <p:spPr>
          <a:xfrm>
            <a:off x="9547423" y="3312057"/>
            <a:ext cx="2400738" cy="388568"/>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400" b="1" u="none" strike="noStrike" kern="1200" cap="none" spc="0" normalizeH="0" baseline="0" noProof="0" dirty="0">
                <a:ln>
                  <a:noFill/>
                </a:ln>
                <a:solidFill>
                  <a:srgbClr val="423300"/>
                </a:solidFill>
                <a:effectLst/>
                <a:uLnTx/>
                <a:uFillTx/>
                <a:latin typeface="Poppins" pitchFamily="2" charset="77"/>
                <a:cs typeface="Poppins" pitchFamily="2" charset="77"/>
              </a:rPr>
              <a:t>Nested Scope</a:t>
            </a:r>
          </a:p>
        </p:txBody>
      </p:sp>
      <p:pic>
        <p:nvPicPr>
          <p:cNvPr id="33" name="Picture 32">
            <a:extLst>
              <a:ext uri="{FF2B5EF4-FFF2-40B4-BE49-F238E27FC236}">
                <a16:creationId xmlns:a16="http://schemas.microsoft.com/office/drawing/2014/main" id="{2CE584D2-9C80-C42B-1CF9-674ABC606393}"/>
              </a:ext>
            </a:extLst>
          </p:cNvPr>
          <p:cNvPicPr>
            <a:picLocks noChangeAspect="1"/>
          </p:cNvPicPr>
          <p:nvPr/>
        </p:nvPicPr>
        <p:blipFill>
          <a:blip r:embed="rId4"/>
          <a:stretch>
            <a:fillRect/>
          </a:stretch>
        </p:blipFill>
        <p:spPr>
          <a:xfrm>
            <a:off x="1113163" y="2542269"/>
            <a:ext cx="720000" cy="720000"/>
          </a:xfrm>
          <a:prstGeom prst="rect">
            <a:avLst/>
          </a:prstGeom>
        </p:spPr>
      </p:pic>
      <p:pic>
        <p:nvPicPr>
          <p:cNvPr id="35" name="Picture 34">
            <a:extLst>
              <a:ext uri="{FF2B5EF4-FFF2-40B4-BE49-F238E27FC236}">
                <a16:creationId xmlns:a16="http://schemas.microsoft.com/office/drawing/2014/main" id="{6033547F-6D7A-6333-AFDF-B0CEAEEDA57B}"/>
              </a:ext>
            </a:extLst>
          </p:cNvPr>
          <p:cNvPicPr>
            <a:picLocks noChangeAspect="1"/>
          </p:cNvPicPr>
          <p:nvPr/>
        </p:nvPicPr>
        <p:blipFill>
          <a:blip r:embed="rId5"/>
          <a:stretch>
            <a:fillRect/>
          </a:stretch>
        </p:blipFill>
        <p:spPr>
          <a:xfrm>
            <a:off x="4204706" y="2542269"/>
            <a:ext cx="720000" cy="720000"/>
          </a:xfrm>
          <a:prstGeom prst="rect">
            <a:avLst/>
          </a:prstGeom>
        </p:spPr>
      </p:pic>
      <p:pic>
        <p:nvPicPr>
          <p:cNvPr id="37" name="Picture 36">
            <a:extLst>
              <a:ext uri="{FF2B5EF4-FFF2-40B4-BE49-F238E27FC236}">
                <a16:creationId xmlns:a16="http://schemas.microsoft.com/office/drawing/2014/main" id="{9059141C-388E-C9DC-7C5B-2E2F20E1C8C6}"/>
              </a:ext>
            </a:extLst>
          </p:cNvPr>
          <p:cNvPicPr>
            <a:picLocks noChangeAspect="1"/>
          </p:cNvPicPr>
          <p:nvPr/>
        </p:nvPicPr>
        <p:blipFill>
          <a:blip r:embed="rId6"/>
          <a:stretch>
            <a:fillRect/>
          </a:stretch>
        </p:blipFill>
        <p:spPr>
          <a:xfrm>
            <a:off x="7296249" y="2542269"/>
            <a:ext cx="720000" cy="720000"/>
          </a:xfrm>
          <a:prstGeom prst="rect">
            <a:avLst/>
          </a:prstGeom>
        </p:spPr>
      </p:pic>
      <p:pic>
        <p:nvPicPr>
          <p:cNvPr id="39" name="Picture 38">
            <a:extLst>
              <a:ext uri="{FF2B5EF4-FFF2-40B4-BE49-F238E27FC236}">
                <a16:creationId xmlns:a16="http://schemas.microsoft.com/office/drawing/2014/main" id="{ED44E47D-7D79-2764-C206-1FB97DEAC600}"/>
              </a:ext>
            </a:extLst>
          </p:cNvPr>
          <p:cNvPicPr>
            <a:picLocks noChangeAspect="1"/>
          </p:cNvPicPr>
          <p:nvPr/>
        </p:nvPicPr>
        <p:blipFill>
          <a:blip r:embed="rId7"/>
          <a:stretch>
            <a:fillRect/>
          </a:stretch>
        </p:blipFill>
        <p:spPr>
          <a:xfrm>
            <a:off x="10358837" y="2542269"/>
            <a:ext cx="720000" cy="720000"/>
          </a:xfrm>
          <a:prstGeom prst="rect">
            <a:avLst/>
          </a:prstGeom>
        </p:spPr>
      </p:pic>
    </p:spTree>
    <p:extLst>
      <p:ext uri="{BB962C8B-B14F-4D97-AF65-F5344CB8AC3E}">
        <p14:creationId xmlns:p14="http://schemas.microsoft.com/office/powerpoint/2010/main" val="2541380490"/>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10259898" y="6109244"/>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1199532" y="484306"/>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145439" y="5872193"/>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What is a </a:t>
            </a:r>
            <a:r>
              <a:rPr lang="en-US" sz="3600" b="1" dirty="0">
                <a:solidFill>
                  <a:schemeClr val="accent2">
                    <a:lumMod val="75000"/>
                  </a:schemeClr>
                </a:solidFill>
                <a:latin typeface="Poppins" pitchFamily="2" charset="77"/>
                <a:cs typeface="Poppins" pitchFamily="2" charset="77"/>
              </a:rPr>
              <a:t>Global Scope</a:t>
            </a:r>
          </a:p>
        </p:txBody>
      </p:sp>
      <p:sp>
        <p:nvSpPr>
          <p:cNvPr id="30" name="TextBox 29">
            <a:extLst>
              <a:ext uri="{FF2B5EF4-FFF2-40B4-BE49-F238E27FC236}">
                <a16:creationId xmlns:a16="http://schemas.microsoft.com/office/drawing/2014/main" id="{DED0FBE2-66A0-36CB-1913-AC68A75DB262}"/>
              </a:ext>
            </a:extLst>
          </p:cNvPr>
          <p:cNvSpPr txBox="1"/>
          <p:nvPr/>
        </p:nvSpPr>
        <p:spPr>
          <a:xfrm>
            <a:off x="513806" y="4535967"/>
            <a:ext cx="11164388" cy="1177245"/>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In this code, both </a:t>
            </a:r>
            <a:r>
              <a:rPr kumimoji="0" lang="en-US" sz="1200" u="none" strike="noStrike" kern="1200" cap="none" spc="0" normalizeH="0" baseline="0" noProof="0" dirty="0" err="1">
                <a:ln>
                  <a:noFill/>
                </a:ln>
                <a:solidFill>
                  <a:srgbClr val="423300"/>
                </a:solidFill>
                <a:effectLst/>
                <a:uLnTx/>
                <a:uFillTx/>
                <a:latin typeface="Poppins Medium" pitchFamily="2" charset="77"/>
                <a:cs typeface="Poppins Medium" pitchFamily="2" charset="77"/>
              </a:rPr>
              <a:t>globalVar</a:t>
            </a: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 and </a:t>
            </a:r>
            <a:r>
              <a:rPr lang="en-US" sz="1200" dirty="0" err="1">
                <a:solidFill>
                  <a:srgbClr val="423300"/>
                </a:solidFill>
                <a:latin typeface="Poppins Medium" pitchFamily="2" charset="77"/>
                <a:cs typeface="Poppins Medium" pitchFamily="2" charset="77"/>
              </a:rPr>
              <a:t>globalLet</a:t>
            </a: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 are declared in the global scope, meaning they are accessible from anywhere in the code, including inside the </a:t>
            </a:r>
            <a:r>
              <a:rPr lang="en-US" sz="1200" dirty="0" err="1">
                <a:solidFill>
                  <a:srgbClr val="423300"/>
                </a:solidFill>
                <a:latin typeface="Poppins Medium" pitchFamily="2" charset="77"/>
                <a:cs typeface="Poppins Medium" pitchFamily="2" charset="77"/>
              </a:rPr>
              <a:t>checkGlobalScope</a:t>
            </a: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 function. As global variables, they can be used and modified by any function or block within the script. Accessing them inside the function demonstrates their global availability, ensuring they can be logged or manipulated within any function or scope in the program.</a:t>
            </a:r>
          </a:p>
        </p:txBody>
      </p:sp>
      <p:sp>
        <p:nvSpPr>
          <p:cNvPr id="31" name="TextBox 30">
            <a:extLst>
              <a:ext uri="{FF2B5EF4-FFF2-40B4-BE49-F238E27FC236}">
                <a16:creationId xmlns:a16="http://schemas.microsoft.com/office/drawing/2014/main" id="{F2CCE5E5-2E3A-7FD7-A933-B9CA93B19BEB}"/>
              </a:ext>
            </a:extLst>
          </p:cNvPr>
          <p:cNvSpPr txBox="1"/>
          <p:nvPr/>
        </p:nvSpPr>
        <p:spPr>
          <a:xfrm>
            <a:off x="513806" y="4061014"/>
            <a:ext cx="11164388" cy="388568"/>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400" b="1" u="none" strike="noStrike" kern="1200" cap="none" spc="0" normalizeH="0" baseline="0" noProof="0" dirty="0">
                <a:ln>
                  <a:noFill/>
                </a:ln>
                <a:solidFill>
                  <a:srgbClr val="423300"/>
                </a:solidFill>
                <a:effectLst/>
                <a:uLnTx/>
                <a:uFillTx/>
                <a:latin typeface="Poppins" pitchFamily="2" charset="77"/>
                <a:cs typeface="Poppins" pitchFamily="2" charset="77"/>
              </a:rPr>
              <a:t>Global Scope</a:t>
            </a:r>
          </a:p>
        </p:txBody>
      </p:sp>
      <p:pic>
        <p:nvPicPr>
          <p:cNvPr id="10" name="Picture 9">
            <a:extLst>
              <a:ext uri="{FF2B5EF4-FFF2-40B4-BE49-F238E27FC236}">
                <a16:creationId xmlns:a16="http://schemas.microsoft.com/office/drawing/2014/main" id="{CBB0F70C-C929-CA56-F562-F2FCE793F4A3}"/>
              </a:ext>
            </a:extLst>
          </p:cNvPr>
          <p:cNvPicPr>
            <a:picLocks noChangeAspect="1"/>
          </p:cNvPicPr>
          <p:nvPr/>
        </p:nvPicPr>
        <p:blipFill>
          <a:blip r:embed="rId4"/>
          <a:stretch>
            <a:fillRect/>
          </a:stretch>
        </p:blipFill>
        <p:spPr>
          <a:xfrm>
            <a:off x="2209800" y="1496942"/>
            <a:ext cx="7772400" cy="2258008"/>
          </a:xfrm>
          <a:prstGeom prst="rect">
            <a:avLst/>
          </a:prstGeom>
        </p:spPr>
      </p:pic>
    </p:spTree>
    <p:extLst>
      <p:ext uri="{BB962C8B-B14F-4D97-AF65-F5344CB8AC3E}">
        <p14:creationId xmlns:p14="http://schemas.microsoft.com/office/powerpoint/2010/main" val="16177133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11631632" y="2897463"/>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8282160" y="162089"/>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373996" y="1214986"/>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What is a </a:t>
            </a:r>
            <a:r>
              <a:rPr lang="en-US" sz="3600" b="1" dirty="0">
                <a:solidFill>
                  <a:schemeClr val="accent2">
                    <a:lumMod val="75000"/>
                  </a:schemeClr>
                </a:solidFill>
                <a:latin typeface="Poppins" pitchFamily="2" charset="77"/>
                <a:cs typeface="Poppins" pitchFamily="2" charset="77"/>
              </a:rPr>
              <a:t>Local Scope</a:t>
            </a:r>
          </a:p>
        </p:txBody>
      </p:sp>
      <p:sp>
        <p:nvSpPr>
          <p:cNvPr id="30" name="TextBox 29">
            <a:extLst>
              <a:ext uri="{FF2B5EF4-FFF2-40B4-BE49-F238E27FC236}">
                <a16:creationId xmlns:a16="http://schemas.microsoft.com/office/drawing/2014/main" id="{DED0FBE2-66A0-36CB-1913-AC68A75DB262}"/>
              </a:ext>
            </a:extLst>
          </p:cNvPr>
          <p:cNvSpPr txBox="1"/>
          <p:nvPr/>
        </p:nvSpPr>
        <p:spPr>
          <a:xfrm>
            <a:off x="513806" y="4927852"/>
            <a:ext cx="11164388" cy="1177245"/>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In this code, </a:t>
            </a:r>
            <a:r>
              <a:rPr kumimoji="0" lang="en-US" sz="1200" u="none" strike="noStrike" kern="1200" cap="none" spc="0" normalizeH="0" baseline="0" noProof="0" dirty="0" err="1">
                <a:ln>
                  <a:noFill/>
                </a:ln>
                <a:solidFill>
                  <a:srgbClr val="423300"/>
                </a:solidFill>
                <a:effectLst/>
                <a:uLnTx/>
                <a:uFillTx/>
                <a:latin typeface="Poppins Medium" pitchFamily="2" charset="77"/>
                <a:cs typeface="Poppins Medium" pitchFamily="2" charset="77"/>
              </a:rPr>
              <a:t>localVar</a:t>
            </a: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 and </a:t>
            </a:r>
            <a:r>
              <a:rPr lang="en-US" sz="1200" dirty="0" err="1">
                <a:solidFill>
                  <a:srgbClr val="423300"/>
                </a:solidFill>
                <a:latin typeface="Poppins Medium" pitchFamily="2" charset="77"/>
                <a:cs typeface="Poppins Medium" pitchFamily="2" charset="77"/>
              </a:rPr>
              <a:t>localLet</a:t>
            </a: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 are declared inside the </a:t>
            </a:r>
            <a:r>
              <a:rPr lang="en-US" sz="1200" dirty="0" err="1">
                <a:solidFill>
                  <a:srgbClr val="423300"/>
                </a:solidFill>
                <a:latin typeface="Poppins Medium" pitchFamily="2" charset="77"/>
                <a:cs typeface="Poppins Medium" pitchFamily="2" charset="77"/>
              </a:rPr>
              <a:t>localScopeExample</a:t>
            </a: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 function, making them accessible only within the function's scope. This is called local scope, meaning variables declared with var and let inside the function are confined to that function. When you try to access </a:t>
            </a:r>
            <a:r>
              <a:rPr lang="en-US" sz="1200" dirty="0" err="1">
                <a:solidFill>
                  <a:srgbClr val="423300"/>
                </a:solidFill>
                <a:latin typeface="Poppins Medium" pitchFamily="2" charset="77"/>
                <a:cs typeface="Poppins Medium" pitchFamily="2" charset="77"/>
              </a:rPr>
              <a:t>localVar</a:t>
            </a: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 or </a:t>
            </a:r>
            <a:r>
              <a:rPr lang="en-US" sz="1200" dirty="0" err="1">
                <a:solidFill>
                  <a:srgbClr val="423300"/>
                </a:solidFill>
                <a:latin typeface="Poppins Medium" pitchFamily="2" charset="77"/>
                <a:cs typeface="Poppins Medium" pitchFamily="2" charset="77"/>
              </a:rPr>
              <a:t>localLet</a:t>
            </a: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 outside the function, you get an error because they are not defined in the global or any other scope. This isolation protects local variables from being accidentally modified by other parts of the code.</a:t>
            </a:r>
          </a:p>
        </p:txBody>
      </p:sp>
      <p:sp>
        <p:nvSpPr>
          <p:cNvPr id="31" name="TextBox 30">
            <a:extLst>
              <a:ext uri="{FF2B5EF4-FFF2-40B4-BE49-F238E27FC236}">
                <a16:creationId xmlns:a16="http://schemas.microsoft.com/office/drawing/2014/main" id="{F2CCE5E5-2E3A-7FD7-A933-B9CA93B19BEB}"/>
              </a:ext>
            </a:extLst>
          </p:cNvPr>
          <p:cNvSpPr txBox="1"/>
          <p:nvPr/>
        </p:nvSpPr>
        <p:spPr>
          <a:xfrm>
            <a:off x="513806" y="4452899"/>
            <a:ext cx="11164388" cy="388568"/>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400" b="1" u="none" strike="noStrike" kern="1200" cap="none" spc="0" normalizeH="0" baseline="0" noProof="0" dirty="0">
                <a:ln>
                  <a:noFill/>
                </a:ln>
                <a:solidFill>
                  <a:srgbClr val="423300"/>
                </a:solidFill>
                <a:effectLst/>
                <a:uLnTx/>
                <a:uFillTx/>
                <a:latin typeface="Poppins" pitchFamily="2" charset="77"/>
                <a:cs typeface="Poppins" pitchFamily="2" charset="77"/>
              </a:rPr>
              <a:t>Local Scope</a:t>
            </a:r>
          </a:p>
        </p:txBody>
      </p:sp>
      <p:pic>
        <p:nvPicPr>
          <p:cNvPr id="9" name="Picture 8">
            <a:extLst>
              <a:ext uri="{FF2B5EF4-FFF2-40B4-BE49-F238E27FC236}">
                <a16:creationId xmlns:a16="http://schemas.microsoft.com/office/drawing/2014/main" id="{523440B7-237E-F753-FD47-A9E99D1B7A06}"/>
              </a:ext>
            </a:extLst>
          </p:cNvPr>
          <p:cNvPicPr>
            <a:picLocks noChangeAspect="1"/>
          </p:cNvPicPr>
          <p:nvPr/>
        </p:nvPicPr>
        <p:blipFill>
          <a:blip r:embed="rId4"/>
          <a:stretch>
            <a:fillRect/>
          </a:stretch>
        </p:blipFill>
        <p:spPr>
          <a:xfrm>
            <a:off x="2209800" y="1354698"/>
            <a:ext cx="7772400" cy="2920481"/>
          </a:xfrm>
          <a:prstGeom prst="rect">
            <a:avLst/>
          </a:prstGeom>
        </p:spPr>
      </p:pic>
    </p:spTree>
    <p:extLst>
      <p:ext uri="{BB962C8B-B14F-4D97-AF65-F5344CB8AC3E}">
        <p14:creationId xmlns:p14="http://schemas.microsoft.com/office/powerpoint/2010/main" val="405577321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10259898" y="6109244"/>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1199532" y="484306"/>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145439" y="5872193"/>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What is a </a:t>
            </a:r>
            <a:r>
              <a:rPr lang="en-US" sz="3600" b="1" dirty="0">
                <a:solidFill>
                  <a:schemeClr val="accent2">
                    <a:lumMod val="75000"/>
                  </a:schemeClr>
                </a:solidFill>
                <a:latin typeface="Poppins" pitchFamily="2" charset="77"/>
                <a:cs typeface="Poppins" pitchFamily="2" charset="77"/>
              </a:rPr>
              <a:t>Block Scope</a:t>
            </a:r>
          </a:p>
        </p:txBody>
      </p:sp>
      <p:sp>
        <p:nvSpPr>
          <p:cNvPr id="30" name="TextBox 29">
            <a:extLst>
              <a:ext uri="{FF2B5EF4-FFF2-40B4-BE49-F238E27FC236}">
                <a16:creationId xmlns:a16="http://schemas.microsoft.com/office/drawing/2014/main" id="{DED0FBE2-66A0-36CB-1913-AC68A75DB262}"/>
              </a:ext>
            </a:extLst>
          </p:cNvPr>
          <p:cNvSpPr txBox="1"/>
          <p:nvPr/>
        </p:nvSpPr>
        <p:spPr>
          <a:xfrm>
            <a:off x="513806" y="4969649"/>
            <a:ext cx="11164388" cy="900246"/>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In this code, </a:t>
            </a:r>
            <a:r>
              <a:rPr lang="en-US" sz="1200" dirty="0" err="1">
                <a:solidFill>
                  <a:srgbClr val="423300"/>
                </a:solidFill>
                <a:latin typeface="Poppins Medium" pitchFamily="2" charset="77"/>
                <a:cs typeface="Poppins Medium" pitchFamily="2" charset="77"/>
              </a:rPr>
              <a:t>blockVar</a:t>
            </a: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 (declared with var) is accessible outside the if block, as var ignores block scope. In contrast, </a:t>
            </a:r>
            <a:r>
              <a:rPr lang="en-US" sz="1200" dirty="0" err="1">
                <a:solidFill>
                  <a:srgbClr val="423300"/>
                </a:solidFill>
                <a:latin typeface="Poppins Medium" pitchFamily="2" charset="77"/>
                <a:cs typeface="Poppins Medium" pitchFamily="2" charset="77"/>
              </a:rPr>
              <a:t>blockLet</a:t>
            </a: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 (declared with let) is limited to the block inside the if statement, making it inaccessible outside. This demonstrates block scope, where variables declared with let and const are confined to the block they are defined in, while var does not respect block scope.</a:t>
            </a:r>
          </a:p>
        </p:txBody>
      </p:sp>
      <p:sp>
        <p:nvSpPr>
          <p:cNvPr id="31" name="TextBox 30">
            <a:extLst>
              <a:ext uri="{FF2B5EF4-FFF2-40B4-BE49-F238E27FC236}">
                <a16:creationId xmlns:a16="http://schemas.microsoft.com/office/drawing/2014/main" id="{F2CCE5E5-2E3A-7FD7-A933-B9CA93B19BEB}"/>
              </a:ext>
            </a:extLst>
          </p:cNvPr>
          <p:cNvSpPr txBox="1"/>
          <p:nvPr/>
        </p:nvSpPr>
        <p:spPr>
          <a:xfrm>
            <a:off x="513806" y="4494696"/>
            <a:ext cx="11164388" cy="388568"/>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400" b="1" u="none" strike="noStrike" kern="1200" cap="none" spc="0" normalizeH="0" baseline="0" noProof="0" dirty="0">
                <a:ln>
                  <a:noFill/>
                </a:ln>
                <a:solidFill>
                  <a:srgbClr val="423300"/>
                </a:solidFill>
                <a:effectLst/>
                <a:uLnTx/>
                <a:uFillTx/>
                <a:latin typeface="Poppins" pitchFamily="2" charset="77"/>
                <a:cs typeface="Poppins" pitchFamily="2" charset="77"/>
              </a:rPr>
              <a:t>Block Scope</a:t>
            </a:r>
          </a:p>
        </p:txBody>
      </p:sp>
      <p:pic>
        <p:nvPicPr>
          <p:cNvPr id="4" name="Picture 3">
            <a:extLst>
              <a:ext uri="{FF2B5EF4-FFF2-40B4-BE49-F238E27FC236}">
                <a16:creationId xmlns:a16="http://schemas.microsoft.com/office/drawing/2014/main" id="{FC14138E-01F3-37B7-6644-CD2A068FDD25}"/>
              </a:ext>
            </a:extLst>
          </p:cNvPr>
          <p:cNvPicPr>
            <a:picLocks noChangeAspect="1"/>
          </p:cNvPicPr>
          <p:nvPr/>
        </p:nvPicPr>
        <p:blipFill>
          <a:blip r:embed="rId4"/>
          <a:stretch>
            <a:fillRect/>
          </a:stretch>
        </p:blipFill>
        <p:spPr>
          <a:xfrm>
            <a:off x="2595154" y="988105"/>
            <a:ext cx="6234206" cy="3420206"/>
          </a:xfrm>
          <a:prstGeom prst="rect">
            <a:avLst/>
          </a:prstGeom>
        </p:spPr>
      </p:pic>
    </p:spTree>
    <p:extLst>
      <p:ext uri="{BB962C8B-B14F-4D97-AF65-F5344CB8AC3E}">
        <p14:creationId xmlns:p14="http://schemas.microsoft.com/office/powerpoint/2010/main" val="37521523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11631632" y="2897463"/>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8282160" y="162089"/>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373996" y="1214986"/>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What is a </a:t>
            </a:r>
            <a:r>
              <a:rPr lang="en-US" sz="3600" b="1" dirty="0">
                <a:solidFill>
                  <a:schemeClr val="accent2">
                    <a:lumMod val="75000"/>
                  </a:schemeClr>
                </a:solidFill>
                <a:latin typeface="Poppins" pitchFamily="2" charset="77"/>
                <a:cs typeface="Poppins" pitchFamily="2" charset="77"/>
              </a:rPr>
              <a:t>Nested Scope</a:t>
            </a:r>
          </a:p>
        </p:txBody>
      </p:sp>
      <p:sp>
        <p:nvSpPr>
          <p:cNvPr id="30" name="TextBox 29">
            <a:extLst>
              <a:ext uri="{FF2B5EF4-FFF2-40B4-BE49-F238E27FC236}">
                <a16:creationId xmlns:a16="http://schemas.microsoft.com/office/drawing/2014/main" id="{DED0FBE2-66A0-36CB-1913-AC68A75DB262}"/>
              </a:ext>
            </a:extLst>
          </p:cNvPr>
          <p:cNvSpPr txBox="1"/>
          <p:nvPr/>
        </p:nvSpPr>
        <p:spPr>
          <a:xfrm>
            <a:off x="513806" y="4927852"/>
            <a:ext cx="11164388" cy="900246"/>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In this code, the inner function (</a:t>
            </a:r>
            <a:r>
              <a:rPr kumimoji="0" lang="en-US" sz="1200" u="none" strike="noStrike" kern="1200" cap="none" spc="0" normalizeH="0" baseline="0" noProof="0" dirty="0" err="1">
                <a:ln>
                  <a:noFill/>
                </a:ln>
                <a:solidFill>
                  <a:srgbClr val="423300"/>
                </a:solidFill>
                <a:effectLst/>
                <a:uLnTx/>
                <a:uFillTx/>
                <a:latin typeface="Poppins Medium" pitchFamily="2" charset="77"/>
                <a:cs typeface="Poppins Medium" pitchFamily="2" charset="77"/>
              </a:rPr>
              <a:t>innerFunction</a:t>
            </a: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 can access variables from the outer function (</a:t>
            </a:r>
            <a:r>
              <a:rPr lang="en-US" sz="1200" dirty="0" err="1">
                <a:solidFill>
                  <a:srgbClr val="423300"/>
                </a:solidFill>
                <a:latin typeface="Poppins Medium" pitchFamily="2" charset="77"/>
                <a:cs typeface="Poppins Medium" pitchFamily="2" charset="77"/>
              </a:rPr>
              <a:t>outerVar</a:t>
            </a: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 due to nested scope. However, the outer function cannot access variables from the inner function (</a:t>
            </a:r>
            <a:r>
              <a:rPr lang="en-US" sz="1200" dirty="0" err="1">
                <a:solidFill>
                  <a:srgbClr val="423300"/>
                </a:solidFill>
                <a:latin typeface="Poppins Medium" pitchFamily="2" charset="77"/>
                <a:cs typeface="Poppins Medium" pitchFamily="2" charset="77"/>
              </a:rPr>
              <a:t>innerVar</a:t>
            </a: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 leading to an error when trying to log </a:t>
            </a:r>
            <a:r>
              <a:rPr lang="en-US" sz="1200" dirty="0" err="1">
                <a:solidFill>
                  <a:srgbClr val="423300"/>
                </a:solidFill>
                <a:latin typeface="Poppins Medium" pitchFamily="2" charset="77"/>
                <a:cs typeface="Poppins Medium" pitchFamily="2" charset="77"/>
              </a:rPr>
              <a:t>innerVar</a:t>
            </a: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 outside of </a:t>
            </a:r>
            <a:r>
              <a:rPr lang="en-US" sz="1200" dirty="0" err="1">
                <a:solidFill>
                  <a:srgbClr val="423300"/>
                </a:solidFill>
                <a:latin typeface="Poppins Medium" pitchFamily="2" charset="77"/>
                <a:cs typeface="Poppins Medium" pitchFamily="2" charset="77"/>
              </a:rPr>
              <a:t>innerFunction</a:t>
            </a:r>
            <a:r>
              <a:rPr kumimoji="0" lang="en-US" sz="1200" b="0" i="0" u="none" strike="noStrike" kern="1200" cap="none" spc="0" normalizeH="0" baseline="0" noProof="0" dirty="0">
                <a:ln>
                  <a:noFill/>
                </a:ln>
                <a:solidFill>
                  <a:srgbClr val="745A00"/>
                </a:solidFill>
                <a:effectLst/>
                <a:uLnTx/>
                <a:uFillTx/>
                <a:latin typeface="Poppins" pitchFamily="2" charset="77"/>
                <a:ea typeface="+mn-ea"/>
                <a:cs typeface="Poppins" pitchFamily="2" charset="77"/>
              </a:rPr>
              <a:t>. Nested scope allows inner functions to access outer function variables, but not the reverse.</a:t>
            </a:r>
          </a:p>
        </p:txBody>
      </p:sp>
      <p:sp>
        <p:nvSpPr>
          <p:cNvPr id="31" name="TextBox 30">
            <a:extLst>
              <a:ext uri="{FF2B5EF4-FFF2-40B4-BE49-F238E27FC236}">
                <a16:creationId xmlns:a16="http://schemas.microsoft.com/office/drawing/2014/main" id="{F2CCE5E5-2E3A-7FD7-A933-B9CA93B19BEB}"/>
              </a:ext>
            </a:extLst>
          </p:cNvPr>
          <p:cNvSpPr txBox="1"/>
          <p:nvPr/>
        </p:nvSpPr>
        <p:spPr>
          <a:xfrm>
            <a:off x="513806" y="4452899"/>
            <a:ext cx="11164388" cy="388568"/>
          </a:xfrm>
          <a:prstGeom prst="rect">
            <a:avLst/>
          </a:prstGeom>
          <a:noFill/>
        </p:spPr>
        <p:txBody>
          <a:bodyPr wrap="square" rtlCol="0">
            <a:spAutoFit/>
          </a:bodyPr>
          <a:lstStyle/>
          <a:p>
            <a:pPr marR="0" lvl="0" algn="ctr" defTabSz="914400" rtl="0" eaLnBrk="1" fontAlgn="auto" latinLnBrk="0" hangingPunct="1">
              <a:lnSpc>
                <a:spcPct val="150000"/>
              </a:lnSpc>
              <a:spcBef>
                <a:spcPts val="0"/>
              </a:spcBef>
              <a:spcAft>
                <a:spcPts val="0"/>
              </a:spcAft>
              <a:buClrTx/>
              <a:buSzTx/>
              <a:tabLst/>
              <a:defRPr/>
            </a:pPr>
            <a:r>
              <a:rPr kumimoji="0" lang="en-US" sz="1400" b="1" u="none" strike="noStrike" kern="1200" cap="none" spc="0" normalizeH="0" baseline="0" noProof="0" dirty="0">
                <a:ln>
                  <a:noFill/>
                </a:ln>
                <a:solidFill>
                  <a:srgbClr val="423300"/>
                </a:solidFill>
                <a:effectLst/>
                <a:uLnTx/>
                <a:uFillTx/>
                <a:latin typeface="Poppins" pitchFamily="2" charset="77"/>
                <a:cs typeface="Poppins" pitchFamily="2" charset="77"/>
              </a:rPr>
              <a:t>Nested Scope</a:t>
            </a:r>
          </a:p>
        </p:txBody>
      </p:sp>
      <p:pic>
        <p:nvPicPr>
          <p:cNvPr id="4" name="Picture 3">
            <a:extLst>
              <a:ext uri="{FF2B5EF4-FFF2-40B4-BE49-F238E27FC236}">
                <a16:creationId xmlns:a16="http://schemas.microsoft.com/office/drawing/2014/main" id="{C96D8ECD-4C4A-00C2-524B-A46F65A5C57B}"/>
              </a:ext>
            </a:extLst>
          </p:cNvPr>
          <p:cNvPicPr>
            <a:picLocks noChangeAspect="1"/>
          </p:cNvPicPr>
          <p:nvPr/>
        </p:nvPicPr>
        <p:blipFill>
          <a:blip r:embed="rId4"/>
          <a:stretch>
            <a:fillRect/>
          </a:stretch>
        </p:blipFill>
        <p:spPr>
          <a:xfrm>
            <a:off x="3116567" y="925681"/>
            <a:ext cx="5958866" cy="3440833"/>
          </a:xfrm>
          <a:prstGeom prst="rect">
            <a:avLst/>
          </a:prstGeom>
        </p:spPr>
      </p:pic>
    </p:spTree>
    <p:extLst>
      <p:ext uri="{BB962C8B-B14F-4D97-AF65-F5344CB8AC3E}">
        <p14:creationId xmlns:p14="http://schemas.microsoft.com/office/powerpoint/2010/main" val="424111402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4838</TotalTime>
  <Words>481</Words>
  <Application>Microsoft Macintosh PowerPoint</Application>
  <PresentationFormat>Widescreen</PresentationFormat>
  <Paragraphs>26</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Poppins</vt:lpstr>
      <vt:lpstr>Poppins Medium</vt:lpstr>
      <vt:lpstr>Office Theme</vt:lpstr>
      <vt:lpstr>Introduction to Lexical Scope</vt:lpstr>
      <vt:lpstr>What is a Lexical Scope</vt:lpstr>
      <vt:lpstr>Types of Scopes</vt:lpstr>
      <vt:lpstr>What is a Global Scope</vt:lpstr>
      <vt:lpstr>What is a Local Scope</vt:lpstr>
      <vt:lpstr>What is a Block Scope</vt:lpstr>
      <vt:lpstr>What is a Nested Scope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NESTJS</dc:title>
  <dc:creator>Microsoft Office User</dc:creator>
  <cp:lastModifiedBy>Microsoft Office User</cp:lastModifiedBy>
  <cp:revision>476</cp:revision>
  <dcterms:created xsi:type="dcterms:W3CDTF">2024-02-28T11:24:07Z</dcterms:created>
  <dcterms:modified xsi:type="dcterms:W3CDTF">2024-11-11T07:38:49Z</dcterms:modified>
</cp:coreProperties>
</file>