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39" r:id="rId3"/>
    <p:sldId id="332" r:id="rId4"/>
    <p:sldId id="333" r:id="rId5"/>
    <p:sldId id="334" r:id="rId6"/>
    <p:sldId id="335" r:id="rId7"/>
    <p:sldId id="336" r:id="rId8"/>
    <p:sldId id="33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3300"/>
    <a:srgbClr val="745A00"/>
    <a:srgbClr val="61456A"/>
    <a:srgbClr val="C55A11"/>
    <a:srgbClr val="AD6513"/>
    <a:srgbClr val="FCC613"/>
    <a:srgbClr val="FFDD6D"/>
    <a:srgbClr val="DD53F8"/>
    <a:srgbClr val="E100FF"/>
    <a:srgbClr val="E85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91126"/>
  </p:normalViewPr>
  <p:slideViewPr>
    <p:cSldViewPr snapToGrid="0" showGuides="1">
      <p:cViewPr varScale="1">
        <p:scale>
          <a:sx n="140" d="100"/>
          <a:sy n="140" d="100"/>
        </p:scale>
        <p:origin x="1032" y="20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ED73B4-3B7A-5C47-BA0A-325276D0DB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38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www.freecodecamp.org</a:t>
            </a:r>
            <a:r>
              <a:rPr lang="en-US" dirty="0"/>
              <a:t>/news/the-</a:t>
            </a:r>
            <a:r>
              <a:rPr lang="en-US" dirty="0" err="1"/>
              <a:t>javascript</a:t>
            </a:r>
            <a:r>
              <a:rPr lang="en-US" dirty="0"/>
              <a:t>-</a:t>
            </a:r>
            <a:r>
              <a:rPr lang="en-US" dirty="0" err="1"/>
              <a:t>dom</a:t>
            </a:r>
            <a:r>
              <a:rPr lang="en-US" dirty="0"/>
              <a:t>-manipulation-handbook/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noProof="0" dirty="0"/>
              <a:t>john-</a:t>
            </a:r>
            <a:r>
              <a:rPr lang="en-US" noProof="0" dirty="0" err="1"/>
              <a:t>smilga</a:t>
            </a:r>
            <a:r>
              <a:rPr lang="en-US" dirty="0"/>
              <a:t>/</a:t>
            </a:r>
            <a:r>
              <a:rPr lang="en-US" dirty="0" err="1"/>
              <a:t>javascript</a:t>
            </a:r>
            <a:r>
              <a:rPr lang="en-US" dirty="0"/>
              <a:t>-basic-projects</a:t>
            </a:r>
          </a:p>
          <a:p>
            <a:r>
              <a:rPr lang="en-US" dirty="0"/>
              <a:t>https://</a:t>
            </a:r>
            <a:r>
              <a:rPr lang="en-US" dirty="0" err="1"/>
              <a:t>codepen.io</a:t>
            </a:r>
            <a:r>
              <a:rPr lang="en-US" dirty="0"/>
              <a:t>/</a:t>
            </a:r>
            <a:r>
              <a:rPr lang="en-US" dirty="0" err="1"/>
              <a:t>jacintodesign</a:t>
            </a:r>
            <a:r>
              <a:rPr lang="en-US" dirty="0"/>
              <a:t>/pen/</a:t>
            </a:r>
            <a:r>
              <a:rPr lang="en-US" dirty="0" err="1"/>
              <a:t>WNgLgRj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zerotomastery.io</a:t>
            </a:r>
            <a:r>
              <a:rPr lang="en-US" dirty="0"/>
              <a:t>/blog/</a:t>
            </a:r>
            <a:r>
              <a:rPr lang="en-US" dirty="0" err="1"/>
              <a:t>javascript</a:t>
            </a:r>
            <a:r>
              <a:rPr lang="en-US" dirty="0"/>
              <a:t>-practice-projects/##2.-Create-a-calculator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6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DEFE-3BD7-6534-F0FE-3E6113B8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6" y="2189079"/>
            <a:ext cx="9144000" cy="20305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Introduction to the</a:t>
            </a:r>
            <a:b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Document Object Model (DOM)</a:t>
            </a:r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50484" y="5177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6810715" y="590334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75273" y="58750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976C4D-1AC5-50E3-8628-B479D40EB899}"/>
              </a:ext>
            </a:extLst>
          </p:cNvPr>
          <p:cNvSpPr txBox="1">
            <a:spLocks/>
          </p:cNvSpPr>
          <p:nvPr/>
        </p:nvSpPr>
        <p:spPr>
          <a:xfrm>
            <a:off x="723796" y="4219629"/>
            <a:ext cx="9144000" cy="39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>
                <a:solidFill>
                  <a:srgbClr val="745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Full-Stack Web Development Bootcamp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4C15FE4-8400-BA80-306C-5C9A01C81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081" y="194051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11326759" y="445303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522393" y="1400653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289643" y="6180940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125574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Components Of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JavaScript in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4AFA1-ACB7-23B5-F916-9C7CAA3E93ED}"/>
              </a:ext>
            </a:extLst>
          </p:cNvPr>
          <p:cNvSpPr txBox="1"/>
          <p:nvPr/>
        </p:nvSpPr>
        <p:spPr>
          <a:xfrm>
            <a:off x="5694016" y="2154421"/>
            <a:ext cx="5782490" cy="265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 SemiBold" pitchFamily="2" charset="77"/>
                <a:ea typeface="+mn-ea"/>
                <a:cs typeface="Poppins SemiBold" pitchFamily="2" charset="77"/>
              </a:rPr>
              <a:t>Core (ECMAScript):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Defines the language’s syntax, data types, statements, and operators.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 SemiBold" pitchFamily="2" charset="77"/>
                <a:ea typeface="+mn-ea"/>
                <a:cs typeface="Poppins SemiBold" pitchFamily="2" charset="77"/>
              </a:rPr>
              <a:t>DOM (Document Object Model):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Represents the webpage as a tree structure, allowing JavaScript to manipulate HTML elements.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 SemiBold" pitchFamily="2" charset="77"/>
                <a:ea typeface="+mn-ea"/>
                <a:cs typeface="Poppins SemiBold" pitchFamily="2" charset="77"/>
              </a:rPr>
              <a:t>BOM (Browser Object Model):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Provides access to browser features such as the window object, enabling JavaScript to control browser behavior outside of the webpage.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23300"/>
              </a:solidFill>
              <a:effectLst/>
              <a:uLnTx/>
              <a:uFillTx/>
              <a:latin typeface="Poppins SemiBold" pitchFamily="2" charset="77"/>
              <a:ea typeface="+mn-ea"/>
              <a:cs typeface="Poppins SemiBold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B3804-66E2-1AD1-D09F-332CC1ED9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635" y="2427514"/>
            <a:ext cx="1800000" cy="18000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46E962D4-5D82-FB3D-AACA-9CEF0EFB03A2}"/>
              </a:ext>
            </a:extLst>
          </p:cNvPr>
          <p:cNvSpPr/>
          <p:nvPr/>
        </p:nvSpPr>
        <p:spPr>
          <a:xfrm>
            <a:off x="5456903" y="2954855"/>
            <a:ext cx="237113" cy="22458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9AB7A-E70C-66D1-4F9F-DE42B0268785}"/>
              </a:ext>
            </a:extLst>
          </p:cNvPr>
          <p:cNvSpPr txBox="1"/>
          <p:nvPr/>
        </p:nvSpPr>
        <p:spPr>
          <a:xfrm>
            <a:off x="1316736" y="21214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3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7745697" y="6363049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1508723" y="2625323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515815" y="4811545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What is the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F0C4B-46FE-85F4-F31F-FBF261857770}"/>
              </a:ext>
            </a:extLst>
          </p:cNvPr>
          <p:cNvSpPr txBox="1"/>
          <p:nvPr/>
        </p:nvSpPr>
        <p:spPr>
          <a:xfrm>
            <a:off x="6990059" y="2890076"/>
            <a:ext cx="417725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The DOM (Document Object Model) is a programming interface that represents the structure of HTML or XML documents as a tree of objects, allowing scripts to manipulate and modify the document's structure, content, and style.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C88A2D-F8BF-7095-856B-B874E651066B}"/>
              </a:ext>
            </a:extLst>
          </p:cNvPr>
          <p:cNvSpPr txBox="1"/>
          <p:nvPr/>
        </p:nvSpPr>
        <p:spPr>
          <a:xfrm>
            <a:off x="6990059" y="2415123"/>
            <a:ext cx="4177254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</a:rPr>
              <a:t>Document Object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456B9-FC30-E389-DE6B-F989DFD03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230" y="1050099"/>
            <a:ext cx="5801912" cy="55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62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787549" y="6112147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1199532" y="484306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229610" y="1105695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What All Can Be Done With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DOM?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21CDE7-FAF0-D80D-4C0E-8CC797E67B2D}"/>
              </a:ext>
            </a:extLst>
          </p:cNvPr>
          <p:cNvSpPr txBox="1"/>
          <p:nvPr/>
        </p:nvSpPr>
        <p:spPr>
          <a:xfrm>
            <a:off x="456940" y="3903953"/>
            <a:ext cx="270977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Identifies and targets specific elements in the DOM using methods like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getElementById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() 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querySelector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() to enable manipulation.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03B1C-2F88-FB74-215A-D0D1D81BDA9F}"/>
              </a:ext>
            </a:extLst>
          </p:cNvPr>
          <p:cNvSpPr txBox="1"/>
          <p:nvPr/>
        </p:nvSpPr>
        <p:spPr>
          <a:xfrm>
            <a:off x="557333" y="3429000"/>
            <a:ext cx="250898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</a:rPr>
              <a:t>Select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CBC3A-586C-923B-9D47-34EAE8A26292}"/>
              </a:ext>
            </a:extLst>
          </p:cNvPr>
          <p:cNvSpPr txBox="1"/>
          <p:nvPr/>
        </p:nvSpPr>
        <p:spPr>
          <a:xfrm>
            <a:off x="3248266" y="3903953"/>
            <a:ext cx="270977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Modifies or updates the content and organization of elements in the DOM, allowing for dynamic changes like adding or removing nodes.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A58E3-4970-1DBA-0AFF-4FCD4E1B8968}"/>
              </a:ext>
            </a:extLst>
          </p:cNvPr>
          <p:cNvSpPr txBox="1"/>
          <p:nvPr/>
        </p:nvSpPr>
        <p:spPr>
          <a:xfrm>
            <a:off x="3348659" y="3429000"/>
            <a:ext cx="250898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</a:rPr>
              <a:t>Change Content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CE1FD-E60D-72FA-AAA4-8DB4BE8E101D}"/>
              </a:ext>
            </a:extLst>
          </p:cNvPr>
          <p:cNvSpPr txBox="1"/>
          <p:nvPr/>
        </p:nvSpPr>
        <p:spPr>
          <a:xfrm>
            <a:off x="6106969" y="3903953"/>
            <a:ext cx="270977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Navigates between elements in the DOM hierarchy using methods like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parentNode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 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nextSibling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 to explore and interact with the structure.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1973B5-56C0-52DF-CD3C-7675BD70FA18}"/>
              </a:ext>
            </a:extLst>
          </p:cNvPr>
          <p:cNvSpPr txBox="1"/>
          <p:nvPr/>
        </p:nvSpPr>
        <p:spPr>
          <a:xfrm>
            <a:off x="6207362" y="3429000"/>
            <a:ext cx="250898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</a:rPr>
              <a:t>Traverse the DOM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218001-3CC1-4498-DA22-F4229E2A7BFA}"/>
              </a:ext>
            </a:extLst>
          </p:cNvPr>
          <p:cNvSpPr txBox="1"/>
          <p:nvPr/>
        </p:nvSpPr>
        <p:spPr>
          <a:xfrm>
            <a:off x="8869419" y="3903953"/>
            <a:ext cx="2709772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Attaches event listeners to DOM elements to trigger actions when specified events, like clicks or key presses, occur.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EB8CC1-D6B4-1E9B-DC4E-506FCD6E0E06}"/>
              </a:ext>
            </a:extLst>
          </p:cNvPr>
          <p:cNvSpPr txBox="1"/>
          <p:nvPr/>
        </p:nvSpPr>
        <p:spPr>
          <a:xfrm>
            <a:off x="8969812" y="3429000"/>
            <a:ext cx="250898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</a:rPr>
              <a:t>Listen To Events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223FDB4-BF1A-2154-D552-1B119400A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152" y="2463265"/>
            <a:ext cx="720000" cy="72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36D572-B3E7-0E73-C87C-BCDC84532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826" y="2463265"/>
            <a:ext cx="720000" cy="72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1AB8686-2185-4CEA-6498-D0ADC2785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4305" y="2463265"/>
            <a:ext cx="720000" cy="72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4EBD3D6-F85B-328F-92AE-ADD829032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855" y="24632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80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508114-D430-FA60-5520-BD9D78348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ADD55055-8550-DC84-5E37-9E1FB7C833AF}"/>
              </a:ext>
            </a:extLst>
          </p:cNvPr>
          <p:cNvSpPr/>
          <p:nvPr/>
        </p:nvSpPr>
        <p:spPr>
          <a:xfrm rot="2055929">
            <a:off x="6642914" y="6145877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1B24CE66-070F-15FD-2F11-3E13A65329B4}"/>
              </a:ext>
            </a:extLst>
          </p:cNvPr>
          <p:cNvSpPr/>
          <p:nvPr/>
        </p:nvSpPr>
        <p:spPr>
          <a:xfrm rot="787370">
            <a:off x="11584022" y="304390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CCA255F8-F438-F410-61D0-4BF83CBF4D72}"/>
              </a:ext>
            </a:extLst>
          </p:cNvPr>
          <p:cNvSpPr/>
          <p:nvPr/>
        </p:nvSpPr>
        <p:spPr>
          <a:xfrm rot="20264836">
            <a:off x="8257079" y="756153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6A2EF-45E8-2B30-3599-48FE24F56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52CB161-5CE8-2EBC-7699-BF143377A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Looking at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Selecting an Element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99DC6-8064-0466-664A-700B24D77031}"/>
              </a:ext>
            </a:extLst>
          </p:cNvPr>
          <p:cNvSpPr txBox="1"/>
          <p:nvPr/>
        </p:nvSpPr>
        <p:spPr>
          <a:xfrm>
            <a:off x="1494338" y="5022221"/>
            <a:ext cx="9203324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This code selects the &lt;h1&gt; element with the ID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myHeader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 using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getElementById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(). It stores the element in the header variable, then logs its text content ("Hello, DOM!") to the console.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6490D-7D52-7D2E-51D3-3C4DBBDD3F93}"/>
              </a:ext>
            </a:extLst>
          </p:cNvPr>
          <p:cNvSpPr txBox="1"/>
          <p:nvPr/>
        </p:nvSpPr>
        <p:spPr>
          <a:xfrm>
            <a:off x="4841507" y="4619737"/>
            <a:ext cx="250898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</a:rPr>
              <a:t>Select Elements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EFD819-C368-F7DE-D8C3-77A85DE1A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026" y="1193026"/>
            <a:ext cx="6770571" cy="310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15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D953CB-B0FD-440A-CDE4-54C7621F3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069176DE-C1FA-ED20-8A9D-5FC368956722}"/>
              </a:ext>
            </a:extLst>
          </p:cNvPr>
          <p:cNvSpPr/>
          <p:nvPr/>
        </p:nvSpPr>
        <p:spPr>
          <a:xfrm rot="2055929">
            <a:off x="9780750" y="6112147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6A776E7E-775D-434B-9A9C-57245E2474A5}"/>
              </a:ext>
            </a:extLst>
          </p:cNvPr>
          <p:cNvSpPr/>
          <p:nvPr/>
        </p:nvSpPr>
        <p:spPr>
          <a:xfrm rot="787370">
            <a:off x="11414694" y="1051296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CDDEC0E1-2246-8BA2-3738-11E75F6B2C25}"/>
              </a:ext>
            </a:extLst>
          </p:cNvPr>
          <p:cNvSpPr/>
          <p:nvPr/>
        </p:nvSpPr>
        <p:spPr>
          <a:xfrm rot="20264836">
            <a:off x="720498" y="1234462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F06ACA-0EF8-354B-42E4-223BC33EA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BBA31CD-A7A3-EAB2-CAF1-DAB8040C8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443096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How to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Change Content </a:t>
            </a: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and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DC8A4-6115-2478-DECE-95F0FC979AA0}"/>
              </a:ext>
            </a:extLst>
          </p:cNvPr>
          <p:cNvSpPr txBox="1"/>
          <p:nvPr/>
        </p:nvSpPr>
        <p:spPr>
          <a:xfrm>
            <a:off x="1494338" y="5185851"/>
            <a:ext cx="9203324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This code changes the content of the &lt;h1&gt; element with the ID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myHeader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 from "Original Heading" to "Updated Heading" using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innerHTML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 property.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5A4F2-0F6A-04B4-AC5D-ACB6F2A8F215}"/>
              </a:ext>
            </a:extLst>
          </p:cNvPr>
          <p:cNvSpPr txBox="1"/>
          <p:nvPr/>
        </p:nvSpPr>
        <p:spPr>
          <a:xfrm>
            <a:off x="3378467" y="4783367"/>
            <a:ext cx="543506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</a:rPr>
              <a:t>Changing Content And Structure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B9370F-88E2-68CA-E7B0-B2FA757AB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679" y="1269098"/>
            <a:ext cx="8332641" cy="311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51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E99F5A-B792-BBDB-71A2-B78090360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0F407EAD-DACC-D43A-5D65-B2639F689AE1}"/>
              </a:ext>
            </a:extLst>
          </p:cNvPr>
          <p:cNvSpPr/>
          <p:nvPr/>
        </p:nvSpPr>
        <p:spPr>
          <a:xfrm rot="2055929">
            <a:off x="6642914" y="6145877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1BD0C453-C364-713A-FE03-5A6AD61E1FD1}"/>
              </a:ext>
            </a:extLst>
          </p:cNvPr>
          <p:cNvSpPr/>
          <p:nvPr/>
        </p:nvSpPr>
        <p:spPr>
          <a:xfrm rot="787370">
            <a:off x="11584022" y="304390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57ACECE3-0477-8369-314E-AAD20325E447}"/>
              </a:ext>
            </a:extLst>
          </p:cNvPr>
          <p:cNvSpPr/>
          <p:nvPr/>
        </p:nvSpPr>
        <p:spPr>
          <a:xfrm rot="20264836">
            <a:off x="8257079" y="756153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F66E8-2D68-A0BC-B603-82B6D348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1428C7F-001D-E904-73F3-9C3BCA955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How to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Traverse The DOM?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64CAD-56D3-3DF5-520F-37F5298AE622}"/>
              </a:ext>
            </a:extLst>
          </p:cNvPr>
          <p:cNvSpPr txBox="1"/>
          <p:nvPr/>
        </p:nvSpPr>
        <p:spPr>
          <a:xfrm>
            <a:off x="7621343" y="3146715"/>
            <a:ext cx="3972233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This code selects the &lt;h1&gt; element with the ID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myHeader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 using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getElementById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(). It stores the element in the header variable, then logs its text content ("Hello, DOM!") to the console.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FC9E3-9567-9207-6834-94BF5321280F}"/>
              </a:ext>
            </a:extLst>
          </p:cNvPr>
          <p:cNvSpPr txBox="1"/>
          <p:nvPr/>
        </p:nvSpPr>
        <p:spPr>
          <a:xfrm>
            <a:off x="7621343" y="2758147"/>
            <a:ext cx="250898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</a:rPr>
              <a:t>Traverse The DOM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845EEF-DE5E-BFE2-D86F-F4EFAC916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23" y="1302113"/>
            <a:ext cx="6860791" cy="44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25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3E54CD-20A4-6A4D-B58E-E7C9BF72D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48077730-DA1F-8ED6-C46B-8BA87D244660}"/>
              </a:ext>
            </a:extLst>
          </p:cNvPr>
          <p:cNvSpPr/>
          <p:nvPr/>
        </p:nvSpPr>
        <p:spPr>
          <a:xfrm rot="2055929">
            <a:off x="1070114" y="6292307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E5A20687-0FB1-D7CB-68EF-CE934F0B34C5}"/>
              </a:ext>
            </a:extLst>
          </p:cNvPr>
          <p:cNvSpPr/>
          <p:nvPr/>
        </p:nvSpPr>
        <p:spPr>
          <a:xfrm rot="787370">
            <a:off x="10338341" y="5987640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31D36EFE-EC44-803E-CFFB-814A07185190}"/>
              </a:ext>
            </a:extLst>
          </p:cNvPr>
          <p:cNvSpPr/>
          <p:nvPr/>
        </p:nvSpPr>
        <p:spPr>
          <a:xfrm rot="20264836">
            <a:off x="9990521" y="881259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A7297-CA5F-A28D-D6C7-915CEBC48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E6C2170-AA5D-28E4-710D-5D704D073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How to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Listen To Events?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B1DBE-80E1-33AC-9740-DAA78DA6B0F2}"/>
              </a:ext>
            </a:extLst>
          </p:cNvPr>
          <p:cNvSpPr txBox="1"/>
          <p:nvPr/>
        </p:nvSpPr>
        <p:spPr>
          <a:xfrm>
            <a:off x="7621343" y="3146715"/>
            <a:ext cx="397223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This example demonstrates how to use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addEventListener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 method to listen for a "click" event on a button element. When the button is clicked, the function triggers an alert with the message "Button was clicked!"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0B037-C2F8-A61D-3B07-EEAED3EE5DCB}"/>
              </a:ext>
            </a:extLst>
          </p:cNvPr>
          <p:cNvSpPr txBox="1"/>
          <p:nvPr/>
        </p:nvSpPr>
        <p:spPr>
          <a:xfrm>
            <a:off x="7621343" y="2758147"/>
            <a:ext cx="250898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</a:rPr>
              <a:t>Listen to Events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6DE2FB-1D4E-3CA5-6871-FB0DC6764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40" y="1494617"/>
            <a:ext cx="6855812" cy="40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35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5108</TotalTime>
  <Words>468</Words>
  <Application>Microsoft Macintosh PowerPoint</Application>
  <PresentationFormat>Widescreen</PresentationFormat>
  <Paragraphs>35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Poppins SemiBold</vt:lpstr>
      <vt:lpstr>Office Theme</vt:lpstr>
      <vt:lpstr>Introduction to the Document Object Model (DOM)</vt:lpstr>
      <vt:lpstr>Components Of JavaScript in Browser</vt:lpstr>
      <vt:lpstr>What is the DOM</vt:lpstr>
      <vt:lpstr>What All Can Be Done With DOM?</vt:lpstr>
      <vt:lpstr>Looking at Selecting an Element</vt:lpstr>
      <vt:lpstr>How to Change Content and Structure</vt:lpstr>
      <vt:lpstr>How to Traverse The DOM?</vt:lpstr>
      <vt:lpstr>How to Listen To Events?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Manik Bajaj</cp:lastModifiedBy>
  <cp:revision>502</cp:revision>
  <dcterms:created xsi:type="dcterms:W3CDTF">2024-02-28T11:24:07Z</dcterms:created>
  <dcterms:modified xsi:type="dcterms:W3CDTF">2024-09-24T06:12:37Z</dcterms:modified>
</cp:coreProperties>
</file>