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6"/>
  </p:notesMasterIdLst>
  <p:handoutMasterIdLst>
    <p:handoutMasterId r:id="rId17"/>
  </p:handoutMasterIdLst>
  <p:sldIdLst>
    <p:sldId id="2549" r:id="rId2"/>
    <p:sldId id="2552" r:id="rId3"/>
    <p:sldId id="2553" r:id="rId4"/>
    <p:sldId id="2554" r:id="rId5"/>
    <p:sldId id="2548" r:id="rId6"/>
    <p:sldId id="2558" r:id="rId7"/>
    <p:sldId id="2537" r:id="rId8"/>
    <p:sldId id="271" r:id="rId9"/>
    <p:sldId id="2559" r:id="rId10"/>
    <p:sldId id="2538" r:id="rId11"/>
    <p:sldId id="2555" r:id="rId12"/>
    <p:sldId id="2547" r:id="rId13"/>
    <p:sldId id="272" r:id="rId14"/>
    <p:sldId id="25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2"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D7DE86-DEF3-4386-BFE3-D2C02B6115E7}" type="doc">
      <dgm:prSet loTypeId="urn:microsoft.com/office/officeart/2008/layout/PictureAccentBlocks" loCatId="picture" qsTypeId="urn:microsoft.com/office/officeart/2005/8/quickstyle/simple1" qsCatId="simple" csTypeId="urn:microsoft.com/office/officeart/2005/8/colors/accent1_2" csCatId="accent1" phldr="1"/>
      <dgm:spPr/>
      <dgm:t>
        <a:bodyPr/>
        <a:lstStyle/>
        <a:p>
          <a:endParaRPr lang="en-US"/>
        </a:p>
      </dgm:t>
    </dgm:pt>
    <dgm:pt modelId="{1BF6F8FA-EFD0-457B-9F4C-9483E38926AF}">
      <dgm:prSet phldrT="[Text]" phldr="1"/>
      <dgm:spPr/>
      <dgm:t>
        <a:bodyPr/>
        <a:lstStyle/>
        <a:p>
          <a:endParaRPr lang="en-US" dirty="0"/>
        </a:p>
      </dgm:t>
    </dgm:pt>
    <dgm:pt modelId="{FEACAE1E-46CF-4E60-94AE-E0932DF431F3}" type="parTrans" cxnId="{316BDB28-6AA5-4AAD-9CDE-A681079F9D1C}">
      <dgm:prSet/>
      <dgm:spPr/>
      <dgm:t>
        <a:bodyPr/>
        <a:lstStyle/>
        <a:p>
          <a:endParaRPr lang="en-US"/>
        </a:p>
      </dgm:t>
    </dgm:pt>
    <dgm:pt modelId="{A0769241-B95F-4EFF-A3C9-1D0676FDA77B}" type="sibTrans" cxnId="{316BDB28-6AA5-4AAD-9CDE-A681079F9D1C}">
      <dgm:prSet/>
      <dgm:spPr/>
      <dgm:t>
        <a:bodyPr/>
        <a:lstStyle/>
        <a:p>
          <a:endParaRPr lang="en-US"/>
        </a:p>
      </dgm:t>
    </dgm:pt>
    <dgm:pt modelId="{654FE335-2B2F-4EC4-BCF1-77354D63A8FF}">
      <dgm:prSet phldrT="[Text]"/>
      <dgm:spPr/>
      <dgm:t>
        <a:bodyPr/>
        <a:lstStyle/>
        <a:p>
          <a:endParaRPr lang="en-US" dirty="0"/>
        </a:p>
      </dgm:t>
    </dgm:pt>
    <dgm:pt modelId="{91A2D38F-BB13-40F0-83C0-21B87A996FE7}" type="parTrans" cxnId="{AB34CC81-DEF8-47B1-9253-5E006268472A}">
      <dgm:prSet/>
      <dgm:spPr/>
      <dgm:t>
        <a:bodyPr/>
        <a:lstStyle/>
        <a:p>
          <a:endParaRPr lang="en-US"/>
        </a:p>
      </dgm:t>
    </dgm:pt>
    <dgm:pt modelId="{D9A07EB6-2EC7-46E4-AAC9-58446DCC2EB8}" type="sibTrans" cxnId="{AB34CC81-DEF8-47B1-9253-5E006268472A}">
      <dgm:prSet/>
      <dgm:spPr/>
      <dgm:t>
        <a:bodyPr/>
        <a:lstStyle/>
        <a:p>
          <a:endParaRPr lang="en-US"/>
        </a:p>
      </dgm:t>
    </dgm:pt>
    <dgm:pt modelId="{30A7FFE2-3C2D-4C9C-A6D9-D02515B5E889}">
      <dgm:prSet phldrT="[Text]" phldr="1"/>
      <dgm:spPr/>
      <dgm:t>
        <a:bodyPr/>
        <a:lstStyle/>
        <a:p>
          <a:endParaRPr lang="en-US" dirty="0"/>
        </a:p>
      </dgm:t>
    </dgm:pt>
    <dgm:pt modelId="{F3295986-914E-424C-A464-991A69BCD732}" type="sibTrans" cxnId="{77298B17-923D-4C1A-B185-249183682903}">
      <dgm:prSet/>
      <dgm:spPr/>
      <dgm:t>
        <a:bodyPr/>
        <a:lstStyle/>
        <a:p>
          <a:endParaRPr lang="en-US"/>
        </a:p>
      </dgm:t>
    </dgm:pt>
    <dgm:pt modelId="{5807A59B-3CCC-4F96-9B06-AFAA4F3796A0}" type="parTrans" cxnId="{77298B17-923D-4C1A-B185-249183682903}">
      <dgm:prSet/>
      <dgm:spPr/>
      <dgm:t>
        <a:bodyPr/>
        <a:lstStyle/>
        <a:p>
          <a:endParaRPr lang="en-US"/>
        </a:p>
      </dgm:t>
    </dgm:pt>
    <dgm:pt modelId="{B306AFD9-5CC2-4212-A4CA-871E14366A32}" type="pres">
      <dgm:prSet presAssocID="{CDD7DE86-DEF3-4386-BFE3-D2C02B6115E7}" presName="Name0" presStyleCnt="0">
        <dgm:presLayoutVars>
          <dgm:dir/>
        </dgm:presLayoutVars>
      </dgm:prSet>
      <dgm:spPr/>
    </dgm:pt>
    <dgm:pt modelId="{1CBC945E-9ADF-4A12-9EAF-B831EA047755}" type="pres">
      <dgm:prSet presAssocID="{1BF6F8FA-EFD0-457B-9F4C-9483E38926AF}" presName="composite" presStyleCnt="0"/>
      <dgm:spPr/>
    </dgm:pt>
    <dgm:pt modelId="{EDE20857-BAA8-489B-A3FE-52112EAECE55}" type="pres">
      <dgm:prSet presAssocID="{1BF6F8FA-EFD0-457B-9F4C-9483E38926AF}" presName="Image" presStyleLbl="alignNode1" presStyleIdx="0" presStyleCnt="3" custLinFactNeighborX="-1078" custLinFactNeighborY="0"/>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0000" r="-30000"/>
          </a:stretch>
        </a:blipFill>
      </dgm:spPr>
    </dgm:pt>
    <dgm:pt modelId="{C2AC8BAC-C93D-40FE-9214-F88F84BE0A5F}" type="pres">
      <dgm:prSet presAssocID="{1BF6F8FA-EFD0-457B-9F4C-9483E38926AF}" presName="Parent" presStyleLbl="revTx" presStyleIdx="0" presStyleCnt="3" custFlipVert="1" custFlipHor="0" custScaleX="9162" custScaleY="1832" custLinFactX="-400000" custLinFactNeighborX="-457604" custLinFactNeighborY="-29095">
        <dgm:presLayoutVars>
          <dgm:bulletEnabled val="1"/>
        </dgm:presLayoutVars>
      </dgm:prSet>
      <dgm:spPr/>
    </dgm:pt>
    <dgm:pt modelId="{410B9143-3C9E-4CE4-9594-A0812DCB4334}" type="pres">
      <dgm:prSet presAssocID="{A0769241-B95F-4EFF-A3C9-1D0676FDA77B}" presName="sibTrans" presStyleCnt="0"/>
      <dgm:spPr/>
    </dgm:pt>
    <dgm:pt modelId="{F538409D-76DE-442C-AB12-161CD2766EF8}" type="pres">
      <dgm:prSet presAssocID="{30A7FFE2-3C2D-4C9C-A6D9-D02515B5E889}" presName="composite" presStyleCnt="0"/>
      <dgm:spPr/>
    </dgm:pt>
    <dgm:pt modelId="{5A7713F6-A0EC-4F21-AB35-C1EB37E22003}" type="pres">
      <dgm:prSet presAssocID="{30A7FFE2-3C2D-4C9C-A6D9-D02515B5E889}" presName="Image" presStyleLbl="align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dgm:spPr>
    </dgm:pt>
    <dgm:pt modelId="{0047E704-F88D-46C0-B0EE-080013AD59D4}" type="pres">
      <dgm:prSet presAssocID="{30A7FFE2-3C2D-4C9C-A6D9-D02515B5E889}" presName="Parent" presStyleLbl="revTx" presStyleIdx="1" presStyleCnt="3" custAng="0" custFlipVert="1" custFlipHor="0" custScaleX="9785" custScaleY="1939" custLinFactX="-500000" custLinFactNeighborX="-572559" custLinFactNeighborY="-77392">
        <dgm:presLayoutVars>
          <dgm:bulletEnabled val="1"/>
        </dgm:presLayoutVars>
      </dgm:prSet>
      <dgm:spPr/>
    </dgm:pt>
    <dgm:pt modelId="{BB9A17B0-329F-45EA-BD91-C3D6407F417F}" type="pres">
      <dgm:prSet presAssocID="{F3295986-914E-424C-A464-991A69BCD732}" presName="sibTrans" presStyleCnt="0"/>
      <dgm:spPr/>
    </dgm:pt>
    <dgm:pt modelId="{BB042572-50EB-4DD7-AACC-818021DE0A68}" type="pres">
      <dgm:prSet presAssocID="{654FE335-2B2F-4EC4-BCF1-77354D63A8FF}" presName="composite" presStyleCnt="0"/>
      <dgm:spPr/>
    </dgm:pt>
    <dgm:pt modelId="{024B9B21-64D6-4BB3-BAD6-5633307461EE}" type="pres">
      <dgm:prSet presAssocID="{654FE335-2B2F-4EC4-BCF1-77354D63A8FF}" presName="Image" presStyleLbl="alignNode1" presStyleIdx="2" presStyleCnt="3" custLinFactNeighborX="-63237" custLinFactNeighborY="4316"/>
      <dgm:spPr>
        <a:blipFill>
          <a:blip xmlns:r="http://schemas.openxmlformats.org/officeDocument/2006/relationships" r:embed="rId3">
            <a:extLst>
              <a:ext uri="{28A0092B-C50C-407E-A947-70E740481C1C}">
                <a14:useLocalDpi xmlns:a14="http://schemas.microsoft.com/office/drawing/2010/main" val="0"/>
              </a:ext>
            </a:extLst>
          </a:blip>
          <a:srcRect/>
          <a:stretch>
            <a:fillRect l="-24000" r="-24000"/>
          </a:stretch>
        </a:blipFill>
      </dgm:spPr>
    </dgm:pt>
    <dgm:pt modelId="{3B9D3A22-4C81-49D3-87C5-778C6E3FF8A1}" type="pres">
      <dgm:prSet presAssocID="{654FE335-2B2F-4EC4-BCF1-77354D63A8FF}" presName="Parent" presStyleLbl="revTx" presStyleIdx="2" presStyleCnt="3">
        <dgm:presLayoutVars>
          <dgm:bulletEnabled val="1"/>
        </dgm:presLayoutVars>
      </dgm:prSet>
      <dgm:spPr/>
    </dgm:pt>
  </dgm:ptLst>
  <dgm:cxnLst>
    <dgm:cxn modelId="{40565C02-8259-4BFE-A8F2-F20539FE88A9}" type="presOf" srcId="{CDD7DE86-DEF3-4386-BFE3-D2C02B6115E7}" destId="{B306AFD9-5CC2-4212-A4CA-871E14366A32}" srcOrd="0" destOrd="0" presId="urn:microsoft.com/office/officeart/2008/layout/PictureAccentBlocks"/>
    <dgm:cxn modelId="{F0885707-A432-4C8A-A608-158D0DDBDE57}" type="presOf" srcId="{654FE335-2B2F-4EC4-BCF1-77354D63A8FF}" destId="{3B9D3A22-4C81-49D3-87C5-778C6E3FF8A1}" srcOrd="0" destOrd="0" presId="urn:microsoft.com/office/officeart/2008/layout/PictureAccentBlocks"/>
    <dgm:cxn modelId="{77298B17-923D-4C1A-B185-249183682903}" srcId="{CDD7DE86-DEF3-4386-BFE3-D2C02B6115E7}" destId="{30A7FFE2-3C2D-4C9C-A6D9-D02515B5E889}" srcOrd="1" destOrd="0" parTransId="{5807A59B-3CCC-4F96-9B06-AFAA4F3796A0}" sibTransId="{F3295986-914E-424C-A464-991A69BCD732}"/>
    <dgm:cxn modelId="{316BDB28-6AA5-4AAD-9CDE-A681079F9D1C}" srcId="{CDD7DE86-DEF3-4386-BFE3-D2C02B6115E7}" destId="{1BF6F8FA-EFD0-457B-9F4C-9483E38926AF}" srcOrd="0" destOrd="0" parTransId="{FEACAE1E-46CF-4E60-94AE-E0932DF431F3}" sibTransId="{A0769241-B95F-4EFF-A3C9-1D0676FDA77B}"/>
    <dgm:cxn modelId="{DDDB2F2B-0ED1-4E65-B67E-C3D68EBED298}" type="presOf" srcId="{1BF6F8FA-EFD0-457B-9F4C-9483E38926AF}" destId="{C2AC8BAC-C93D-40FE-9214-F88F84BE0A5F}" srcOrd="0" destOrd="0" presId="urn:microsoft.com/office/officeart/2008/layout/PictureAccentBlocks"/>
    <dgm:cxn modelId="{AB34CC81-DEF8-47B1-9253-5E006268472A}" srcId="{CDD7DE86-DEF3-4386-BFE3-D2C02B6115E7}" destId="{654FE335-2B2F-4EC4-BCF1-77354D63A8FF}" srcOrd="2" destOrd="0" parTransId="{91A2D38F-BB13-40F0-83C0-21B87A996FE7}" sibTransId="{D9A07EB6-2EC7-46E4-AAC9-58446DCC2EB8}"/>
    <dgm:cxn modelId="{06505EF5-5F64-4B21-B67F-A49718A1B595}" type="presOf" srcId="{30A7FFE2-3C2D-4C9C-A6D9-D02515B5E889}" destId="{0047E704-F88D-46C0-B0EE-080013AD59D4}" srcOrd="0" destOrd="0" presId="urn:microsoft.com/office/officeart/2008/layout/PictureAccentBlocks"/>
    <dgm:cxn modelId="{CAA22EE2-E307-4BDE-A935-4FA0F9003EE1}" type="presParOf" srcId="{B306AFD9-5CC2-4212-A4CA-871E14366A32}" destId="{1CBC945E-9ADF-4A12-9EAF-B831EA047755}" srcOrd="0" destOrd="0" presId="urn:microsoft.com/office/officeart/2008/layout/PictureAccentBlocks"/>
    <dgm:cxn modelId="{CDE3F0CF-F71D-4EDB-9D61-C5A7D53D7E26}" type="presParOf" srcId="{1CBC945E-9ADF-4A12-9EAF-B831EA047755}" destId="{EDE20857-BAA8-489B-A3FE-52112EAECE55}" srcOrd="0" destOrd="0" presId="urn:microsoft.com/office/officeart/2008/layout/PictureAccentBlocks"/>
    <dgm:cxn modelId="{ED16EF93-FE51-4615-B8EE-656345C811ED}" type="presParOf" srcId="{1CBC945E-9ADF-4A12-9EAF-B831EA047755}" destId="{C2AC8BAC-C93D-40FE-9214-F88F84BE0A5F}" srcOrd="1" destOrd="0" presId="urn:microsoft.com/office/officeart/2008/layout/PictureAccentBlocks"/>
    <dgm:cxn modelId="{69DB83DE-02FD-4176-92BC-B9818505C17A}" type="presParOf" srcId="{B306AFD9-5CC2-4212-A4CA-871E14366A32}" destId="{410B9143-3C9E-4CE4-9594-A0812DCB4334}" srcOrd="1" destOrd="0" presId="urn:microsoft.com/office/officeart/2008/layout/PictureAccentBlocks"/>
    <dgm:cxn modelId="{D945A2B7-3898-4346-846F-971595451123}" type="presParOf" srcId="{B306AFD9-5CC2-4212-A4CA-871E14366A32}" destId="{F538409D-76DE-442C-AB12-161CD2766EF8}" srcOrd="2" destOrd="0" presId="urn:microsoft.com/office/officeart/2008/layout/PictureAccentBlocks"/>
    <dgm:cxn modelId="{7361CF6B-CAED-4676-802C-0818AB8490AC}" type="presParOf" srcId="{F538409D-76DE-442C-AB12-161CD2766EF8}" destId="{5A7713F6-A0EC-4F21-AB35-C1EB37E22003}" srcOrd="0" destOrd="0" presId="urn:microsoft.com/office/officeart/2008/layout/PictureAccentBlocks"/>
    <dgm:cxn modelId="{92640178-FF72-491D-A075-A1CA6A1D4225}" type="presParOf" srcId="{F538409D-76DE-442C-AB12-161CD2766EF8}" destId="{0047E704-F88D-46C0-B0EE-080013AD59D4}" srcOrd="1" destOrd="0" presId="urn:microsoft.com/office/officeart/2008/layout/PictureAccentBlocks"/>
    <dgm:cxn modelId="{E0BD35A5-D3C1-4340-9B2E-BCA126231C86}" type="presParOf" srcId="{B306AFD9-5CC2-4212-A4CA-871E14366A32}" destId="{BB9A17B0-329F-45EA-BD91-C3D6407F417F}" srcOrd="3" destOrd="0" presId="urn:microsoft.com/office/officeart/2008/layout/PictureAccentBlocks"/>
    <dgm:cxn modelId="{21D7C48D-E7CE-4450-B154-AF104CDCC5EB}" type="presParOf" srcId="{B306AFD9-5CC2-4212-A4CA-871E14366A32}" destId="{BB042572-50EB-4DD7-AACC-818021DE0A68}" srcOrd="4" destOrd="0" presId="urn:microsoft.com/office/officeart/2008/layout/PictureAccentBlocks"/>
    <dgm:cxn modelId="{11724901-7876-46AB-912D-ABF3CF5EC4A6}" type="presParOf" srcId="{BB042572-50EB-4DD7-AACC-818021DE0A68}" destId="{024B9B21-64D6-4BB3-BAD6-5633307461EE}" srcOrd="0" destOrd="0" presId="urn:microsoft.com/office/officeart/2008/layout/PictureAccentBlocks"/>
    <dgm:cxn modelId="{4074B6D2-BB00-4515-936B-944FE3464945}" type="presParOf" srcId="{BB042572-50EB-4DD7-AACC-818021DE0A68}" destId="{3B9D3A22-4C81-49D3-87C5-778C6E3FF8A1}" srcOrd="1" destOrd="0" presId="urn:microsoft.com/office/officeart/2008/layout/PictureAccent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20857-BAA8-489B-A3FE-52112EAECE55}">
      <dsp:nvSpPr>
        <dsp:cNvPr id="0" name=""/>
        <dsp:cNvSpPr/>
      </dsp:nvSpPr>
      <dsp:spPr>
        <a:xfrm>
          <a:off x="2611683" y="2923646"/>
          <a:ext cx="2495020" cy="249502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30000" r="-30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AC8BAC-C93D-40FE-9214-F88F84BE0A5F}">
      <dsp:nvSpPr>
        <dsp:cNvPr id="0" name=""/>
        <dsp:cNvSpPr/>
      </dsp:nvSpPr>
      <dsp:spPr>
        <a:xfrm rot="5400000" flipV="1">
          <a:off x="4" y="3422370"/>
          <a:ext cx="45708" cy="45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 tIns="3175" rIns="3175" bIns="3175" numCol="1" spcCol="1270" anchor="b" anchorCtr="0">
          <a:noAutofit/>
        </a:bodyPr>
        <a:lstStyle/>
        <a:p>
          <a:pPr marL="0" lvl="0" indent="0" algn="l" defTabSz="222250">
            <a:lnSpc>
              <a:spcPct val="90000"/>
            </a:lnSpc>
            <a:spcBef>
              <a:spcPct val="0"/>
            </a:spcBef>
            <a:spcAft>
              <a:spcPct val="35000"/>
            </a:spcAft>
            <a:buNone/>
          </a:pPr>
          <a:endParaRPr lang="en-US" sz="500" kern="1200" dirty="0"/>
        </a:p>
      </dsp:txBody>
      <dsp:txXfrm rot="10800000">
        <a:off x="4" y="3422370"/>
        <a:ext cx="45708" cy="45718"/>
      </dsp:txXfrm>
    </dsp:sp>
    <dsp:sp modelId="{5A7713F6-A0EC-4F21-AB35-C1EB37E22003}">
      <dsp:nvSpPr>
        <dsp:cNvPr id="0" name=""/>
        <dsp:cNvSpPr/>
      </dsp:nvSpPr>
      <dsp:spPr>
        <a:xfrm>
          <a:off x="5407890" y="2923646"/>
          <a:ext cx="2495020" cy="249502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47E704-F88D-46C0-B0EE-080013AD59D4}">
      <dsp:nvSpPr>
        <dsp:cNvPr id="0" name=""/>
        <dsp:cNvSpPr/>
      </dsp:nvSpPr>
      <dsp:spPr>
        <a:xfrm rot="5400000" flipV="1">
          <a:off x="224" y="2215796"/>
          <a:ext cx="48378" cy="48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 tIns="3175" rIns="3175" bIns="3175" numCol="1" spcCol="1270" anchor="b" anchorCtr="0">
          <a:noAutofit/>
        </a:bodyPr>
        <a:lstStyle/>
        <a:p>
          <a:pPr marL="0" lvl="0" indent="0" algn="l" defTabSz="222250">
            <a:lnSpc>
              <a:spcPct val="90000"/>
            </a:lnSpc>
            <a:spcBef>
              <a:spcPct val="0"/>
            </a:spcBef>
            <a:spcAft>
              <a:spcPct val="35000"/>
            </a:spcAft>
            <a:buNone/>
          </a:pPr>
          <a:endParaRPr lang="en-US" sz="500" kern="1200" dirty="0"/>
        </a:p>
      </dsp:txBody>
      <dsp:txXfrm rot="10800000">
        <a:off x="224" y="2215796"/>
        <a:ext cx="48378" cy="48827"/>
      </dsp:txXfrm>
    </dsp:sp>
    <dsp:sp modelId="{024B9B21-64D6-4BB3-BAD6-5633307461EE}">
      <dsp:nvSpPr>
        <dsp:cNvPr id="0" name=""/>
        <dsp:cNvSpPr/>
      </dsp:nvSpPr>
      <dsp:spPr>
        <a:xfrm>
          <a:off x="4055202" y="197985"/>
          <a:ext cx="2495020" cy="249502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4000" r="-24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9D3A22-4C81-49D3-87C5-778C6E3FF8A1}">
      <dsp:nvSpPr>
        <dsp:cNvPr id="0" name=""/>
        <dsp:cNvSpPr/>
      </dsp:nvSpPr>
      <dsp:spPr>
        <a:xfrm rot="16200000">
          <a:off x="4135966" y="1088308"/>
          <a:ext cx="2495020" cy="499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25" tIns="22225" rIns="22225" bIns="22225" numCol="1" spcCol="1270" anchor="b" anchorCtr="0">
          <a:noAutofit/>
        </a:bodyPr>
        <a:lstStyle/>
        <a:p>
          <a:pPr marL="0" lvl="0" indent="0" algn="l" defTabSz="1555750">
            <a:lnSpc>
              <a:spcPct val="90000"/>
            </a:lnSpc>
            <a:spcBef>
              <a:spcPct val="0"/>
            </a:spcBef>
            <a:spcAft>
              <a:spcPct val="35000"/>
            </a:spcAft>
            <a:buNone/>
          </a:pPr>
          <a:endParaRPr lang="en-US" sz="3500" kern="1200" dirty="0"/>
        </a:p>
      </dsp:txBody>
      <dsp:txXfrm>
        <a:off x="4135966" y="1088308"/>
        <a:ext cx="2495020" cy="499004"/>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12/23/2023</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12/23/2023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9CF3A1-9863-43A3-B39B-8E6FEFD6E20B}" type="slidenum">
              <a:rPr lang="en-US" smtClean="0"/>
              <a:t>12</a:t>
            </a:fld>
            <a:endParaRPr lang="en-US" dirty="0"/>
          </a:p>
        </p:txBody>
      </p:sp>
    </p:spTree>
    <p:extLst>
      <p:ext uri="{BB962C8B-B14F-4D97-AF65-F5344CB8AC3E}">
        <p14:creationId xmlns:p14="http://schemas.microsoft.com/office/powerpoint/2010/main" val="1652760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14</a:t>
            </a:fld>
            <a:endParaRPr lang="en-US" dirty="0"/>
          </a:p>
        </p:txBody>
      </p:sp>
    </p:spTree>
    <p:extLst>
      <p:ext uri="{BB962C8B-B14F-4D97-AF65-F5344CB8AC3E}">
        <p14:creationId xmlns:p14="http://schemas.microsoft.com/office/powerpoint/2010/main" val="18803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12/23/2023</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12/23/2023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jpeg"/><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Layout" Target="../slideLayouts/slideLayout14.xml"/><Relationship Id="rId5" Type="http://schemas.openxmlformats.org/officeDocument/2006/relationships/image" Target="../media/image18.jpe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1.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a:xfrm>
            <a:off x="1120588" y="2501152"/>
            <a:ext cx="4801524" cy="2142566"/>
          </a:xfrm>
        </p:spPr>
        <p:txBody>
          <a:bodyPr>
            <a:normAutofit/>
          </a:bodyPr>
          <a:lstStyle/>
          <a:p>
            <a:pPr>
              <a:lnSpc>
                <a:spcPct val="100000"/>
              </a:lnSpc>
            </a:pPr>
            <a:r>
              <a:rPr lang="en-US" sz="4000" b="1"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reflection blurRad="6350" stA="55000" endA="300" endPos="45500" dir="5400000" sy="-100000" algn="bl" rotWithShape="0"/>
                </a:effectLst>
              </a:rPr>
              <a:t>Refuge Assistance </a:t>
            </a:r>
            <a:br>
              <a:rPr lang="en-US" sz="4000" b="1"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reflection blurRad="6350" stA="55000" endA="300" endPos="45500" dir="5400000" sy="-100000" algn="bl" rotWithShape="0"/>
                </a:effectLst>
              </a:rPr>
            </a:br>
            <a:r>
              <a:rPr lang="en-US" sz="4000" b="1"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reflection blurRad="6350" stA="55000" endA="300" endPos="45500" dir="5400000" sy="-100000" algn="bl" rotWithShape="0"/>
                </a:effectLst>
              </a:rPr>
              <a:t>System in </a:t>
            </a:r>
            <a:br>
              <a:rPr lang="en-US" sz="4000" b="1"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reflection blurRad="6350" stA="55000" endA="300" endPos="45500" dir="5400000" sy="-100000" algn="bl" rotWithShape="0"/>
                </a:effectLst>
              </a:rPr>
            </a:br>
            <a:r>
              <a:rPr lang="en-US" sz="4000" b="1"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reflection blurRad="6350" stA="55000" endA="300" endPos="45500" dir="5400000" sy="-100000" algn="bl" rotWithShape="0"/>
                </a:effectLst>
              </a:rPr>
              <a:t>Gaza.</a:t>
            </a:r>
            <a:endParaRPr lang="en-US" sz="4000" dirty="0"/>
          </a:p>
        </p:txBody>
      </p:sp>
      <p:pic>
        <p:nvPicPr>
          <p:cNvPr id="9" name="عنصر نائب للصورة 4">
            <a:extLst>
              <a:ext uri="{FF2B5EF4-FFF2-40B4-BE49-F238E27FC236}">
                <a16:creationId xmlns:a16="http://schemas.microsoft.com/office/drawing/2014/main" id="{035DF155-C773-298C-F464-8B06C7505E51}"/>
              </a:ext>
            </a:extLst>
          </p:cNvPr>
          <p:cNvPicPr>
            <a:picLocks noGrp="1" noChangeAspect="1"/>
          </p:cNvPicPr>
          <p:nvPr>
            <p:ph type="pic" sz="quarter" idx="13"/>
          </p:nvPr>
        </p:nvPicPr>
        <p:blipFill>
          <a:blip r:embed="rId2"/>
          <a:srcRect t="2645" b="2645"/>
          <a:stretch>
            <a:fillRect/>
          </a:stretch>
        </p:blipFill>
        <p:spPr>
          <a:xfrm>
            <a:off x="7118363" y="2018157"/>
            <a:ext cx="5073637" cy="4805082"/>
          </a:xfrm>
          <a:prstGeom prst="rect">
            <a:avLst/>
          </a:prstGeom>
          <a:ln>
            <a:noFill/>
          </a:ln>
          <a:effectLst>
            <a:softEdge rad="635000"/>
          </a:effectLst>
        </p:spPr>
      </p:pic>
    </p:spTree>
    <p:extLst>
      <p:ext uri="{BB962C8B-B14F-4D97-AF65-F5344CB8AC3E}">
        <p14:creationId xmlns:p14="http://schemas.microsoft.com/office/powerpoint/2010/main" val="15641109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8D45-FD19-C44E-9C71-E67674704498}"/>
              </a:ext>
            </a:extLst>
          </p:cNvPr>
          <p:cNvSpPr>
            <a:spLocks noGrp="1"/>
          </p:cNvSpPr>
          <p:nvPr>
            <p:ph type="title"/>
          </p:nvPr>
        </p:nvSpPr>
        <p:spPr>
          <a:xfrm>
            <a:off x="407552" y="600730"/>
            <a:ext cx="4393415" cy="3002359"/>
          </a:xfrm>
        </p:spPr>
        <p:txBody>
          <a:bodyPr>
            <a:noAutofit/>
          </a:bodyPr>
          <a:lstStyle/>
          <a:p>
            <a:r>
              <a:rPr lang="en-US" sz="2000" dirty="0" err="1"/>
              <a:t>AddAidItem</a:t>
            </a:r>
            <a:r>
              <a:rPr lang="en-US" sz="2000" dirty="0"/>
              <a:t> Method: This method receive </a:t>
            </a:r>
            <a:r>
              <a:rPr lang="en-US" sz="2000" dirty="0" err="1"/>
              <a:t>ArrayList</a:t>
            </a:r>
            <a:r>
              <a:rPr lang="en-US" sz="2000" dirty="0"/>
              <a:t> from </a:t>
            </a:r>
            <a:r>
              <a:rPr lang="en-US" sz="2000" dirty="0" err="1"/>
              <a:t>AidItem</a:t>
            </a:r>
            <a:r>
              <a:rPr lang="en-US" sz="2000" dirty="0"/>
              <a:t> Object, and make user enter new information about the Substances entering like: Assistance type, Expiration date and quantity of it.</a:t>
            </a:r>
            <a:br>
              <a:rPr lang="en-US" sz="2000" dirty="0"/>
            </a:br>
            <a:r>
              <a:rPr lang="en-US" sz="2000" dirty="0"/>
              <a:t>After the user enter information the method make check of the assistance type is allowed to access Gaza or not and check the expiration date.  </a:t>
            </a:r>
            <a:br>
              <a:rPr lang="en-US" sz="2000" dirty="0"/>
            </a:br>
            <a:r>
              <a:rPr lang="en-US" sz="2000" dirty="0"/>
              <a:t> </a:t>
            </a:r>
            <a:br>
              <a:rPr lang="en-US" sz="2000" dirty="0"/>
            </a:br>
            <a:endParaRPr lang="en-US" sz="2000" dirty="0"/>
          </a:p>
        </p:txBody>
      </p:sp>
      <p:pic>
        <p:nvPicPr>
          <p:cNvPr id="7" name="صورة 5">
            <a:extLst>
              <a:ext uri="{FF2B5EF4-FFF2-40B4-BE49-F238E27FC236}">
                <a16:creationId xmlns:a16="http://schemas.microsoft.com/office/drawing/2014/main" id="{FA33258E-950E-192E-1042-4563CA961BAE}"/>
              </a:ext>
            </a:extLst>
          </p:cNvPr>
          <p:cNvPicPr>
            <a:picLocks noChangeAspect="1"/>
          </p:cNvPicPr>
          <p:nvPr/>
        </p:nvPicPr>
        <p:blipFill>
          <a:blip r:embed="rId2"/>
          <a:srcRect t="28998" r="38055"/>
          <a:stretch>
            <a:fillRect/>
          </a:stretch>
        </p:blipFill>
        <p:spPr>
          <a:xfrm>
            <a:off x="0" y="3905483"/>
            <a:ext cx="3845859" cy="2073881"/>
          </a:xfrm>
          <a:prstGeom prst="rect">
            <a:avLst/>
          </a:prstGeom>
        </p:spPr>
      </p:pic>
      <p:sp>
        <p:nvSpPr>
          <p:cNvPr id="8" name="مثلث متساوي الساقين 7">
            <a:extLst>
              <a:ext uri="{FF2B5EF4-FFF2-40B4-BE49-F238E27FC236}">
                <a16:creationId xmlns:a16="http://schemas.microsoft.com/office/drawing/2014/main" id="{74B8DACE-91D2-C3A5-FE5F-CD46013116DA}"/>
              </a:ext>
            </a:extLst>
          </p:cNvPr>
          <p:cNvSpPr/>
          <p:nvPr/>
        </p:nvSpPr>
        <p:spPr>
          <a:xfrm flipV="1">
            <a:off x="407552" y="654613"/>
            <a:ext cx="241471" cy="134281"/>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b="1" i="1" dirty="0"/>
          </a:p>
        </p:txBody>
      </p:sp>
      <p:graphicFrame>
        <p:nvGraphicFramePr>
          <p:cNvPr id="11" name="Diagram 10">
            <a:extLst>
              <a:ext uri="{FF2B5EF4-FFF2-40B4-BE49-F238E27FC236}">
                <a16:creationId xmlns:a16="http://schemas.microsoft.com/office/drawing/2014/main" id="{78CFEBD2-BB93-91CC-1241-D33BBF7F8096}"/>
              </a:ext>
            </a:extLst>
          </p:cNvPr>
          <p:cNvGraphicFramePr/>
          <p:nvPr>
            <p:extLst>
              <p:ext uri="{D42A27DB-BD31-4B8C-83A1-F6EECF244321}">
                <p14:modId xmlns:p14="http://schemas.microsoft.com/office/powerpoint/2010/main" val="4059972670"/>
              </p:ext>
            </p:extLst>
          </p:nvPr>
        </p:nvGraphicFramePr>
        <p:xfrm>
          <a:off x="4064000" y="133797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50406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BD9F-B88A-DC40-9E37-35CE23CC3A6E}"/>
              </a:ext>
            </a:extLst>
          </p:cNvPr>
          <p:cNvSpPr>
            <a:spLocks noGrp="1"/>
          </p:cNvSpPr>
          <p:nvPr>
            <p:ph type="title"/>
          </p:nvPr>
        </p:nvSpPr>
        <p:spPr>
          <a:xfrm>
            <a:off x="317906" y="426641"/>
            <a:ext cx="4393415" cy="3002359"/>
          </a:xfrm>
        </p:spPr>
        <p:txBody>
          <a:bodyPr>
            <a:normAutofit/>
          </a:bodyPr>
          <a:lstStyle/>
          <a:p>
            <a:r>
              <a:rPr lang="en-US" sz="2000" dirty="0" err="1"/>
              <a:t>checkTheNumberOfTruck</a:t>
            </a:r>
            <a:r>
              <a:rPr lang="en-US" sz="2000" dirty="0"/>
              <a:t> Method: </a:t>
            </a:r>
            <a:br>
              <a:rPr lang="en-US" sz="2000" dirty="0"/>
            </a:br>
            <a:r>
              <a:rPr lang="en-US" sz="2000" dirty="0"/>
              <a:t>This Method receive </a:t>
            </a:r>
            <a:r>
              <a:rPr lang="en-US" sz="2000" dirty="0" err="1"/>
              <a:t>ArrayList</a:t>
            </a:r>
            <a:r>
              <a:rPr lang="en-US" sz="2000" dirty="0"/>
              <a:t> from Truck </a:t>
            </a:r>
            <a:br>
              <a:rPr lang="en-US" sz="2000" dirty="0"/>
            </a:br>
            <a:r>
              <a:rPr lang="en-US" sz="2000" dirty="0"/>
              <a:t>Object and make check for the number of </a:t>
            </a:r>
            <a:br>
              <a:rPr lang="en-US" sz="2000" dirty="0"/>
            </a:br>
            <a:r>
              <a:rPr lang="en-US" sz="2000" dirty="0"/>
              <a:t>truck that allows to enter Gaza for a day, </a:t>
            </a:r>
            <a:br>
              <a:rPr lang="en-US" sz="2000" dirty="0"/>
            </a:br>
            <a:r>
              <a:rPr lang="en-US" sz="2000" dirty="0"/>
              <a:t>the method request from user to select if this </a:t>
            </a:r>
            <a:br>
              <a:rPr lang="en-US" sz="2000" dirty="0"/>
            </a:br>
            <a:r>
              <a:rPr lang="en-US" sz="2000" dirty="0"/>
              <a:t>day is the war day or not.</a:t>
            </a:r>
            <a:br>
              <a:rPr lang="en-US" sz="2000" dirty="0"/>
            </a:br>
            <a:endParaRPr lang="en-US" sz="2000" dirty="0"/>
          </a:p>
        </p:txBody>
      </p:sp>
      <p:sp>
        <p:nvSpPr>
          <p:cNvPr id="4" name="مثلث متساوي الساقين 7">
            <a:extLst>
              <a:ext uri="{FF2B5EF4-FFF2-40B4-BE49-F238E27FC236}">
                <a16:creationId xmlns:a16="http://schemas.microsoft.com/office/drawing/2014/main" id="{26FA035D-3D65-E549-AA3F-5AEC624EFA73}"/>
              </a:ext>
            </a:extLst>
          </p:cNvPr>
          <p:cNvSpPr/>
          <p:nvPr/>
        </p:nvSpPr>
        <p:spPr>
          <a:xfrm flipV="1">
            <a:off x="583857" y="1004046"/>
            <a:ext cx="258825" cy="180191"/>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b="1" i="1" dirty="0"/>
          </a:p>
        </p:txBody>
      </p:sp>
      <p:pic>
        <p:nvPicPr>
          <p:cNvPr id="5" name="صورة 5">
            <a:extLst>
              <a:ext uri="{FF2B5EF4-FFF2-40B4-BE49-F238E27FC236}">
                <a16:creationId xmlns:a16="http://schemas.microsoft.com/office/drawing/2014/main" id="{A44881FD-9985-B69F-9B80-B8C65F9237B9}"/>
              </a:ext>
            </a:extLst>
          </p:cNvPr>
          <p:cNvPicPr>
            <a:picLocks noChangeAspect="1"/>
          </p:cNvPicPr>
          <p:nvPr/>
        </p:nvPicPr>
        <p:blipFill>
          <a:blip r:embed="rId2"/>
          <a:srcRect t="53039" r="48511"/>
          <a:stretch>
            <a:fillRect/>
          </a:stretch>
        </p:blipFill>
        <p:spPr>
          <a:xfrm>
            <a:off x="228193" y="4043082"/>
            <a:ext cx="3513224" cy="1567927"/>
          </a:xfrm>
          <a:prstGeom prst="rect">
            <a:avLst/>
          </a:prstGeom>
        </p:spPr>
      </p:pic>
      <p:pic>
        <p:nvPicPr>
          <p:cNvPr id="10" name="Graphic 9" descr="Truck">
            <a:extLst>
              <a:ext uri="{FF2B5EF4-FFF2-40B4-BE49-F238E27FC236}">
                <a16:creationId xmlns:a16="http://schemas.microsoft.com/office/drawing/2014/main" id="{6908BA1B-3483-CFB9-5FBF-14B17988BF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96918" y="6037729"/>
            <a:ext cx="914400" cy="914400"/>
          </a:xfrm>
          <a:prstGeom prst="rect">
            <a:avLst/>
          </a:prstGeom>
        </p:spPr>
      </p:pic>
      <p:pic>
        <p:nvPicPr>
          <p:cNvPr id="11" name="صورة 4">
            <a:extLst>
              <a:ext uri="{FF2B5EF4-FFF2-40B4-BE49-F238E27FC236}">
                <a16:creationId xmlns:a16="http://schemas.microsoft.com/office/drawing/2014/main" id="{0DDF29F9-C512-D459-353F-493B1D8B7431}"/>
              </a:ext>
            </a:extLst>
          </p:cNvPr>
          <p:cNvPicPr>
            <a:picLocks noChangeAspect="1"/>
          </p:cNvPicPr>
          <p:nvPr/>
        </p:nvPicPr>
        <p:blipFill>
          <a:blip r:embed="rId5"/>
          <a:stretch>
            <a:fillRect/>
          </a:stretch>
        </p:blipFill>
        <p:spPr>
          <a:xfrm>
            <a:off x="6323327" y="1927820"/>
            <a:ext cx="5483191" cy="3423672"/>
          </a:xfrm>
          <a:prstGeom prst="rect">
            <a:avLst/>
          </a:prstGeom>
          <a:ln>
            <a:noFill/>
          </a:ln>
          <a:effectLst>
            <a:softEdge rad="112500"/>
          </a:effectLst>
        </p:spPr>
      </p:pic>
    </p:spTree>
    <p:extLst>
      <p:ext uri="{BB962C8B-B14F-4D97-AF65-F5344CB8AC3E}">
        <p14:creationId xmlns:p14="http://schemas.microsoft.com/office/powerpoint/2010/main" val="35949828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CBFE42-DFD1-4945-A9A4-5544D38C9B7E}"/>
              </a:ext>
            </a:extLst>
          </p:cNvPr>
          <p:cNvSpPr>
            <a:spLocks noGrp="1"/>
          </p:cNvSpPr>
          <p:nvPr>
            <p:ph type="title"/>
          </p:nvPr>
        </p:nvSpPr>
        <p:spPr>
          <a:xfrm>
            <a:off x="371694" y="358683"/>
            <a:ext cx="4393415" cy="3002359"/>
          </a:xfrm>
        </p:spPr>
        <p:txBody>
          <a:bodyPr>
            <a:normAutofit/>
          </a:bodyPr>
          <a:lstStyle/>
          <a:p>
            <a:r>
              <a:rPr lang="en-US" sz="2000" dirty="0" err="1"/>
              <a:t>CheckTransmissionline</a:t>
            </a:r>
            <a:r>
              <a:rPr lang="en-US" sz="2000" dirty="0"/>
              <a:t> method: This </a:t>
            </a:r>
            <a:br>
              <a:rPr lang="en-US" sz="2000" dirty="0"/>
            </a:br>
            <a:r>
              <a:rPr lang="en-US" sz="2000" dirty="0"/>
              <a:t>method check the path that should the truck </a:t>
            </a:r>
            <a:br>
              <a:rPr lang="en-US" sz="2000" dirty="0"/>
            </a:br>
            <a:r>
              <a:rPr lang="en-US" sz="2000" dirty="0"/>
              <a:t>take which is Al-</a:t>
            </a:r>
            <a:r>
              <a:rPr lang="en-US" sz="2000" dirty="0" err="1"/>
              <a:t>Auja</a:t>
            </a:r>
            <a:r>
              <a:rPr lang="en-US" sz="2000" dirty="0"/>
              <a:t> Crossing to the Israeli</a:t>
            </a:r>
            <a:br>
              <a:rPr lang="en-US" sz="2000" dirty="0"/>
            </a:br>
            <a:r>
              <a:rPr lang="en-US" sz="2000" dirty="0"/>
              <a:t> </a:t>
            </a:r>
            <a:r>
              <a:rPr lang="en-US" sz="2000" dirty="0" err="1"/>
              <a:t>Nitzana</a:t>
            </a:r>
            <a:r>
              <a:rPr lang="en-US" sz="2000" dirty="0"/>
              <a:t> Crossing to the Egyptian Rafah </a:t>
            </a:r>
            <a:br>
              <a:rPr lang="en-US" sz="2000" dirty="0"/>
            </a:br>
            <a:r>
              <a:rPr lang="en-US" sz="2000" dirty="0"/>
              <a:t>Crossing and then handed over to UNRWA </a:t>
            </a:r>
            <a:br>
              <a:rPr lang="en-US" sz="2000" dirty="0"/>
            </a:br>
            <a:r>
              <a:rPr lang="en-US" sz="2000" dirty="0"/>
              <a:t>and the Palestinian Red Crescent.</a:t>
            </a:r>
            <a:br>
              <a:rPr lang="en-US" sz="2000" dirty="0"/>
            </a:br>
            <a:endParaRPr lang="en-US" sz="2000" dirty="0"/>
          </a:p>
        </p:txBody>
      </p:sp>
      <p:sp>
        <p:nvSpPr>
          <p:cNvPr id="2" name="مثلث متساوي الساقين 6">
            <a:extLst>
              <a:ext uri="{FF2B5EF4-FFF2-40B4-BE49-F238E27FC236}">
                <a16:creationId xmlns:a16="http://schemas.microsoft.com/office/drawing/2014/main" id="{F53E4C05-79D7-B595-AC38-6BFBB6CC6656}"/>
              </a:ext>
            </a:extLst>
          </p:cNvPr>
          <p:cNvSpPr/>
          <p:nvPr/>
        </p:nvSpPr>
        <p:spPr>
          <a:xfrm flipV="1">
            <a:off x="530069" y="949536"/>
            <a:ext cx="267789" cy="205118"/>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b="1" i="1" dirty="0"/>
          </a:p>
        </p:txBody>
      </p:sp>
      <p:pic>
        <p:nvPicPr>
          <p:cNvPr id="4" name="صورة 4">
            <a:extLst>
              <a:ext uri="{FF2B5EF4-FFF2-40B4-BE49-F238E27FC236}">
                <a16:creationId xmlns:a16="http://schemas.microsoft.com/office/drawing/2014/main" id="{EA461D81-B015-C824-C867-1EB73C9918C5}"/>
              </a:ext>
            </a:extLst>
          </p:cNvPr>
          <p:cNvPicPr>
            <a:picLocks noChangeAspect="1"/>
          </p:cNvPicPr>
          <p:nvPr/>
        </p:nvPicPr>
        <p:blipFill>
          <a:blip r:embed="rId3"/>
          <a:srcRect t="44860" r="49143"/>
          <a:stretch>
            <a:fillRect/>
          </a:stretch>
        </p:blipFill>
        <p:spPr>
          <a:xfrm>
            <a:off x="116541" y="3951895"/>
            <a:ext cx="3738283" cy="2070249"/>
          </a:xfrm>
          <a:prstGeom prst="rect">
            <a:avLst/>
          </a:prstGeom>
        </p:spPr>
      </p:pic>
      <p:pic>
        <p:nvPicPr>
          <p:cNvPr id="7" name="Picture 6">
            <a:extLst>
              <a:ext uri="{FF2B5EF4-FFF2-40B4-BE49-F238E27FC236}">
                <a16:creationId xmlns:a16="http://schemas.microsoft.com/office/drawing/2014/main" id="{3C77D1DB-4F46-F8B4-56FE-F0BB40DE5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87008"/>
            <a:ext cx="5713879" cy="3169951"/>
          </a:xfrm>
          <a:prstGeom prst="rect">
            <a:avLst/>
          </a:prstGeom>
          <a:effectLst>
            <a:softEdge rad="317500"/>
          </a:effectLst>
        </p:spPr>
      </p:pic>
      <p:pic>
        <p:nvPicPr>
          <p:cNvPr id="3" name="Graphic 2" descr="Truck">
            <a:extLst>
              <a:ext uri="{FF2B5EF4-FFF2-40B4-BE49-F238E27FC236}">
                <a16:creationId xmlns:a16="http://schemas.microsoft.com/office/drawing/2014/main" id="{0A05D110-15FA-9EFA-0652-75863CF0BE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64863" y="6055865"/>
            <a:ext cx="887506" cy="783702"/>
          </a:xfrm>
          <a:prstGeom prst="rect">
            <a:avLst/>
          </a:prstGeom>
        </p:spPr>
      </p:pic>
    </p:spTree>
    <p:extLst>
      <p:ext uri="{BB962C8B-B14F-4D97-AF65-F5344CB8AC3E}">
        <p14:creationId xmlns:p14="http://schemas.microsoft.com/office/powerpoint/2010/main" val="23456800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12556B-F5FB-4FD7-B7D7-CA0BCE6815FC}"/>
              </a:ext>
            </a:extLst>
          </p:cNvPr>
          <p:cNvSpPr>
            <a:spLocks noGrp="1"/>
          </p:cNvSpPr>
          <p:nvPr>
            <p:ph idx="1"/>
          </p:nvPr>
        </p:nvSpPr>
        <p:spPr>
          <a:xfrm>
            <a:off x="1138711" y="760814"/>
            <a:ext cx="10452848" cy="1791071"/>
          </a:xfrm>
        </p:spPr>
        <p:txBody>
          <a:bodyPr>
            <a:normAutofit fontScale="92500" lnSpcReduction="10000"/>
          </a:bodyPr>
          <a:lstStyle/>
          <a:p>
            <a:pPr marL="0" indent="0">
              <a:buNone/>
            </a:pPr>
            <a:r>
              <a:rPr lang="en-US" dirty="0" err="1">
                <a:solidFill>
                  <a:schemeClr val="tx1"/>
                </a:solidFill>
              </a:rPr>
              <a:t>unloadAllAidItemsFromTruck</a:t>
            </a:r>
            <a:r>
              <a:rPr lang="en-US" dirty="0">
                <a:solidFill>
                  <a:schemeClr val="tx1"/>
                </a:solidFill>
              </a:rPr>
              <a:t> method: This method receive an </a:t>
            </a:r>
            <a:r>
              <a:rPr lang="en-US" dirty="0" err="1">
                <a:solidFill>
                  <a:schemeClr val="tx1"/>
                </a:solidFill>
              </a:rPr>
              <a:t>ArrayList</a:t>
            </a:r>
            <a:r>
              <a:rPr lang="en-US" dirty="0">
                <a:solidFill>
                  <a:schemeClr val="tx1"/>
                </a:solidFill>
              </a:rPr>
              <a:t> of Truck and delete all information in this </a:t>
            </a:r>
            <a:r>
              <a:rPr lang="en-US" dirty="0" err="1">
                <a:solidFill>
                  <a:schemeClr val="tx1"/>
                </a:solidFill>
              </a:rPr>
              <a:t>ArrayList</a:t>
            </a:r>
            <a:r>
              <a:rPr lang="en-US" dirty="0">
                <a:solidFill>
                  <a:schemeClr val="tx1"/>
                </a:solidFill>
              </a:rPr>
              <a:t>.</a:t>
            </a:r>
          </a:p>
          <a:p>
            <a:pPr marL="0" indent="0">
              <a:buNone/>
            </a:pPr>
            <a:endParaRPr lang="en-US" dirty="0">
              <a:solidFill>
                <a:schemeClr val="tx1"/>
              </a:solidFill>
            </a:endParaRPr>
          </a:p>
          <a:p>
            <a:pPr marL="0" indent="0">
              <a:buNone/>
            </a:pPr>
            <a:r>
              <a:rPr lang="en-US" dirty="0">
                <a:solidFill>
                  <a:schemeClr val="tx1"/>
                </a:solidFill>
              </a:rPr>
              <a:t> </a:t>
            </a:r>
            <a:r>
              <a:rPr lang="en-US" dirty="0" err="1">
                <a:solidFill>
                  <a:schemeClr val="tx1"/>
                </a:solidFill>
              </a:rPr>
              <a:t>displayTrucksForAssociation</a:t>
            </a:r>
            <a:r>
              <a:rPr lang="en-US" dirty="0">
                <a:solidFill>
                  <a:schemeClr val="tx1"/>
                </a:solidFill>
              </a:rPr>
              <a:t> method:  This method make the user enter the Association name and the method print what the assistance  type this Association provide.</a:t>
            </a:r>
          </a:p>
          <a:p>
            <a:pPr marL="0" indent="0">
              <a:buNone/>
            </a:pPr>
            <a:endParaRPr lang="en-US" dirty="0">
              <a:solidFill>
                <a:schemeClr val="tx1"/>
              </a:solidFill>
            </a:endParaRPr>
          </a:p>
        </p:txBody>
      </p:sp>
      <p:sp>
        <p:nvSpPr>
          <p:cNvPr id="4" name="مثلث متساوي الساقين 4">
            <a:extLst>
              <a:ext uri="{FF2B5EF4-FFF2-40B4-BE49-F238E27FC236}">
                <a16:creationId xmlns:a16="http://schemas.microsoft.com/office/drawing/2014/main" id="{C606B7B2-68CF-E04D-0351-E787EF4D55DC}"/>
              </a:ext>
            </a:extLst>
          </p:cNvPr>
          <p:cNvSpPr/>
          <p:nvPr/>
        </p:nvSpPr>
        <p:spPr>
          <a:xfrm flipH="1" flipV="1">
            <a:off x="1040865" y="2008094"/>
            <a:ext cx="188257" cy="141642"/>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b="1" i="1" dirty="0"/>
          </a:p>
        </p:txBody>
      </p:sp>
      <p:sp>
        <p:nvSpPr>
          <p:cNvPr id="5" name="مثلث متساوي الساقين 4">
            <a:extLst>
              <a:ext uri="{FF2B5EF4-FFF2-40B4-BE49-F238E27FC236}">
                <a16:creationId xmlns:a16="http://schemas.microsoft.com/office/drawing/2014/main" id="{3B46D525-7FBF-4CFC-D004-F21213898E85}"/>
              </a:ext>
            </a:extLst>
          </p:cNvPr>
          <p:cNvSpPr/>
          <p:nvPr/>
        </p:nvSpPr>
        <p:spPr>
          <a:xfrm flipV="1">
            <a:off x="950454" y="895285"/>
            <a:ext cx="188257" cy="141642"/>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b="1" i="1" dirty="0"/>
          </a:p>
        </p:txBody>
      </p:sp>
      <p:pic>
        <p:nvPicPr>
          <p:cNvPr id="8" name="صورة 6">
            <a:extLst>
              <a:ext uri="{FF2B5EF4-FFF2-40B4-BE49-F238E27FC236}">
                <a16:creationId xmlns:a16="http://schemas.microsoft.com/office/drawing/2014/main" id="{BEAB5826-5CB2-7250-B5CF-2BE40277E26D}"/>
              </a:ext>
            </a:extLst>
          </p:cNvPr>
          <p:cNvPicPr>
            <a:picLocks noChangeAspect="1"/>
          </p:cNvPicPr>
          <p:nvPr/>
        </p:nvPicPr>
        <p:blipFill>
          <a:blip r:embed="rId2"/>
          <a:srcRect t="49371" r="53800"/>
          <a:stretch>
            <a:fillRect/>
          </a:stretch>
        </p:blipFill>
        <p:spPr>
          <a:xfrm>
            <a:off x="1229122" y="3772551"/>
            <a:ext cx="3982888" cy="2017458"/>
          </a:xfrm>
          <a:prstGeom prst="rect">
            <a:avLst/>
          </a:prstGeom>
        </p:spPr>
      </p:pic>
      <p:pic>
        <p:nvPicPr>
          <p:cNvPr id="9" name="صورة 7">
            <a:extLst>
              <a:ext uri="{FF2B5EF4-FFF2-40B4-BE49-F238E27FC236}">
                <a16:creationId xmlns:a16="http://schemas.microsoft.com/office/drawing/2014/main" id="{A605C1C5-C805-843D-60B0-7927473CFACB}"/>
              </a:ext>
            </a:extLst>
          </p:cNvPr>
          <p:cNvPicPr>
            <a:picLocks noChangeAspect="1"/>
          </p:cNvPicPr>
          <p:nvPr/>
        </p:nvPicPr>
        <p:blipFill>
          <a:blip r:embed="rId3"/>
          <a:srcRect t="50973" r="56670"/>
          <a:stretch>
            <a:fillRect/>
          </a:stretch>
        </p:blipFill>
        <p:spPr>
          <a:xfrm>
            <a:off x="6514784" y="3735374"/>
            <a:ext cx="3982888" cy="2091812"/>
          </a:xfrm>
          <a:prstGeom prst="rect">
            <a:avLst/>
          </a:prstGeom>
        </p:spPr>
      </p:pic>
    </p:spTree>
    <p:extLst>
      <p:ext uri="{BB962C8B-B14F-4D97-AF65-F5344CB8AC3E}">
        <p14:creationId xmlns:p14="http://schemas.microsoft.com/office/powerpoint/2010/main" val="15396088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D9E47F-41E0-4FE3-891C-B53FBC82D7F3}"/>
              </a:ext>
            </a:extLst>
          </p:cNvPr>
          <p:cNvSpPr>
            <a:spLocks noGrp="1"/>
          </p:cNvSpPr>
          <p:nvPr>
            <p:ph type="title"/>
          </p:nvPr>
        </p:nvSpPr>
        <p:spPr>
          <a:xfrm>
            <a:off x="932330" y="893729"/>
            <a:ext cx="4534616" cy="910492"/>
          </a:xfrm>
        </p:spPr>
        <p:txBody>
          <a:bodyPr/>
          <a:lstStyle/>
          <a:p>
            <a:r>
              <a:rPr lang="en-US" dirty="0"/>
              <a:t>Thank You!</a:t>
            </a:r>
          </a:p>
        </p:txBody>
      </p:sp>
      <p:sp>
        <p:nvSpPr>
          <p:cNvPr id="4" name="Content Placeholder 3">
            <a:extLst>
              <a:ext uri="{FF2B5EF4-FFF2-40B4-BE49-F238E27FC236}">
                <a16:creationId xmlns:a16="http://schemas.microsoft.com/office/drawing/2014/main" id="{3906FA20-A9E4-EFE9-26C4-2CC6A623EF83}"/>
              </a:ext>
            </a:extLst>
          </p:cNvPr>
          <p:cNvSpPr>
            <a:spLocks noGrp="1"/>
          </p:cNvSpPr>
          <p:nvPr>
            <p:ph idx="1"/>
          </p:nvPr>
        </p:nvSpPr>
        <p:spPr>
          <a:xfrm>
            <a:off x="636495" y="2241176"/>
            <a:ext cx="4061012" cy="2115672"/>
          </a:xfrm>
        </p:spPr>
        <p:txBody>
          <a:bodyPr/>
          <a:lstStyle/>
          <a:p>
            <a:r>
              <a:rPr lang="en-US" dirty="0"/>
              <a:t>Made By:</a:t>
            </a:r>
          </a:p>
          <a:p>
            <a:pPr marL="0" indent="0">
              <a:buNone/>
            </a:pPr>
            <a:r>
              <a:rPr lang="en-US" dirty="0"/>
              <a:t>     Waed </a:t>
            </a:r>
            <a:r>
              <a:rPr lang="en-US" dirty="0" err="1"/>
              <a:t>Rabee</a:t>
            </a:r>
            <a:r>
              <a:rPr lang="en-US" dirty="0"/>
              <a:t> </a:t>
            </a:r>
            <a:r>
              <a:rPr lang="en-US" dirty="0" err="1"/>
              <a:t>Sammar</a:t>
            </a:r>
            <a:r>
              <a:rPr lang="en-US" dirty="0"/>
              <a:t>.</a:t>
            </a:r>
          </a:p>
          <a:p>
            <a:r>
              <a:rPr lang="en-US" dirty="0"/>
              <a:t> </a:t>
            </a:r>
            <a:r>
              <a:rPr lang="en-US" dirty="0" err="1"/>
              <a:t>Hala</a:t>
            </a:r>
            <a:r>
              <a:rPr lang="en-US" dirty="0"/>
              <a:t> Mohammad Al-Omari.</a:t>
            </a:r>
          </a:p>
          <a:p>
            <a:endParaRPr lang="en-US" dirty="0"/>
          </a:p>
        </p:txBody>
      </p:sp>
      <p:sp>
        <p:nvSpPr>
          <p:cNvPr id="9" name="مثلث متساوي الساقين 5">
            <a:extLst>
              <a:ext uri="{FF2B5EF4-FFF2-40B4-BE49-F238E27FC236}">
                <a16:creationId xmlns:a16="http://schemas.microsoft.com/office/drawing/2014/main" id="{942F0560-7EE2-2258-D9FA-2EC99051F019}"/>
              </a:ext>
            </a:extLst>
          </p:cNvPr>
          <p:cNvSpPr/>
          <p:nvPr/>
        </p:nvSpPr>
        <p:spPr>
          <a:xfrm flipV="1">
            <a:off x="502600" y="2861983"/>
            <a:ext cx="267789" cy="215152"/>
          </a:xfrm>
          <a:prstGeom prst="triangle">
            <a:avLst>
              <a:gd name="adj" fmla="val 53783"/>
            </a:avLst>
          </a:prstGeom>
          <a:solidFill>
            <a:srgbClr val="9F21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b="1" i="1" dirty="0"/>
          </a:p>
        </p:txBody>
      </p:sp>
      <p:sp>
        <p:nvSpPr>
          <p:cNvPr id="12" name="مثلث متساوي الساقين 5">
            <a:extLst>
              <a:ext uri="{FF2B5EF4-FFF2-40B4-BE49-F238E27FC236}">
                <a16:creationId xmlns:a16="http://schemas.microsoft.com/office/drawing/2014/main" id="{C83D6C39-2713-5B9F-A8AC-CA392ACE841B}"/>
              </a:ext>
            </a:extLst>
          </p:cNvPr>
          <p:cNvSpPr/>
          <p:nvPr/>
        </p:nvSpPr>
        <p:spPr>
          <a:xfrm flipV="1">
            <a:off x="502600" y="3353922"/>
            <a:ext cx="267789" cy="215152"/>
          </a:xfrm>
          <a:prstGeom prst="triangle">
            <a:avLst>
              <a:gd name="adj" fmla="val 53783"/>
            </a:avLst>
          </a:prstGeom>
          <a:solidFill>
            <a:srgbClr val="9F21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b="1" i="1" dirty="0"/>
          </a:p>
        </p:txBody>
      </p:sp>
      <p:pic>
        <p:nvPicPr>
          <p:cNvPr id="24" name="Picture Placeholder 23">
            <a:extLst>
              <a:ext uri="{FF2B5EF4-FFF2-40B4-BE49-F238E27FC236}">
                <a16:creationId xmlns:a16="http://schemas.microsoft.com/office/drawing/2014/main" id="{30C4B539-8F00-D109-0FE5-89548995A81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9490" b="9490"/>
          <a:stretch>
            <a:fillRect/>
          </a:stretch>
        </p:blipFill>
        <p:spPr>
          <a:ln>
            <a:solidFill>
              <a:schemeClr val="tx1"/>
            </a:solidFill>
            <a:prstDash val="solid"/>
          </a:ln>
          <a:effectLst>
            <a:softEdge rad="635000"/>
          </a:effectLst>
        </p:spPr>
      </p:pic>
    </p:spTree>
    <p:extLst>
      <p:ext uri="{BB962C8B-B14F-4D97-AF65-F5344CB8AC3E}">
        <p14:creationId xmlns:p14="http://schemas.microsoft.com/office/powerpoint/2010/main" val="36423163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a:xfrm>
            <a:off x="4343933" y="645179"/>
            <a:ext cx="4729591" cy="2034988"/>
          </a:xfrm>
        </p:spPr>
        <p:txBody>
          <a:bodyPr>
            <a:normAutofit/>
          </a:bodyPr>
          <a:lstStyle/>
          <a:p>
            <a:r>
              <a:rPr lang="en-US" sz="1800" b="1" i="1"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latin typeface="Arial" panose="020B0604020202020204" pitchFamily="34" charset="0"/>
                <a:cs typeface="Arial" panose="020B0604020202020204" pitchFamily="34" charset="0"/>
              </a:rPr>
              <a:t>Student Name: Waed </a:t>
            </a:r>
            <a:r>
              <a:rPr lang="en-US" sz="1800" b="1" i="1" dirty="0" err="1">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latin typeface="Arial" panose="020B0604020202020204" pitchFamily="34" charset="0"/>
                <a:cs typeface="Arial" panose="020B0604020202020204" pitchFamily="34" charset="0"/>
              </a:rPr>
              <a:t>Rabee</a:t>
            </a:r>
            <a:r>
              <a:rPr lang="en-US" sz="1800" b="1" i="1"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latin typeface="Arial" panose="020B0604020202020204" pitchFamily="34" charset="0"/>
                <a:cs typeface="Arial" panose="020B0604020202020204" pitchFamily="34" charset="0"/>
              </a:rPr>
              <a:t> </a:t>
            </a:r>
            <a:r>
              <a:rPr lang="en-US" sz="1800" b="1" i="1" dirty="0" err="1">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latin typeface="Arial" panose="020B0604020202020204" pitchFamily="34" charset="0"/>
                <a:cs typeface="Arial" panose="020B0604020202020204" pitchFamily="34" charset="0"/>
              </a:rPr>
              <a:t>Sammar</a:t>
            </a:r>
            <a:br>
              <a:rPr lang="en-US" sz="1800" b="1" i="1"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latin typeface="Arial" panose="020B0604020202020204" pitchFamily="34" charset="0"/>
                <a:cs typeface="Arial" panose="020B0604020202020204" pitchFamily="34" charset="0"/>
              </a:rPr>
            </a:br>
            <a:br>
              <a:rPr lang="en-US" sz="1800" b="1" i="1"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latin typeface="Arial" panose="020B0604020202020204" pitchFamily="34" charset="0"/>
                <a:cs typeface="Arial" panose="020B0604020202020204" pitchFamily="34" charset="0"/>
              </a:rPr>
            </a:br>
            <a:r>
              <a:rPr lang="en-US" sz="1800" b="1" i="1"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latin typeface="Arial" panose="020B0604020202020204" pitchFamily="34" charset="0"/>
                <a:cs typeface="Arial" panose="020B0604020202020204" pitchFamily="34" charset="0"/>
              </a:rPr>
              <a:t>         Student Number: 202210654.</a:t>
            </a:r>
            <a:br>
              <a:rPr lang="en-US" sz="1800" b="1" i="1"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latin typeface="Arial" panose="020B0604020202020204" pitchFamily="34" charset="0"/>
                <a:cs typeface="Arial" panose="020B0604020202020204" pitchFamily="34" charset="0"/>
              </a:rPr>
            </a:br>
            <a:endParaRPr lang="en-US" sz="1800" dirty="0">
              <a:solidFill>
                <a:schemeClr val="tx1"/>
              </a:solidFill>
              <a:latin typeface="Britannic Bold" panose="020B0903060703020204" pitchFamily="34" charset="0"/>
            </a:endParaRPr>
          </a:p>
        </p:txBody>
      </p:sp>
      <p:sp>
        <p:nvSpPr>
          <p:cNvPr id="10" name="Content Placeholder 9">
            <a:extLst>
              <a:ext uri="{FF2B5EF4-FFF2-40B4-BE49-F238E27FC236}">
                <a16:creationId xmlns:a16="http://schemas.microsoft.com/office/drawing/2014/main" id="{5613A2D6-52A2-8C4D-985E-CB4BEE6B29BD}"/>
              </a:ext>
            </a:extLst>
          </p:cNvPr>
          <p:cNvSpPr>
            <a:spLocks noGrp="1"/>
          </p:cNvSpPr>
          <p:nvPr>
            <p:ph idx="1"/>
          </p:nvPr>
        </p:nvSpPr>
        <p:spPr>
          <a:xfrm>
            <a:off x="7029397" y="4405970"/>
            <a:ext cx="4845066" cy="2107095"/>
          </a:xfrm>
        </p:spPr>
        <p:txBody>
          <a:bodyPr/>
          <a:lstStyle/>
          <a:p>
            <a:pPr algn="ctr">
              <a:buNone/>
            </a:pPr>
            <a:r>
              <a:rPr lang="en-US" sz="1800" b="1" i="1"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latin typeface="Arial" panose="020B0604020202020204" pitchFamily="34" charset="0"/>
                <a:cs typeface="Arial" panose="020B0604020202020204" pitchFamily="34" charset="0"/>
              </a:rPr>
              <a:t>Student Name: </a:t>
            </a:r>
            <a:r>
              <a:rPr lang="en-US" sz="1800" b="1" i="1" dirty="0" err="1">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latin typeface="Arial" panose="020B0604020202020204" pitchFamily="34" charset="0"/>
                <a:cs typeface="Arial" panose="020B0604020202020204" pitchFamily="34" charset="0"/>
              </a:rPr>
              <a:t>Hala</a:t>
            </a:r>
            <a:r>
              <a:rPr lang="en-US" sz="1800" b="1" i="1"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latin typeface="Arial" panose="020B0604020202020204" pitchFamily="34" charset="0"/>
                <a:cs typeface="Arial" panose="020B0604020202020204" pitchFamily="34" charset="0"/>
              </a:rPr>
              <a:t> Mohammad Al-Omari.</a:t>
            </a:r>
          </a:p>
          <a:p>
            <a:pPr algn="ctr">
              <a:buNone/>
            </a:pPr>
            <a:r>
              <a:rPr lang="en-US" sz="1800" b="1" i="1" dirty="0">
                <a:ln w="18000">
                  <a:solidFill>
                    <a:schemeClr val="accent2">
                      <a:satMod val="140000"/>
                    </a:schemeClr>
                  </a:solidFill>
                  <a:prstDash val="solid"/>
                  <a:miter lim="800000"/>
                </a:ln>
                <a:solidFill>
                  <a:schemeClr val="tx1"/>
                </a:solidFill>
                <a:effectLst>
                  <a:outerShdw blurRad="25500" dist="23000" dir="7020000" algn="tl">
                    <a:srgbClr val="000000">
                      <a:alpha val="50000"/>
                    </a:srgbClr>
                  </a:outerShdw>
                </a:effectLst>
                <a:latin typeface="Arial" panose="020B0604020202020204" pitchFamily="34" charset="0"/>
                <a:cs typeface="Arial" panose="020B0604020202020204" pitchFamily="34" charset="0"/>
              </a:rPr>
              <a:t>Student Number: 202210189.</a:t>
            </a:r>
          </a:p>
          <a:p>
            <a:endParaRPr lang="en-US" dirty="0"/>
          </a:p>
        </p:txBody>
      </p:sp>
      <p:pic>
        <p:nvPicPr>
          <p:cNvPr id="17" name="صورة 4">
            <a:extLst>
              <a:ext uri="{FF2B5EF4-FFF2-40B4-BE49-F238E27FC236}">
                <a16:creationId xmlns:a16="http://schemas.microsoft.com/office/drawing/2014/main" id="{25DA81F7-3191-9104-661E-753F6EFDF242}"/>
              </a:ext>
            </a:extLst>
          </p:cNvPr>
          <p:cNvPicPr>
            <a:picLocks noGrp="1" noChangeAspect="1"/>
          </p:cNvPicPr>
          <p:nvPr>
            <p:ph type="pic" sz="quarter" idx="13"/>
          </p:nvPr>
        </p:nvPicPr>
        <p:blipFill>
          <a:blip r:embed="rId2"/>
          <a:srcRect/>
          <a:stretch>
            <a:fillRect/>
          </a:stretch>
        </p:blipFill>
        <p:spPr>
          <a:xfrm>
            <a:off x="523689" y="1198540"/>
            <a:ext cx="2748429" cy="2674213"/>
          </a:xfrm>
          <a:prstGeom prst="roundRect">
            <a:avLst>
              <a:gd name="adj" fmla="val 8594"/>
            </a:avLst>
          </a:prstGeom>
          <a:solidFill>
            <a:srgbClr val="FFFFFF">
              <a:shade val="85000"/>
            </a:srgbClr>
          </a:solidFill>
          <a:ln>
            <a:noFill/>
          </a:ln>
          <a:effectLst>
            <a:reflection blurRad="6350" stA="50000" endA="300" endPos="38500" dist="50800" dir="5400000" sy="-100000" algn="bl" rotWithShape="0"/>
            <a:softEdge rad="127000"/>
          </a:effectLst>
        </p:spPr>
      </p:pic>
      <p:pic>
        <p:nvPicPr>
          <p:cNvPr id="3" name="Graphic 2" descr="Truck">
            <a:extLst>
              <a:ext uri="{FF2B5EF4-FFF2-40B4-BE49-F238E27FC236}">
                <a16:creationId xmlns:a16="http://schemas.microsoft.com/office/drawing/2014/main" id="{9DFABEDF-C335-F36C-2D28-288A851918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64863" y="6055865"/>
            <a:ext cx="887506" cy="783702"/>
          </a:xfrm>
          <a:prstGeom prst="rect">
            <a:avLst/>
          </a:prstGeom>
        </p:spPr>
      </p:pic>
    </p:spTree>
    <p:extLst>
      <p:ext uri="{BB962C8B-B14F-4D97-AF65-F5344CB8AC3E}">
        <p14:creationId xmlns:p14="http://schemas.microsoft.com/office/powerpoint/2010/main" val="3072859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51C228-B9D7-6F4B-9504-969693D47FD5}"/>
              </a:ext>
            </a:extLst>
          </p:cNvPr>
          <p:cNvSpPr>
            <a:spLocks noGrp="1"/>
          </p:cNvSpPr>
          <p:nvPr>
            <p:ph type="title"/>
          </p:nvPr>
        </p:nvSpPr>
        <p:spPr>
          <a:xfrm>
            <a:off x="8289802" y="560753"/>
            <a:ext cx="3815484" cy="731524"/>
          </a:xfrm>
        </p:spPr>
        <p:txBody>
          <a:bodyPr>
            <a:normAutofit fontScale="90000"/>
          </a:bodyPr>
          <a:lstStyle/>
          <a:p>
            <a:r>
              <a:rPr lang="en-US" dirty="0"/>
              <a:t>Introduction:</a:t>
            </a:r>
          </a:p>
        </p:txBody>
      </p:sp>
      <p:sp>
        <p:nvSpPr>
          <p:cNvPr id="6" name="Content Placeholder 5">
            <a:extLst>
              <a:ext uri="{FF2B5EF4-FFF2-40B4-BE49-F238E27FC236}">
                <a16:creationId xmlns:a16="http://schemas.microsoft.com/office/drawing/2014/main" id="{2DB43733-30CE-AC40-BAAC-BE6530B8EE04}"/>
              </a:ext>
            </a:extLst>
          </p:cNvPr>
          <p:cNvSpPr>
            <a:spLocks noGrp="1"/>
          </p:cNvSpPr>
          <p:nvPr>
            <p:ph idx="1"/>
          </p:nvPr>
        </p:nvSpPr>
        <p:spPr>
          <a:xfrm>
            <a:off x="7440706" y="1882588"/>
            <a:ext cx="4563035" cy="4975412"/>
          </a:xfrm>
        </p:spPr>
        <p:txBody>
          <a:bodyPr>
            <a:normAutofit/>
          </a:bodyPr>
          <a:lstStyle/>
          <a:p>
            <a:pPr marL="0" indent="0">
              <a:buNone/>
            </a:pPr>
            <a:r>
              <a:rPr lang="en-US" sz="1800" dirty="0"/>
              <a:t>“al-</a:t>
            </a:r>
            <a:r>
              <a:rPr lang="en-US" sz="1800" dirty="0" err="1"/>
              <a:t>salam</a:t>
            </a:r>
            <a:r>
              <a:rPr lang="en-US" sz="1800" dirty="0"/>
              <a:t> </a:t>
            </a:r>
            <a:r>
              <a:rPr lang="en-US" sz="1800" dirty="0" err="1"/>
              <a:t>alikom</a:t>
            </a:r>
            <a:r>
              <a:rPr lang="en-US" sz="1800" dirty="0"/>
              <a:t> </a:t>
            </a:r>
            <a:r>
              <a:rPr lang="en-US" sz="1800" dirty="0" err="1"/>
              <a:t>warhama</a:t>
            </a:r>
            <a:r>
              <a:rPr lang="en-US" sz="1800" dirty="0"/>
              <a:t> </a:t>
            </a:r>
            <a:r>
              <a:rPr lang="en-US" sz="1800" dirty="0" err="1"/>
              <a:t>alleh</a:t>
            </a:r>
            <a:r>
              <a:rPr lang="en-US" sz="1800" dirty="0"/>
              <a:t> </a:t>
            </a:r>
            <a:r>
              <a:rPr lang="en-US" sz="1800" dirty="0" err="1"/>
              <a:t>waberkateh</a:t>
            </a:r>
            <a:r>
              <a:rPr lang="en-US" sz="1800" dirty="0"/>
              <a:t>”.</a:t>
            </a:r>
          </a:p>
          <a:p>
            <a:pPr marL="0" indent="0">
              <a:buNone/>
            </a:pPr>
            <a:r>
              <a:rPr lang="en-US" sz="1800" dirty="0"/>
              <a:t> First, mercy for the martyrs, healing for the wounded, and relief for our brave prisoners.</a:t>
            </a:r>
          </a:p>
          <a:p>
            <a:pPr marL="0" indent="0">
              <a:buNone/>
            </a:pPr>
            <a:endParaRPr lang="en-US" sz="1800" dirty="0"/>
          </a:p>
          <a:p>
            <a:pPr marL="0" indent="0">
              <a:buNone/>
            </a:pPr>
            <a:r>
              <a:rPr lang="en-US" sz="1800" dirty="0"/>
              <a:t>In this project, we wanted to talk about the refugee assistance system in Gaza. In this project, we would like to link what is happening in Palestine, specifically in Gaza, to programming. So that e-learning does not keep us away from our cause or occupy our time away from it. We want to show that anyone can support and talk about our cause in their own field and in their own way and to show that programming has to do with reality and that it is not just code.</a:t>
            </a:r>
          </a:p>
          <a:p>
            <a:pPr marL="0" indent="0">
              <a:buNone/>
            </a:pPr>
            <a:endParaRPr lang="en-US" sz="1800" dirty="0"/>
          </a:p>
        </p:txBody>
      </p:sp>
      <p:pic>
        <p:nvPicPr>
          <p:cNvPr id="24" name="Picture Placeholder 23">
            <a:extLst>
              <a:ext uri="{FF2B5EF4-FFF2-40B4-BE49-F238E27FC236}">
                <a16:creationId xmlns:a16="http://schemas.microsoft.com/office/drawing/2014/main" id="{F805DFAE-0728-1223-0020-8C78A2E4296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flipH="1">
            <a:off x="2349026" y="0"/>
            <a:ext cx="5940776" cy="6017032"/>
          </a:xfrm>
          <a:effectLst>
            <a:glow rad="228600">
              <a:schemeClr val="accent5">
                <a:satMod val="175000"/>
                <a:alpha val="40000"/>
              </a:schemeClr>
            </a:glow>
          </a:effectLst>
        </p:spPr>
      </p:pic>
      <p:pic>
        <p:nvPicPr>
          <p:cNvPr id="2" name="Graphic 1" descr="Truck">
            <a:extLst>
              <a:ext uri="{FF2B5EF4-FFF2-40B4-BE49-F238E27FC236}">
                <a16:creationId xmlns:a16="http://schemas.microsoft.com/office/drawing/2014/main" id="{57B1D46A-DDC1-A89A-0405-D1EDD19246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874" y="6227176"/>
            <a:ext cx="887506" cy="783702"/>
          </a:xfrm>
          <a:prstGeom prst="rect">
            <a:avLst/>
          </a:prstGeom>
        </p:spPr>
      </p:pic>
    </p:spTree>
    <p:extLst>
      <p:ext uri="{BB962C8B-B14F-4D97-AF65-F5344CB8AC3E}">
        <p14:creationId xmlns:p14="http://schemas.microsoft.com/office/powerpoint/2010/main" val="12839880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A39CFE-F193-9048-BE90-69178B4C33C9}"/>
              </a:ext>
            </a:extLst>
          </p:cNvPr>
          <p:cNvSpPr>
            <a:spLocks noGrp="1"/>
          </p:cNvSpPr>
          <p:nvPr>
            <p:ph type="title"/>
          </p:nvPr>
        </p:nvSpPr>
        <p:spPr>
          <a:xfrm>
            <a:off x="2139507" y="742882"/>
            <a:ext cx="2916588" cy="3452599"/>
          </a:xfrm>
        </p:spPr>
        <p:txBody>
          <a:bodyPr>
            <a:normAutofit/>
          </a:bodyPr>
          <a:lstStyle/>
          <a:p>
            <a:r>
              <a:rPr lang="en-US" dirty="0"/>
              <a:t>Why Data Structure?</a:t>
            </a:r>
          </a:p>
        </p:txBody>
      </p:sp>
      <p:sp>
        <p:nvSpPr>
          <p:cNvPr id="5" name="Text Placeholder 4">
            <a:extLst>
              <a:ext uri="{FF2B5EF4-FFF2-40B4-BE49-F238E27FC236}">
                <a16:creationId xmlns:a16="http://schemas.microsoft.com/office/drawing/2014/main" id="{32CB5DE7-C0EC-D942-81AE-50AB9E5F55A3}"/>
              </a:ext>
            </a:extLst>
          </p:cNvPr>
          <p:cNvSpPr>
            <a:spLocks noGrp="1"/>
          </p:cNvSpPr>
          <p:nvPr>
            <p:ph type="body" sz="quarter" idx="14"/>
          </p:nvPr>
        </p:nvSpPr>
        <p:spPr>
          <a:xfrm>
            <a:off x="5934635" y="1084729"/>
            <a:ext cx="6439717" cy="4688541"/>
          </a:xfrm>
        </p:spPr>
        <p:txBody>
          <a:bodyPr>
            <a:normAutofit/>
          </a:bodyPr>
          <a:lstStyle/>
          <a:p>
            <a:pPr>
              <a:buNone/>
            </a:pPr>
            <a:r>
              <a:rPr lang="en-US" sz="2000" b="1" i="1" spc="150" dirty="0">
                <a:ln w="11430"/>
                <a:solidFill>
                  <a:srgbClr val="F8F8F8"/>
                </a:solidFill>
                <a:effectLst>
                  <a:outerShdw blurRad="25400" algn="tl" rotWithShape="0">
                    <a:srgbClr val="000000">
                      <a:alpha val="43000"/>
                    </a:srgbClr>
                  </a:outerShdw>
                </a:effectLst>
              </a:rPr>
              <a:t>The applications are becoming more </a:t>
            </a:r>
          </a:p>
          <a:p>
            <a:pPr>
              <a:buNone/>
            </a:pPr>
            <a:r>
              <a:rPr lang="en-US" sz="2000" b="1" i="1" spc="150" dirty="0">
                <a:ln w="11430"/>
                <a:solidFill>
                  <a:srgbClr val="F8F8F8"/>
                </a:solidFill>
                <a:effectLst>
                  <a:outerShdw blurRad="25400" algn="tl" rotWithShape="0">
                    <a:srgbClr val="000000">
                      <a:alpha val="43000"/>
                    </a:srgbClr>
                  </a:outerShdw>
                </a:effectLst>
              </a:rPr>
              <a:t>complex and the amount of data is </a:t>
            </a:r>
          </a:p>
          <a:p>
            <a:pPr>
              <a:buNone/>
            </a:pPr>
            <a:r>
              <a:rPr lang="en-US" sz="2000" b="1" i="1" spc="150" dirty="0">
                <a:ln w="11430"/>
                <a:solidFill>
                  <a:srgbClr val="F8F8F8"/>
                </a:solidFill>
                <a:effectLst>
                  <a:outerShdw blurRad="25400" algn="tl" rotWithShape="0">
                    <a:srgbClr val="000000">
                      <a:alpha val="43000"/>
                    </a:srgbClr>
                  </a:outerShdw>
                </a:effectLst>
              </a:rPr>
              <a:t>increasing day by day, and this may cause </a:t>
            </a:r>
          </a:p>
          <a:p>
            <a:pPr>
              <a:buNone/>
            </a:pPr>
            <a:r>
              <a:rPr lang="en-US" sz="2000" b="1" i="1" spc="150" dirty="0">
                <a:ln w="11430"/>
                <a:solidFill>
                  <a:srgbClr val="F8F8F8"/>
                </a:solidFill>
                <a:effectLst>
                  <a:outerShdw blurRad="25400" algn="tl" rotWithShape="0">
                    <a:srgbClr val="000000">
                      <a:alpha val="43000"/>
                    </a:srgbClr>
                  </a:outerShdw>
                </a:effectLst>
              </a:rPr>
              <a:t>damage or loss of information, so the use </a:t>
            </a:r>
          </a:p>
          <a:p>
            <a:pPr>
              <a:buNone/>
            </a:pPr>
            <a:r>
              <a:rPr lang="en-US" sz="2000" b="1" i="1" spc="150" dirty="0">
                <a:ln w="11430"/>
                <a:solidFill>
                  <a:srgbClr val="F8F8F8"/>
                </a:solidFill>
                <a:effectLst>
                  <a:outerShdw blurRad="25400" algn="tl" rotWithShape="0">
                    <a:srgbClr val="000000">
                      <a:alpha val="43000"/>
                    </a:srgbClr>
                  </a:outerShdw>
                </a:effectLst>
              </a:rPr>
              <a:t>of data structure is useful in arranging </a:t>
            </a:r>
          </a:p>
          <a:p>
            <a:pPr>
              <a:buNone/>
            </a:pPr>
            <a:r>
              <a:rPr lang="en-US" sz="2000" b="1" i="1" spc="150" dirty="0">
                <a:ln w="11430"/>
                <a:solidFill>
                  <a:srgbClr val="F8F8F8"/>
                </a:solidFill>
                <a:effectLst>
                  <a:outerShdw blurRad="25400" algn="tl" rotWithShape="0">
                    <a:srgbClr val="000000">
                      <a:alpha val="43000"/>
                    </a:srgbClr>
                  </a:outerShdw>
                </a:effectLst>
              </a:rPr>
              <a:t>and organizing it in professional ways so </a:t>
            </a:r>
          </a:p>
          <a:p>
            <a:pPr>
              <a:buNone/>
            </a:pPr>
            <a:r>
              <a:rPr lang="en-US" sz="2000" b="1" i="1" spc="150" dirty="0">
                <a:ln w="11430"/>
                <a:solidFill>
                  <a:srgbClr val="F8F8F8"/>
                </a:solidFill>
                <a:effectLst>
                  <a:outerShdw blurRad="25400" algn="tl" rotWithShape="0">
                    <a:srgbClr val="000000">
                      <a:alpha val="43000"/>
                    </a:srgbClr>
                  </a:outerShdw>
                </a:effectLst>
              </a:rPr>
              <a:t>that it can be accessed quickly </a:t>
            </a:r>
            <a:r>
              <a:rPr lang="ar-JO" sz="2000" b="1" i="1" spc="150" dirty="0">
                <a:ln w="11430"/>
                <a:solidFill>
                  <a:srgbClr val="F8F8F8"/>
                </a:solidFill>
                <a:effectLst>
                  <a:outerShdw blurRad="25400" algn="tl" rotWithShape="0">
                    <a:srgbClr val="000000">
                      <a:alpha val="43000"/>
                    </a:srgbClr>
                  </a:outerShdw>
                </a:effectLst>
              </a:rPr>
              <a:t>.</a:t>
            </a:r>
          </a:p>
          <a:p>
            <a:endParaRPr lang="en-US" dirty="0"/>
          </a:p>
        </p:txBody>
      </p:sp>
    </p:spTree>
    <p:extLst>
      <p:ext uri="{BB962C8B-B14F-4D97-AF65-F5344CB8AC3E}">
        <p14:creationId xmlns:p14="http://schemas.microsoft.com/office/powerpoint/2010/main" val="12779326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DF5302-8BAF-DD47-A375-773B74B64955}"/>
              </a:ext>
            </a:extLst>
          </p:cNvPr>
          <p:cNvSpPr>
            <a:spLocks noGrp="1"/>
          </p:cNvSpPr>
          <p:nvPr>
            <p:ph type="title"/>
          </p:nvPr>
        </p:nvSpPr>
        <p:spPr>
          <a:xfrm>
            <a:off x="869784" y="1313323"/>
            <a:ext cx="4383534" cy="4029642"/>
          </a:xfrm>
        </p:spPr>
        <p:txBody>
          <a:bodyPr>
            <a:normAutofit/>
          </a:bodyPr>
          <a:lstStyle/>
          <a:p>
            <a:pPr>
              <a:buNone/>
            </a:pPr>
            <a:r>
              <a:rPr lang="en-US" dirty="0"/>
              <a:t>How do we use Data</a:t>
            </a:r>
            <a:br>
              <a:rPr lang="en-US" dirty="0"/>
            </a:br>
            <a:r>
              <a:rPr lang="en-US" dirty="0"/>
              <a:t>Structure</a:t>
            </a:r>
            <a:br>
              <a:rPr lang="en-US" dirty="0"/>
            </a:br>
            <a:r>
              <a:rPr lang="en-US" dirty="0"/>
              <a:t>in our project?</a:t>
            </a:r>
          </a:p>
        </p:txBody>
      </p:sp>
      <p:sp>
        <p:nvSpPr>
          <p:cNvPr id="11" name="TextBox 10">
            <a:extLst>
              <a:ext uri="{FF2B5EF4-FFF2-40B4-BE49-F238E27FC236}">
                <a16:creationId xmlns:a16="http://schemas.microsoft.com/office/drawing/2014/main" id="{27CD45C4-7C63-2227-FB85-54ED9E19BF16}"/>
              </a:ext>
            </a:extLst>
          </p:cNvPr>
          <p:cNvSpPr txBox="1"/>
          <p:nvPr/>
        </p:nvSpPr>
        <p:spPr>
          <a:xfrm>
            <a:off x="7010400" y="3272119"/>
            <a:ext cx="5593974" cy="2215991"/>
          </a:xfrm>
          <a:prstGeom prst="rect">
            <a:avLst/>
          </a:prstGeom>
          <a:noFill/>
        </p:spPr>
        <p:txBody>
          <a:bodyPr wrap="square" rtlCol="0">
            <a:spAutoFit/>
          </a:bodyPr>
          <a:lstStyle/>
          <a:p>
            <a:pPr>
              <a:buNone/>
            </a:pPr>
            <a:r>
              <a:rPr lang="en-US" sz="2000" b="1" i="1" spc="150" dirty="0">
                <a:ln w="11430"/>
                <a:effectLst>
                  <a:outerShdw blurRad="25400" algn="tl" rotWithShape="0">
                    <a:srgbClr val="000000">
                      <a:alpha val="43000"/>
                    </a:srgbClr>
                  </a:outerShdw>
                </a:effectLst>
              </a:rPr>
              <a:t>We use many different Data </a:t>
            </a:r>
          </a:p>
          <a:p>
            <a:pPr>
              <a:buNone/>
            </a:pPr>
            <a:r>
              <a:rPr lang="en-US" sz="2000" b="1" i="1" spc="150" dirty="0">
                <a:ln w="11430"/>
                <a:effectLst>
                  <a:outerShdw blurRad="25400" algn="tl" rotWithShape="0">
                    <a:srgbClr val="000000">
                      <a:alpha val="43000"/>
                    </a:srgbClr>
                  </a:outerShdw>
                </a:effectLst>
              </a:rPr>
              <a:t>Structure in different places </a:t>
            </a:r>
          </a:p>
          <a:p>
            <a:pPr>
              <a:buNone/>
            </a:pPr>
            <a:r>
              <a:rPr lang="en-US" sz="2000" b="1" i="1" spc="150" dirty="0">
                <a:ln w="11430"/>
                <a:effectLst>
                  <a:outerShdw blurRad="25400" algn="tl" rotWithShape="0">
                    <a:srgbClr val="000000">
                      <a:alpha val="43000"/>
                    </a:srgbClr>
                  </a:outerShdw>
                </a:effectLst>
              </a:rPr>
              <a:t>according to the situation that suits it </a:t>
            </a:r>
          </a:p>
          <a:p>
            <a:pPr>
              <a:buNone/>
            </a:pPr>
            <a:r>
              <a:rPr lang="en-US" sz="2000" b="1" i="1" spc="150" dirty="0">
                <a:ln w="11430"/>
                <a:effectLst>
                  <a:outerShdw blurRad="25400" algn="tl" rotWithShape="0">
                    <a:srgbClr val="000000">
                      <a:alpha val="43000"/>
                    </a:srgbClr>
                  </a:outerShdw>
                </a:effectLst>
              </a:rPr>
              <a:t>for example we use </a:t>
            </a:r>
            <a:r>
              <a:rPr lang="en-US" sz="2000" b="1" i="1" spc="150" dirty="0" err="1">
                <a:ln w="11430"/>
                <a:effectLst>
                  <a:outerShdw blurRad="25400" algn="tl" rotWithShape="0">
                    <a:srgbClr val="000000">
                      <a:alpha val="43000"/>
                    </a:srgbClr>
                  </a:outerShdw>
                </a:effectLst>
              </a:rPr>
              <a:t>ArrayList</a:t>
            </a:r>
            <a:r>
              <a:rPr lang="en-US" sz="2000" b="1" i="1" spc="150" dirty="0">
                <a:ln w="11430"/>
                <a:effectLst>
                  <a:outerShdw blurRad="25400" algn="tl" rotWithShape="0">
                    <a:srgbClr val="000000">
                      <a:alpha val="43000"/>
                    </a:srgbClr>
                  </a:outerShdw>
                </a:effectLst>
              </a:rPr>
              <a:t> , Queue </a:t>
            </a:r>
          </a:p>
          <a:p>
            <a:pPr>
              <a:buNone/>
            </a:pPr>
            <a:r>
              <a:rPr lang="en-US" sz="2000" b="1" i="1" spc="150" dirty="0">
                <a:ln w="11430"/>
                <a:effectLst>
                  <a:outerShdw blurRad="25400" algn="tl" rotWithShape="0">
                    <a:srgbClr val="000000">
                      <a:alpha val="43000"/>
                    </a:srgbClr>
                  </a:outerShdw>
                </a:effectLst>
              </a:rPr>
              <a:t>and Stack. We use it to store the </a:t>
            </a:r>
          </a:p>
          <a:p>
            <a:pPr>
              <a:buNone/>
            </a:pPr>
            <a:r>
              <a:rPr lang="en-US" sz="2000" b="1" i="1" spc="150" dirty="0">
                <a:ln w="11430"/>
                <a:effectLst>
                  <a:outerShdw blurRad="25400" algn="tl" rotWithShape="0">
                    <a:srgbClr val="000000">
                      <a:alpha val="43000"/>
                    </a:srgbClr>
                  </a:outerShdw>
                </a:effectLst>
              </a:rPr>
              <a:t>Data in specified methods </a:t>
            </a:r>
          </a:p>
          <a:p>
            <a:endParaRPr lang="en-US" dirty="0"/>
          </a:p>
        </p:txBody>
      </p:sp>
      <p:pic>
        <p:nvPicPr>
          <p:cNvPr id="2" name="Graphic 1" descr="Truck">
            <a:extLst>
              <a:ext uri="{FF2B5EF4-FFF2-40B4-BE49-F238E27FC236}">
                <a16:creationId xmlns:a16="http://schemas.microsoft.com/office/drawing/2014/main" id="{E13B2C46-CC2A-8BF1-C88A-6257D65827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93146" y="6074298"/>
            <a:ext cx="887506" cy="783702"/>
          </a:xfrm>
          <a:prstGeom prst="rect">
            <a:avLst/>
          </a:prstGeom>
        </p:spPr>
      </p:pic>
    </p:spTree>
    <p:extLst>
      <p:ext uri="{BB962C8B-B14F-4D97-AF65-F5344CB8AC3E}">
        <p14:creationId xmlns:p14="http://schemas.microsoft.com/office/powerpoint/2010/main" val="25153300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6DAAE-C08D-46E3-A8CE-2D266D3974F7}"/>
              </a:ext>
            </a:extLst>
          </p:cNvPr>
          <p:cNvSpPr>
            <a:spLocks noGrp="1"/>
          </p:cNvSpPr>
          <p:nvPr>
            <p:ph idx="1"/>
          </p:nvPr>
        </p:nvSpPr>
        <p:spPr>
          <a:xfrm>
            <a:off x="502023" y="1264025"/>
            <a:ext cx="10201836" cy="2922493"/>
          </a:xfrm>
        </p:spPr>
        <p:txBody>
          <a:bodyPr>
            <a:normAutofit/>
          </a:bodyPr>
          <a:lstStyle/>
          <a:p>
            <a:pPr marL="0" indent="0">
              <a:buNone/>
            </a:pPr>
            <a:r>
              <a:rPr lang="en-US" sz="2000" dirty="0"/>
              <a:t>In this class we made first an Objects to each class and store it in </a:t>
            </a:r>
            <a:r>
              <a:rPr lang="en-US" sz="2000" dirty="0" err="1"/>
              <a:t>ArrayLists</a:t>
            </a:r>
            <a:r>
              <a:rPr lang="en-US" sz="2000" dirty="0"/>
              <a:t>.</a:t>
            </a:r>
          </a:p>
          <a:p>
            <a:pPr marL="0" indent="0">
              <a:buNone/>
            </a:pPr>
            <a:r>
              <a:rPr lang="en-US" sz="2000" dirty="0"/>
              <a:t>In this class we made several methods Let’s talk about it:</a:t>
            </a:r>
          </a:p>
          <a:p>
            <a:pPr marL="0" indent="0">
              <a:buNone/>
            </a:pPr>
            <a:r>
              <a:rPr lang="en-US" sz="2000" dirty="0"/>
              <a:t>       </a:t>
            </a:r>
            <a:r>
              <a:rPr lang="en-US" sz="2000" dirty="0" err="1"/>
              <a:t>AddRefuge</a:t>
            </a:r>
            <a:r>
              <a:rPr lang="en-US" sz="2000" dirty="0"/>
              <a:t> method: This method receive </a:t>
            </a:r>
            <a:r>
              <a:rPr lang="en-US" sz="2000" dirty="0" err="1"/>
              <a:t>ArrayList</a:t>
            </a:r>
            <a:r>
              <a:rPr lang="en-US" sz="2000" dirty="0"/>
              <a:t> from Refuge Object,</a:t>
            </a:r>
          </a:p>
          <a:p>
            <a:pPr marL="0" indent="0">
              <a:buNone/>
            </a:pPr>
            <a:r>
              <a:rPr lang="en-US" sz="2000" dirty="0"/>
              <a:t>And make user enter new information about</a:t>
            </a:r>
          </a:p>
          <a:p>
            <a:pPr marL="0" indent="0">
              <a:buNone/>
            </a:pPr>
            <a:r>
              <a:rPr lang="en-US" sz="2000" dirty="0"/>
              <a:t> refugees Like: Name, Age, Location and </a:t>
            </a:r>
          </a:p>
          <a:p>
            <a:pPr marL="0" indent="0">
              <a:buNone/>
            </a:pPr>
            <a:r>
              <a:rPr lang="en-US" sz="2000" dirty="0"/>
              <a:t>Number. </a:t>
            </a:r>
          </a:p>
          <a:p>
            <a:pPr marL="0" indent="0">
              <a:buNone/>
            </a:pPr>
            <a:endParaRPr lang="en-US" sz="2000" dirty="0"/>
          </a:p>
          <a:p>
            <a:pPr marL="0" indent="0">
              <a:buNone/>
            </a:pPr>
            <a:endParaRPr lang="en-US" sz="2000" dirty="0"/>
          </a:p>
          <a:p>
            <a:pPr marL="0" indent="0">
              <a:buNone/>
            </a:pPr>
            <a:endParaRPr lang="en-US" sz="2000" dirty="0"/>
          </a:p>
        </p:txBody>
      </p:sp>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a:xfrm>
            <a:off x="502023" y="517212"/>
            <a:ext cx="10452849" cy="910492"/>
          </a:xfrm>
        </p:spPr>
        <p:txBody>
          <a:bodyPr anchor="ctr">
            <a:normAutofit/>
          </a:bodyPr>
          <a:lstStyle/>
          <a:p>
            <a:r>
              <a:rPr lang="en-US" sz="2400" b="1" spc="50" dirty="0">
                <a:ln w="12700" cmpd="sng">
                  <a:solidFill>
                    <a:schemeClr val="accent6">
                      <a:satMod val="120000"/>
                      <a:shade val="80000"/>
                    </a:schemeClr>
                  </a:solidFill>
                  <a:prstDash val="solid"/>
                </a:ln>
                <a:solidFill>
                  <a:srgbClr val="FF0000"/>
                </a:solidFill>
                <a:effectLst>
                  <a:glow rad="53100">
                    <a:schemeClr val="accent6">
                      <a:satMod val="180000"/>
                      <a:alpha val="30000"/>
                    </a:schemeClr>
                  </a:glow>
                </a:effectLst>
              </a:rPr>
              <a:t>Let’s start with the Main class:</a:t>
            </a:r>
            <a:endParaRPr lang="en-US" sz="3200" dirty="0">
              <a:solidFill>
                <a:srgbClr val="FFFEFF"/>
              </a:solidFill>
            </a:endParaRPr>
          </a:p>
        </p:txBody>
      </p:sp>
      <p:sp>
        <p:nvSpPr>
          <p:cNvPr id="7" name="مثلث متساوي الساقين 7">
            <a:extLst>
              <a:ext uri="{FF2B5EF4-FFF2-40B4-BE49-F238E27FC236}">
                <a16:creationId xmlns:a16="http://schemas.microsoft.com/office/drawing/2014/main" id="{C8CA0ED8-E0C6-3080-C383-61D0665DF484}"/>
              </a:ext>
            </a:extLst>
          </p:cNvPr>
          <p:cNvSpPr/>
          <p:nvPr/>
        </p:nvSpPr>
        <p:spPr>
          <a:xfrm flipV="1">
            <a:off x="609600" y="2341581"/>
            <a:ext cx="277906" cy="177501"/>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b="1" i="1" dirty="0"/>
          </a:p>
        </p:txBody>
      </p:sp>
      <p:pic>
        <p:nvPicPr>
          <p:cNvPr id="8" name="Picture 7">
            <a:extLst>
              <a:ext uri="{FF2B5EF4-FFF2-40B4-BE49-F238E27FC236}">
                <a16:creationId xmlns:a16="http://schemas.microsoft.com/office/drawing/2014/main" id="{BA7D023D-B861-83B5-A723-76A3F67B90F2}"/>
              </a:ext>
            </a:extLst>
          </p:cNvPr>
          <p:cNvPicPr>
            <a:picLocks noChangeAspect="1"/>
          </p:cNvPicPr>
          <p:nvPr/>
        </p:nvPicPr>
        <p:blipFill>
          <a:blip r:embed="rId2"/>
          <a:stretch>
            <a:fillRect/>
          </a:stretch>
        </p:blipFill>
        <p:spPr>
          <a:xfrm>
            <a:off x="6786283" y="2798231"/>
            <a:ext cx="4903694" cy="2341286"/>
          </a:xfrm>
          <a:prstGeom prst="rect">
            <a:avLst/>
          </a:prstGeom>
        </p:spPr>
      </p:pic>
    </p:spTree>
    <p:extLst>
      <p:ext uri="{BB962C8B-B14F-4D97-AF65-F5344CB8AC3E}">
        <p14:creationId xmlns:p14="http://schemas.microsoft.com/office/powerpoint/2010/main" val="4927565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4988F789-C14D-C841-BDEB-8ACF77377239}"/>
              </a:ext>
            </a:extLst>
          </p:cNvPr>
          <p:cNvSpPr>
            <a:spLocks noGrp="1"/>
          </p:cNvSpPr>
          <p:nvPr>
            <p:ph type="title"/>
          </p:nvPr>
        </p:nvSpPr>
        <p:spPr>
          <a:xfrm>
            <a:off x="6950519" y="2721605"/>
            <a:ext cx="3889053" cy="3002359"/>
          </a:xfrm>
        </p:spPr>
        <p:txBody>
          <a:bodyPr>
            <a:normAutofit/>
          </a:bodyPr>
          <a:lstStyle/>
          <a:p>
            <a:br>
              <a:rPr lang="en-US" sz="2000" i="1" dirty="0">
                <a:ln w="18415" cmpd="sng">
                  <a:solidFill>
                    <a:srgbClr val="FFFFFF"/>
                  </a:solidFill>
                  <a:prstDash val="solid"/>
                </a:ln>
                <a:solidFill>
                  <a:schemeClr val="bg2"/>
                </a:solidFill>
                <a:effectLst>
                  <a:outerShdw blurRad="63500" dir="3600000" algn="tl" rotWithShape="0">
                    <a:srgbClr val="000000">
                      <a:alpha val="70000"/>
                    </a:srgbClr>
                  </a:outerShdw>
                </a:effectLst>
                <a:highlight>
                  <a:srgbClr val="C0C0C0"/>
                </a:highlight>
              </a:rPr>
            </a:br>
            <a:br>
              <a:rPr lang="en-US" sz="2000" i="1" dirty="0">
                <a:ln w="18415" cmpd="sng">
                  <a:solidFill>
                    <a:srgbClr val="FFFFFF"/>
                  </a:solidFill>
                  <a:prstDash val="solid"/>
                </a:ln>
                <a:solidFill>
                  <a:schemeClr val="bg2"/>
                </a:solidFill>
                <a:effectLst>
                  <a:outerShdw blurRad="63500" dir="3600000" algn="tl" rotWithShape="0">
                    <a:srgbClr val="000000">
                      <a:alpha val="70000"/>
                    </a:srgbClr>
                  </a:outerShdw>
                </a:effectLst>
                <a:highlight>
                  <a:srgbClr val="C0C0C0"/>
                </a:highlight>
              </a:rPr>
            </a:br>
            <a:endParaRPr lang="en-US" sz="2000" dirty="0">
              <a:solidFill>
                <a:schemeClr val="bg2"/>
              </a:solidFill>
              <a:highlight>
                <a:srgbClr val="C0C0C0"/>
              </a:highlight>
            </a:endParaRPr>
          </a:p>
        </p:txBody>
      </p:sp>
      <p:sp>
        <p:nvSpPr>
          <p:cNvPr id="10" name="Rectangle 9">
            <a:extLst>
              <a:ext uri="{FF2B5EF4-FFF2-40B4-BE49-F238E27FC236}">
                <a16:creationId xmlns:a16="http://schemas.microsoft.com/office/drawing/2014/main" id="{4850DDDD-80A4-003F-7EF5-0DF2E19E46F2}"/>
              </a:ext>
            </a:extLst>
          </p:cNvPr>
          <p:cNvSpPr/>
          <p:nvPr/>
        </p:nvSpPr>
        <p:spPr>
          <a:xfrm>
            <a:off x="403412" y="937629"/>
            <a:ext cx="6087034" cy="1783976"/>
          </a:xfrm>
          <a:prstGeom prst="rect">
            <a:avLst/>
          </a:prstGeom>
          <a:solidFill>
            <a:schemeClr val="accent1">
              <a:alpha val="50000"/>
            </a:schemeClr>
          </a:solidFill>
          <a:ln>
            <a:noFill/>
          </a:ln>
          <a:effectLst>
            <a:glow rad="228600">
              <a:schemeClr val="accent5">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buNone/>
            </a:pPr>
            <a:r>
              <a:rPr lang="en-US" sz="1800" i="1" dirty="0">
                <a:ln w="0"/>
                <a:solidFill>
                  <a:schemeClr val="tx1"/>
                </a:solidFill>
                <a:effectLst>
                  <a:outerShdw blurRad="38100" dist="19050" dir="2700000" algn="tl" rotWithShape="0">
                    <a:schemeClr val="dk1">
                      <a:alpha val="40000"/>
                    </a:schemeClr>
                  </a:outerShdw>
                </a:effectLst>
              </a:rPr>
              <a:t>      </a:t>
            </a:r>
            <a:r>
              <a:rPr lang="en-US" sz="1800" i="1" dirty="0" err="1">
                <a:ln w="0"/>
                <a:solidFill>
                  <a:schemeClr val="tx1"/>
                </a:solidFill>
                <a:effectLst>
                  <a:outerShdw blurRad="38100" dist="19050" dir="2700000" algn="tl" rotWithShape="0">
                    <a:schemeClr val="dk1">
                      <a:alpha val="40000"/>
                    </a:schemeClr>
                  </a:outerShdw>
                </a:effectLst>
              </a:rPr>
              <a:t>sortRe</a:t>
            </a:r>
            <a:r>
              <a:rPr lang="en-US" sz="2000" i="1" dirty="0" err="1">
                <a:ln w="0"/>
                <a:solidFill>
                  <a:schemeClr val="tx1"/>
                </a:solidFill>
                <a:effectLst>
                  <a:outerShdw blurRad="38100" dist="19050" dir="2700000" algn="tl" rotWithShape="0">
                    <a:schemeClr val="dk1">
                      <a:alpha val="40000"/>
                    </a:schemeClr>
                  </a:outerShdw>
                </a:effectLst>
              </a:rPr>
              <a:t>fugeesByRefNum</a:t>
            </a:r>
            <a:r>
              <a:rPr lang="en-US" sz="2000" i="1" dirty="0">
                <a:ln w="0"/>
                <a:solidFill>
                  <a:schemeClr val="tx1"/>
                </a:solidFill>
                <a:effectLst>
                  <a:outerShdw blurRad="38100" dist="19050" dir="2700000" algn="tl" rotWithShape="0">
                    <a:schemeClr val="dk1">
                      <a:alpha val="40000"/>
                    </a:schemeClr>
                  </a:outerShdw>
                </a:effectLst>
              </a:rPr>
              <a:t> Method: This method </a:t>
            </a:r>
          </a:p>
          <a:p>
            <a:pPr>
              <a:buNone/>
            </a:pPr>
            <a:r>
              <a:rPr lang="en-US" sz="2000" i="1" dirty="0">
                <a:ln w="0"/>
                <a:solidFill>
                  <a:schemeClr val="tx1"/>
                </a:solidFill>
                <a:effectLst>
                  <a:outerShdw blurRad="38100" dist="19050" dir="2700000" algn="tl" rotWithShape="0">
                    <a:schemeClr val="dk1">
                      <a:alpha val="40000"/>
                    </a:schemeClr>
                  </a:outerShdw>
                </a:effectLst>
              </a:rPr>
              <a:t>receive </a:t>
            </a:r>
            <a:r>
              <a:rPr lang="en-US" sz="2000" i="1" dirty="0" err="1">
                <a:ln w="0"/>
                <a:solidFill>
                  <a:schemeClr val="tx1"/>
                </a:solidFill>
                <a:effectLst>
                  <a:outerShdw blurRad="38100" dist="19050" dir="2700000" algn="tl" rotWithShape="0">
                    <a:schemeClr val="dk1">
                      <a:alpha val="40000"/>
                    </a:schemeClr>
                  </a:outerShdw>
                </a:effectLst>
              </a:rPr>
              <a:t>ArrayList</a:t>
            </a:r>
            <a:r>
              <a:rPr lang="en-US" sz="2000" dirty="0">
                <a:ln w="0"/>
                <a:solidFill>
                  <a:schemeClr val="tx1"/>
                </a:solidFill>
                <a:effectLst>
                  <a:outerShdw blurRad="38100" dist="19050" dir="2700000" algn="tl" rotWithShape="0">
                    <a:schemeClr val="dk1">
                      <a:alpha val="40000"/>
                    </a:schemeClr>
                  </a:outerShdw>
                </a:effectLst>
              </a:rPr>
              <a:t> </a:t>
            </a:r>
            <a:r>
              <a:rPr lang="en-US" sz="2000" i="1" dirty="0">
                <a:ln w="0"/>
                <a:solidFill>
                  <a:schemeClr val="tx1"/>
                </a:solidFill>
                <a:effectLst>
                  <a:outerShdw blurRad="38100" dist="19050" dir="2700000" algn="tl" rotWithShape="0">
                    <a:schemeClr val="dk1">
                      <a:alpha val="40000"/>
                    </a:schemeClr>
                  </a:outerShdw>
                </a:effectLst>
              </a:rPr>
              <a:t>from Refugees Object and </a:t>
            </a:r>
          </a:p>
          <a:p>
            <a:pPr>
              <a:buNone/>
            </a:pPr>
            <a:r>
              <a:rPr lang="en-US" sz="2000" i="1" dirty="0">
                <a:ln w="0"/>
                <a:solidFill>
                  <a:schemeClr val="tx1"/>
                </a:solidFill>
                <a:effectLst>
                  <a:outerShdw blurRad="38100" dist="19050" dir="2700000" algn="tl" rotWithShape="0">
                    <a:schemeClr val="dk1">
                      <a:alpha val="40000"/>
                    </a:schemeClr>
                  </a:outerShdw>
                </a:effectLst>
              </a:rPr>
              <a:t>sort the information according the </a:t>
            </a:r>
          </a:p>
          <a:p>
            <a:pPr>
              <a:buNone/>
            </a:pPr>
            <a:r>
              <a:rPr lang="en-US" sz="2000" i="1" dirty="0">
                <a:ln w="0"/>
                <a:solidFill>
                  <a:schemeClr val="tx1"/>
                </a:solidFill>
                <a:effectLst>
                  <a:outerShdw blurRad="38100" dist="19050" dir="2700000" algn="tl" rotWithShape="0">
                    <a:schemeClr val="dk1">
                      <a:alpha val="40000"/>
                    </a:schemeClr>
                  </a:outerShdw>
                </a:effectLst>
              </a:rPr>
              <a:t>Number of refugees.</a:t>
            </a:r>
          </a:p>
        </p:txBody>
      </p:sp>
      <p:sp>
        <p:nvSpPr>
          <p:cNvPr id="11" name="مثلث متساوي الساقين 5">
            <a:extLst>
              <a:ext uri="{FF2B5EF4-FFF2-40B4-BE49-F238E27FC236}">
                <a16:creationId xmlns:a16="http://schemas.microsoft.com/office/drawing/2014/main" id="{76BC789F-8D16-123A-E943-8FFFD64B7B7C}"/>
              </a:ext>
            </a:extLst>
          </p:cNvPr>
          <p:cNvSpPr/>
          <p:nvPr/>
        </p:nvSpPr>
        <p:spPr>
          <a:xfrm flipV="1">
            <a:off x="546847" y="1290917"/>
            <a:ext cx="251012" cy="206187"/>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b="1" i="1" dirty="0"/>
          </a:p>
        </p:txBody>
      </p:sp>
      <p:pic>
        <p:nvPicPr>
          <p:cNvPr id="12" name="صورة 3">
            <a:extLst>
              <a:ext uri="{FF2B5EF4-FFF2-40B4-BE49-F238E27FC236}">
                <a16:creationId xmlns:a16="http://schemas.microsoft.com/office/drawing/2014/main" id="{A42DEDC2-327C-C815-6491-89550F473DE6}"/>
              </a:ext>
            </a:extLst>
          </p:cNvPr>
          <p:cNvPicPr>
            <a:picLocks noChangeAspect="1"/>
          </p:cNvPicPr>
          <p:nvPr/>
        </p:nvPicPr>
        <p:blipFill>
          <a:blip r:embed="rId2"/>
          <a:srcRect t="38554" r="32189"/>
          <a:stretch>
            <a:fillRect/>
          </a:stretch>
        </p:blipFill>
        <p:spPr>
          <a:xfrm>
            <a:off x="62754" y="3347753"/>
            <a:ext cx="5421588" cy="2914659"/>
          </a:xfrm>
          <a:prstGeom prst="rect">
            <a:avLst/>
          </a:prstGeom>
        </p:spPr>
      </p:pic>
      <p:pic>
        <p:nvPicPr>
          <p:cNvPr id="14" name="Picture 13">
            <a:extLst>
              <a:ext uri="{FF2B5EF4-FFF2-40B4-BE49-F238E27FC236}">
                <a16:creationId xmlns:a16="http://schemas.microsoft.com/office/drawing/2014/main" id="{2D32F34B-AFD0-75EA-317A-D070F1FDC9F3}"/>
              </a:ext>
            </a:extLst>
          </p:cNvPr>
          <p:cNvPicPr>
            <a:picLocks noChangeAspect="1"/>
          </p:cNvPicPr>
          <p:nvPr/>
        </p:nvPicPr>
        <p:blipFill>
          <a:blip r:embed="rId3"/>
          <a:stretch>
            <a:fillRect/>
          </a:stretch>
        </p:blipFill>
        <p:spPr>
          <a:xfrm>
            <a:off x="7539316" y="3687300"/>
            <a:ext cx="4150659" cy="27576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71232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F25EAE-3A37-43DE-9737-13DDF056BEA7}"/>
              </a:ext>
            </a:extLst>
          </p:cNvPr>
          <p:cNvSpPr>
            <a:spLocks noGrp="1"/>
          </p:cNvSpPr>
          <p:nvPr>
            <p:ph idx="1"/>
          </p:nvPr>
        </p:nvSpPr>
        <p:spPr>
          <a:xfrm>
            <a:off x="752458" y="731239"/>
            <a:ext cx="4534616" cy="3933150"/>
          </a:xfrm>
        </p:spPr>
        <p:txBody>
          <a:bodyPr/>
          <a:lstStyle/>
          <a:p>
            <a:pPr marL="0" indent="0">
              <a:buNone/>
            </a:pPr>
            <a:r>
              <a:rPr lang="en-US" dirty="0" err="1"/>
              <a:t>CheckAssistanceType</a:t>
            </a:r>
            <a:r>
              <a:rPr lang="en-US" dirty="0"/>
              <a:t>: The </a:t>
            </a:r>
          </a:p>
          <a:p>
            <a:pPr marL="0" indent="0">
              <a:buNone/>
            </a:pPr>
            <a:r>
              <a:rPr lang="en-US" dirty="0"/>
              <a:t>method make check of the </a:t>
            </a:r>
          </a:p>
          <a:p>
            <a:pPr marL="0" indent="0">
              <a:buNone/>
            </a:pPr>
            <a:r>
              <a:rPr lang="en-US" dirty="0"/>
              <a:t>assistance type is allowed to </a:t>
            </a:r>
          </a:p>
          <a:p>
            <a:pPr marL="0" indent="0">
              <a:buNone/>
            </a:pPr>
            <a:r>
              <a:rPr lang="en-US" dirty="0"/>
              <a:t>access Gaza or not</a:t>
            </a:r>
          </a:p>
        </p:txBody>
      </p:sp>
      <p:sp>
        <p:nvSpPr>
          <p:cNvPr id="7" name="مثلث متساوي الساقين 5">
            <a:extLst>
              <a:ext uri="{FF2B5EF4-FFF2-40B4-BE49-F238E27FC236}">
                <a16:creationId xmlns:a16="http://schemas.microsoft.com/office/drawing/2014/main" id="{A0DEAE20-95FA-C643-736B-F3C653E074DB}"/>
              </a:ext>
            </a:extLst>
          </p:cNvPr>
          <p:cNvSpPr/>
          <p:nvPr/>
        </p:nvSpPr>
        <p:spPr>
          <a:xfrm flipV="1">
            <a:off x="484669" y="869576"/>
            <a:ext cx="267789" cy="159572"/>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b="1" i="1" dirty="0"/>
          </a:p>
        </p:txBody>
      </p:sp>
      <p:pic>
        <p:nvPicPr>
          <p:cNvPr id="8" name="صورة 3">
            <a:extLst>
              <a:ext uri="{FF2B5EF4-FFF2-40B4-BE49-F238E27FC236}">
                <a16:creationId xmlns:a16="http://schemas.microsoft.com/office/drawing/2014/main" id="{B6612D3A-B577-0287-F57B-C1565A286B79}"/>
              </a:ext>
            </a:extLst>
          </p:cNvPr>
          <p:cNvPicPr>
            <a:picLocks noChangeAspect="1"/>
          </p:cNvPicPr>
          <p:nvPr/>
        </p:nvPicPr>
        <p:blipFill>
          <a:blip r:embed="rId2"/>
          <a:srcRect t="49942" r="34740"/>
          <a:stretch>
            <a:fillRect/>
          </a:stretch>
        </p:blipFill>
        <p:spPr>
          <a:xfrm>
            <a:off x="898337" y="3236260"/>
            <a:ext cx="3727219" cy="1216767"/>
          </a:xfrm>
          <a:prstGeom prst="rect">
            <a:avLst/>
          </a:prstGeom>
        </p:spPr>
      </p:pic>
      <p:pic>
        <p:nvPicPr>
          <p:cNvPr id="12" name="Picture Placeholder 11">
            <a:extLst>
              <a:ext uri="{FF2B5EF4-FFF2-40B4-BE49-F238E27FC236}">
                <a16:creationId xmlns:a16="http://schemas.microsoft.com/office/drawing/2014/main" id="{EBA48706-B14D-F7D5-B76F-FEC59D381F3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9692" r="9692"/>
          <a:stretch>
            <a:fillRect/>
          </a:stretch>
        </p:blipFill>
        <p:spPr/>
      </p:pic>
    </p:spTree>
    <p:extLst>
      <p:ext uri="{BB962C8B-B14F-4D97-AF65-F5344CB8AC3E}">
        <p14:creationId xmlns:p14="http://schemas.microsoft.com/office/powerpoint/2010/main" val="40509927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B98D-A943-4557-A450-06FD1E297F9C}"/>
              </a:ext>
            </a:extLst>
          </p:cNvPr>
          <p:cNvSpPr>
            <a:spLocks noGrp="1"/>
          </p:cNvSpPr>
          <p:nvPr>
            <p:ph type="title"/>
          </p:nvPr>
        </p:nvSpPr>
        <p:spPr>
          <a:xfrm>
            <a:off x="932329" y="893728"/>
            <a:ext cx="6131859" cy="2535271"/>
          </a:xfrm>
        </p:spPr>
        <p:txBody>
          <a:bodyPr>
            <a:normAutofit/>
          </a:bodyPr>
          <a:lstStyle/>
          <a:p>
            <a:r>
              <a:rPr lang="en-US" sz="2400" dirty="0" err="1"/>
              <a:t>checkAidItemExpiration</a:t>
            </a:r>
            <a:r>
              <a:rPr lang="en-US" sz="2400" dirty="0"/>
              <a:t> Method: This </a:t>
            </a:r>
            <a:br>
              <a:rPr lang="en-US" sz="2400" dirty="0"/>
            </a:br>
            <a:r>
              <a:rPr lang="en-US" sz="2400" dirty="0"/>
              <a:t>method receive </a:t>
            </a:r>
            <a:r>
              <a:rPr lang="en-US" sz="2400" dirty="0" err="1"/>
              <a:t>ArrayList</a:t>
            </a:r>
            <a:r>
              <a:rPr lang="en-US" sz="2400" dirty="0"/>
              <a:t> from </a:t>
            </a:r>
            <a:r>
              <a:rPr lang="en-US" sz="2400" dirty="0" err="1"/>
              <a:t>AidItem</a:t>
            </a:r>
            <a:r>
              <a:rPr lang="en-US" sz="2400" dirty="0"/>
              <a:t> </a:t>
            </a:r>
            <a:br>
              <a:rPr lang="en-US" sz="2400" dirty="0"/>
            </a:br>
            <a:r>
              <a:rPr lang="en-US" sz="2400" dirty="0"/>
              <a:t>object the method make check of the </a:t>
            </a:r>
            <a:br>
              <a:rPr lang="en-US" sz="2400" dirty="0"/>
            </a:br>
            <a:r>
              <a:rPr lang="en-US" sz="2400" dirty="0"/>
              <a:t>assistance expiration date if it is over or not</a:t>
            </a:r>
            <a:br>
              <a:rPr lang="en-US" sz="2400" dirty="0"/>
            </a:br>
            <a:r>
              <a:rPr lang="en-US" sz="2400" dirty="0"/>
              <a:t>for the current information. </a:t>
            </a:r>
            <a:br>
              <a:rPr lang="en-US" sz="2400" dirty="0"/>
            </a:br>
            <a:endParaRPr lang="en-US" sz="2400" dirty="0"/>
          </a:p>
        </p:txBody>
      </p:sp>
      <p:sp>
        <p:nvSpPr>
          <p:cNvPr id="6" name="مثلث متساوي الساقين 5">
            <a:extLst>
              <a:ext uri="{FF2B5EF4-FFF2-40B4-BE49-F238E27FC236}">
                <a16:creationId xmlns:a16="http://schemas.microsoft.com/office/drawing/2014/main" id="{37D83909-6FB8-90F8-45CB-FFD9B16E7E6C}"/>
              </a:ext>
            </a:extLst>
          </p:cNvPr>
          <p:cNvSpPr/>
          <p:nvPr/>
        </p:nvSpPr>
        <p:spPr>
          <a:xfrm flipV="1">
            <a:off x="816364" y="1255057"/>
            <a:ext cx="231929" cy="188259"/>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800" b="1" i="1" dirty="0"/>
          </a:p>
        </p:txBody>
      </p:sp>
      <p:pic>
        <p:nvPicPr>
          <p:cNvPr id="7" name="صورة 4">
            <a:extLst>
              <a:ext uri="{FF2B5EF4-FFF2-40B4-BE49-F238E27FC236}">
                <a16:creationId xmlns:a16="http://schemas.microsoft.com/office/drawing/2014/main" id="{EC2A9E2E-7FEF-0318-CA9B-D9C850C06997}"/>
              </a:ext>
            </a:extLst>
          </p:cNvPr>
          <p:cNvPicPr>
            <a:picLocks noChangeAspect="1"/>
          </p:cNvPicPr>
          <p:nvPr/>
        </p:nvPicPr>
        <p:blipFill>
          <a:blip r:embed="rId2"/>
          <a:srcRect t="49231" r="30712"/>
          <a:stretch>
            <a:fillRect/>
          </a:stretch>
        </p:blipFill>
        <p:spPr>
          <a:xfrm>
            <a:off x="816364" y="3716988"/>
            <a:ext cx="5393855" cy="1885955"/>
          </a:xfrm>
          <a:prstGeom prst="rect">
            <a:avLst/>
          </a:prstGeom>
        </p:spPr>
      </p:pic>
      <p:pic>
        <p:nvPicPr>
          <p:cNvPr id="8" name="صورة 3">
            <a:extLst>
              <a:ext uri="{FF2B5EF4-FFF2-40B4-BE49-F238E27FC236}">
                <a16:creationId xmlns:a16="http://schemas.microsoft.com/office/drawing/2014/main" id="{E7800E99-89DD-47C6-7C7A-B83163B6174C}"/>
              </a:ext>
            </a:extLst>
          </p:cNvPr>
          <p:cNvPicPr>
            <a:picLocks noChangeAspect="1"/>
          </p:cNvPicPr>
          <p:nvPr/>
        </p:nvPicPr>
        <p:blipFill>
          <a:blip r:embed="rId3"/>
          <a:srcRect l="-24000"/>
          <a:stretch>
            <a:fillRect/>
          </a:stretch>
        </p:blipFill>
        <p:spPr>
          <a:xfrm>
            <a:off x="6899926" y="807161"/>
            <a:ext cx="4359745" cy="4087568"/>
          </a:xfrm>
          <a:prstGeom prst="rect">
            <a:avLst/>
          </a:prstGeom>
          <a:ln>
            <a:noFill/>
          </a:ln>
          <a:effectLst>
            <a:softEdge rad="112500"/>
          </a:effectLst>
        </p:spPr>
      </p:pic>
    </p:spTree>
    <p:extLst>
      <p:ext uri="{BB962C8B-B14F-4D97-AF65-F5344CB8AC3E}">
        <p14:creationId xmlns:p14="http://schemas.microsoft.com/office/powerpoint/2010/main" val="17065437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conference presentation</Template>
  <TotalTime>273</TotalTime>
  <Words>626</Words>
  <Application>Microsoft Office PowerPoint</Application>
  <PresentationFormat>Widescreen</PresentationFormat>
  <Paragraphs>54</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Britannic Bold</vt:lpstr>
      <vt:lpstr>Calibri</vt:lpstr>
      <vt:lpstr>Garamond</vt:lpstr>
      <vt:lpstr>RetrospectVTI</vt:lpstr>
      <vt:lpstr>Refuge Assistance  System in  Gaza.</vt:lpstr>
      <vt:lpstr>Student Name: Waed Rabee Sammar           Student Number: 202210654. </vt:lpstr>
      <vt:lpstr>Introduction:</vt:lpstr>
      <vt:lpstr>Why Data Structure?</vt:lpstr>
      <vt:lpstr>How do we use Data Structure in our project?</vt:lpstr>
      <vt:lpstr>Let’s start with the Main class:</vt:lpstr>
      <vt:lpstr>  </vt:lpstr>
      <vt:lpstr>PowerPoint Presentation</vt:lpstr>
      <vt:lpstr>checkAidItemExpiration Method: This  method receive ArrayList from AidItem  object the method make check of the  assistance expiration date if it is over or not for the current information.  </vt:lpstr>
      <vt:lpstr>AddAidItem Method: This method receive ArrayList from AidItem Object, and make user enter new information about the Substances entering like: Assistance type, Expiration date and quantity of it. After the user enter information the method make check of the assistance type is allowed to access Gaza or not and check the expiration date.     </vt:lpstr>
      <vt:lpstr>checkTheNumberOfTruck Method:  This Method receive ArrayList from Truck  Object and make check for the number of  truck that allows to enter Gaza for a day,  the method request from user to select if this  day is the war day or not. </vt:lpstr>
      <vt:lpstr>CheckTransmissionline method: This  method check the path that should the truck  take which is Al-Auja Crossing to the Israeli  Nitzana Crossing to the Egyptian Rafah  Crossing and then handed over to UNRWA  and the Palestinian Red Crescent.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 Assistance  System in  Gaza.</dc:title>
  <dc:creator>hp</dc:creator>
  <cp:lastModifiedBy>hp</cp:lastModifiedBy>
  <cp:revision>4</cp:revision>
  <dcterms:created xsi:type="dcterms:W3CDTF">2023-12-15T19:06:39Z</dcterms:created>
  <dcterms:modified xsi:type="dcterms:W3CDTF">2023-12-23T21:18:07Z</dcterms:modified>
</cp:coreProperties>
</file>