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56" r:id="rId2"/>
    <p:sldId id="257" r:id="rId3"/>
    <p:sldId id="258" r:id="rId4"/>
    <p:sldId id="289" r:id="rId5"/>
    <p:sldId id="285" r:id="rId6"/>
    <p:sldId id="261" r:id="rId7"/>
    <p:sldId id="263" r:id="rId8"/>
    <p:sldId id="264" r:id="rId9"/>
    <p:sldId id="265" r:id="rId10"/>
    <p:sldId id="286" r:id="rId11"/>
    <p:sldId id="266" r:id="rId12"/>
    <p:sldId id="287" r:id="rId13"/>
    <p:sldId id="267" r:id="rId14"/>
    <p:sldId id="270" r:id="rId15"/>
    <p:sldId id="288" r:id="rId16"/>
    <p:sldId id="268" r:id="rId17"/>
    <p:sldId id="269" r:id="rId18"/>
    <p:sldId id="271" r:id="rId19"/>
    <p:sldId id="272" r:id="rId20"/>
    <p:sldId id="275" r:id="rId21"/>
    <p:sldId id="276" r:id="rId22"/>
    <p:sldId id="277" r:id="rId23"/>
    <p:sldId id="278" r:id="rId24"/>
    <p:sldId id="274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399" autoAdjust="0"/>
  </p:normalViewPr>
  <p:slideViewPr>
    <p:cSldViewPr>
      <p:cViewPr>
        <p:scale>
          <a:sx n="70" d="100"/>
          <a:sy n="70" d="100"/>
        </p:scale>
        <p:origin x="-137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30DC2-6772-4C24-92B2-FA4435DFFF9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E8A72-6420-4364-9C50-796678F2BCF8}">
      <dgm:prSet phldrT="[Text]"/>
      <dgm:spPr/>
      <dgm:t>
        <a:bodyPr/>
        <a:lstStyle/>
        <a:p>
          <a:r>
            <a:rPr lang="en-US" b="1" i="0" u="none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Software process</a:t>
          </a:r>
          <a:endParaRPr lang="en-US" i="0" u="none" dirty="0">
            <a:solidFill>
              <a:schemeClr val="bg1"/>
            </a:solidFill>
          </a:endParaRPr>
        </a:p>
      </dgm:t>
    </dgm:pt>
    <dgm:pt modelId="{495AEA21-5CFA-483E-BBFF-BA6A44EA039B}" type="parTrans" cxnId="{35B2E7C2-C2B9-4E22-850D-6F2E2FE90FEB}">
      <dgm:prSet/>
      <dgm:spPr/>
      <dgm:t>
        <a:bodyPr/>
        <a:lstStyle/>
        <a:p>
          <a:endParaRPr lang="en-US"/>
        </a:p>
      </dgm:t>
    </dgm:pt>
    <dgm:pt modelId="{33E6B134-B0D6-4666-9C0F-06F9486CE057}" type="sibTrans" cxnId="{35B2E7C2-C2B9-4E22-850D-6F2E2FE90FEB}">
      <dgm:prSet/>
      <dgm:spPr/>
      <dgm:t>
        <a:bodyPr/>
        <a:lstStyle/>
        <a:p>
          <a:endParaRPr lang="en-US"/>
        </a:p>
      </dgm:t>
    </dgm:pt>
    <dgm:pt modelId="{B059E644-C935-4271-BAF9-629C988B7FAE}">
      <dgm:prSet phldrT="[Text]"/>
      <dgm:spPr/>
      <dgm:t>
        <a:bodyPr/>
        <a:lstStyle/>
        <a:p>
          <a:r>
            <a: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Plan-driven processes</a:t>
          </a:r>
          <a:endParaRPr lang="en-US" dirty="0"/>
        </a:p>
      </dgm:t>
    </dgm:pt>
    <dgm:pt modelId="{564C0C10-4F99-4A1E-80F3-C776387F61C5}" type="parTrans" cxnId="{E0602246-BB38-4B04-88D4-0636BAB8F458}">
      <dgm:prSet/>
      <dgm:spPr/>
      <dgm:t>
        <a:bodyPr/>
        <a:lstStyle/>
        <a:p>
          <a:endParaRPr lang="en-US"/>
        </a:p>
      </dgm:t>
    </dgm:pt>
    <dgm:pt modelId="{6D28FC0B-4749-4908-8D33-BBA1C795FF68}" type="sibTrans" cxnId="{E0602246-BB38-4B04-88D4-0636BAB8F458}">
      <dgm:prSet/>
      <dgm:spPr/>
      <dgm:t>
        <a:bodyPr/>
        <a:lstStyle/>
        <a:p>
          <a:endParaRPr lang="en-US"/>
        </a:p>
      </dgm:t>
    </dgm:pt>
    <dgm:pt modelId="{26E78C6C-0111-4AB2-AF53-61C12DDBAEF6}">
      <dgm:prSet phldrT="[Text]"/>
      <dgm:spPr/>
      <dgm:t>
        <a:bodyPr/>
        <a:lstStyle/>
        <a:p>
          <a:r>
            <a:rPr lang="en-US" b="1" i="0" u="none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Software process model </a:t>
          </a:r>
          <a:endParaRPr lang="en-US" b="1" i="0" u="none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016A42B-752D-4A39-A315-0D662C1312C8}" type="parTrans" cxnId="{9AA76295-F7A9-48D4-98E3-019DE36704CE}">
      <dgm:prSet/>
      <dgm:spPr/>
      <dgm:t>
        <a:bodyPr/>
        <a:lstStyle/>
        <a:p>
          <a:endParaRPr lang="en-US"/>
        </a:p>
      </dgm:t>
    </dgm:pt>
    <dgm:pt modelId="{DF1FD8FA-ACA2-47C2-9AB5-150C65A0CE76}" type="sibTrans" cxnId="{9AA76295-F7A9-48D4-98E3-019DE36704CE}">
      <dgm:prSet/>
      <dgm:spPr/>
      <dgm:t>
        <a:bodyPr/>
        <a:lstStyle/>
        <a:p>
          <a:endParaRPr lang="en-US"/>
        </a:p>
      </dgm:t>
    </dgm:pt>
    <dgm:pt modelId="{0AE5441B-1A46-4639-B55A-E6F628DD2912}">
      <dgm:prSet phldrT="[Text]"/>
      <dgm:spPr/>
      <dgm:t>
        <a:bodyPr/>
        <a:lstStyle/>
        <a:p>
          <a:r>
            <a: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Waterfall’ model</a:t>
          </a:r>
          <a:endParaRPr lang="en-US" b="1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3E547CA-CF2C-46E6-AFF2-7B204EC9E172}" type="parTrans" cxnId="{9836D1F1-4276-4FE0-ACAE-0738BBD7243D}">
      <dgm:prSet/>
      <dgm:spPr/>
      <dgm:t>
        <a:bodyPr/>
        <a:lstStyle/>
        <a:p>
          <a:endParaRPr lang="en-US"/>
        </a:p>
      </dgm:t>
    </dgm:pt>
    <dgm:pt modelId="{3092D1B2-47DA-46C4-A73A-C4EA994E348D}" type="sibTrans" cxnId="{9836D1F1-4276-4FE0-ACAE-0738BBD7243D}">
      <dgm:prSet/>
      <dgm:spPr/>
      <dgm:t>
        <a:bodyPr/>
        <a:lstStyle/>
        <a:p>
          <a:endParaRPr lang="en-US"/>
        </a:p>
      </dgm:t>
    </dgm:pt>
    <dgm:pt modelId="{B3549F06-4DFE-4C87-A3FB-D0AD8AD8871F}">
      <dgm:prSet phldrT="[Text]"/>
      <dgm:spPr/>
      <dgm:t>
        <a:bodyPr/>
        <a:lstStyle/>
        <a:p>
          <a:r>
            <a:rPr lang="en-US" b="1" i="0" u="none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Software Process Activities </a:t>
          </a:r>
          <a:endParaRPr lang="en-US" b="1" i="0" u="none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1DAF80C-83BA-4B50-B08A-0231D0E52CB2}" type="parTrans" cxnId="{0ECB0362-AD5B-4AA7-88B6-E70F295E6640}">
      <dgm:prSet/>
      <dgm:spPr/>
      <dgm:t>
        <a:bodyPr/>
        <a:lstStyle/>
        <a:p>
          <a:endParaRPr lang="en-US"/>
        </a:p>
      </dgm:t>
    </dgm:pt>
    <dgm:pt modelId="{632E8AF9-58AA-4241-A686-4B1F4E4A698E}" type="sibTrans" cxnId="{0ECB0362-AD5B-4AA7-88B6-E70F295E6640}">
      <dgm:prSet/>
      <dgm:spPr/>
      <dgm:t>
        <a:bodyPr/>
        <a:lstStyle/>
        <a:p>
          <a:endParaRPr lang="en-US"/>
        </a:p>
      </dgm:t>
    </dgm:pt>
    <dgm:pt modelId="{F4798C15-FEC1-488B-AD16-37C0C581345E}">
      <dgm:prSet phldrT="[Text]"/>
      <dgm:spPr/>
      <dgm:t>
        <a:bodyPr/>
        <a:lstStyle/>
        <a:p>
          <a:r>
            <a: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Specification</a:t>
          </a:r>
          <a:endParaRPr lang="en-US" b="1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506D920-3FB6-41FC-8FD5-27FFDF816A87}" type="parTrans" cxnId="{3F165CD7-69D5-45C1-AB3A-B9D9034A4771}">
      <dgm:prSet/>
      <dgm:spPr/>
      <dgm:t>
        <a:bodyPr/>
        <a:lstStyle/>
        <a:p>
          <a:endParaRPr lang="en-US"/>
        </a:p>
      </dgm:t>
    </dgm:pt>
    <dgm:pt modelId="{CDC34BFF-0D55-45F8-B0E8-0E1CCBD08EE6}" type="sibTrans" cxnId="{3F165CD7-69D5-45C1-AB3A-B9D9034A4771}">
      <dgm:prSet/>
      <dgm:spPr/>
      <dgm:t>
        <a:bodyPr/>
        <a:lstStyle/>
        <a:p>
          <a:endParaRPr lang="en-US"/>
        </a:p>
      </dgm:t>
    </dgm:pt>
    <dgm:pt modelId="{22D24176-8517-4F9A-B23D-A2D6306591A5}">
      <dgm:prSet phldrT="[Text]"/>
      <dgm:spPr/>
      <dgm:t>
        <a:bodyPr/>
        <a:lstStyle/>
        <a:p>
          <a:r>
            <a: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Validation</a:t>
          </a:r>
          <a:endParaRPr lang="en-US" b="1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70B76DA-B6CD-4F8B-A2AB-0244C677D2B9}" type="parTrans" cxnId="{AB6203C0-8BB7-4E29-BDE4-CA1CB7B072BB}">
      <dgm:prSet/>
      <dgm:spPr/>
      <dgm:t>
        <a:bodyPr/>
        <a:lstStyle/>
        <a:p>
          <a:endParaRPr lang="en-US"/>
        </a:p>
      </dgm:t>
    </dgm:pt>
    <dgm:pt modelId="{3C32EC5A-BA5A-45FA-B810-9371698DD87F}" type="sibTrans" cxnId="{AB6203C0-8BB7-4E29-BDE4-CA1CB7B072BB}">
      <dgm:prSet/>
      <dgm:spPr/>
      <dgm:t>
        <a:bodyPr/>
        <a:lstStyle/>
        <a:p>
          <a:endParaRPr lang="en-US"/>
        </a:p>
      </dgm:t>
    </dgm:pt>
    <dgm:pt modelId="{F6AD3EC9-4E0E-4FB1-AF6F-2F6735289508}">
      <dgm:prSet/>
      <dgm:spPr/>
      <dgm:t>
        <a:bodyPr/>
        <a:lstStyle/>
        <a:p>
          <a:r>
            <a: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Agile processes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028D42C8-B45F-42DD-B266-83666E4CEA9F}" type="parTrans" cxnId="{9812AE54-3D35-4AB9-9229-0036CD4337B7}">
      <dgm:prSet/>
      <dgm:spPr/>
      <dgm:t>
        <a:bodyPr/>
        <a:lstStyle/>
        <a:p>
          <a:endParaRPr lang="en-US"/>
        </a:p>
      </dgm:t>
    </dgm:pt>
    <dgm:pt modelId="{92BB7450-CD2D-4B69-86E5-B5A173D817C3}" type="sibTrans" cxnId="{9812AE54-3D35-4AB9-9229-0036CD4337B7}">
      <dgm:prSet/>
      <dgm:spPr/>
      <dgm:t>
        <a:bodyPr/>
        <a:lstStyle/>
        <a:p>
          <a:endParaRPr lang="en-US"/>
        </a:p>
      </dgm:t>
    </dgm:pt>
    <dgm:pt modelId="{7019360F-7BAD-4029-845A-903E8A0B6F4B}">
      <dgm:prSet phldrT="[Text]"/>
      <dgm:spPr/>
      <dgm:t>
        <a:bodyPr/>
        <a:lstStyle/>
        <a:p>
          <a:r>
            <a: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Incremental (exploratory) development</a:t>
          </a:r>
          <a:endParaRPr lang="en-US" b="1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9B1C693-E28F-4061-B673-A79D42310E5D}" type="parTrans" cxnId="{7BA69C07-D1B3-4F53-AC4D-51AEA54E15A8}">
      <dgm:prSet/>
      <dgm:spPr/>
      <dgm:t>
        <a:bodyPr/>
        <a:lstStyle/>
        <a:p>
          <a:endParaRPr lang="en-US"/>
        </a:p>
      </dgm:t>
    </dgm:pt>
    <dgm:pt modelId="{5195CAEA-0AA4-4600-9FC4-3F11BFC26F18}" type="sibTrans" cxnId="{7BA69C07-D1B3-4F53-AC4D-51AEA54E15A8}">
      <dgm:prSet/>
      <dgm:spPr/>
      <dgm:t>
        <a:bodyPr/>
        <a:lstStyle/>
        <a:p>
          <a:endParaRPr lang="en-US"/>
        </a:p>
      </dgm:t>
    </dgm:pt>
    <dgm:pt modelId="{87A51E80-CB07-41F9-BF11-8DE0EE01BCDE}">
      <dgm:prSet phldrT="[Text]"/>
      <dgm:spPr/>
      <dgm:t>
        <a:bodyPr/>
        <a:lstStyle/>
        <a:p>
          <a:r>
            <a: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Reuse-oriented development</a:t>
          </a:r>
          <a:endParaRPr lang="en-US" b="1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D93FC40B-E558-4EA6-8758-3BC434890DC4}" type="parTrans" cxnId="{B32C9B85-8160-46AD-9CE7-69B27F5F15FB}">
      <dgm:prSet/>
      <dgm:spPr/>
      <dgm:t>
        <a:bodyPr/>
        <a:lstStyle/>
        <a:p>
          <a:endParaRPr lang="en-US"/>
        </a:p>
      </dgm:t>
    </dgm:pt>
    <dgm:pt modelId="{2273A039-E531-4C50-BBFF-246D972C9E54}" type="sibTrans" cxnId="{B32C9B85-8160-46AD-9CE7-69B27F5F15FB}">
      <dgm:prSet/>
      <dgm:spPr/>
      <dgm:t>
        <a:bodyPr/>
        <a:lstStyle/>
        <a:p>
          <a:endParaRPr lang="en-US"/>
        </a:p>
      </dgm:t>
    </dgm:pt>
    <dgm:pt modelId="{6D41ADCB-3802-48C5-89AD-04F2A7807E31}">
      <dgm:prSet phldrT="[Text]"/>
      <dgm:spPr/>
      <dgm:t>
        <a:bodyPr/>
        <a:lstStyle/>
        <a:p>
          <a:r>
            <a: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Development </a:t>
          </a:r>
          <a:endParaRPr lang="en-US" b="1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8F0404D-F3CF-44FC-8DCB-A150599B78A8}" type="parTrans" cxnId="{B52EF6B3-C540-4873-8DC3-28534AEE4B2E}">
      <dgm:prSet/>
      <dgm:spPr/>
      <dgm:t>
        <a:bodyPr/>
        <a:lstStyle/>
        <a:p>
          <a:endParaRPr lang="en-US"/>
        </a:p>
      </dgm:t>
    </dgm:pt>
    <dgm:pt modelId="{13AF9F55-8486-4642-82A8-10EF74C7EFB2}" type="sibTrans" cxnId="{B52EF6B3-C540-4873-8DC3-28534AEE4B2E}">
      <dgm:prSet/>
      <dgm:spPr/>
      <dgm:t>
        <a:bodyPr/>
        <a:lstStyle/>
        <a:p>
          <a:endParaRPr lang="en-US"/>
        </a:p>
      </dgm:t>
    </dgm:pt>
    <dgm:pt modelId="{2E0D45D4-48E1-41F6-9324-45DC022BE837}">
      <dgm:prSet phldrT="[Text]"/>
      <dgm:spPr/>
      <dgm:t>
        <a:bodyPr/>
        <a:lstStyle/>
        <a:p>
          <a:r>
            <a: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Evolution</a:t>
          </a:r>
          <a:endParaRPr lang="en-US" b="1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6BF7D19-1D45-4D34-B456-D8E3E6CC1C39}" type="parTrans" cxnId="{6FB19C06-8350-48D9-A007-570AC22EDEDB}">
      <dgm:prSet/>
      <dgm:spPr/>
      <dgm:t>
        <a:bodyPr/>
        <a:lstStyle/>
        <a:p>
          <a:endParaRPr lang="en-US"/>
        </a:p>
      </dgm:t>
    </dgm:pt>
    <dgm:pt modelId="{E80624AD-8A42-43FA-8FC7-AA7ECCB2CEFB}" type="sibTrans" cxnId="{6FB19C06-8350-48D9-A007-570AC22EDEDB}">
      <dgm:prSet/>
      <dgm:spPr/>
      <dgm:t>
        <a:bodyPr/>
        <a:lstStyle/>
        <a:p>
          <a:endParaRPr lang="en-US"/>
        </a:p>
      </dgm:t>
    </dgm:pt>
    <dgm:pt modelId="{96C4394F-851C-4B7F-B1A3-3D288D87BEA8}" type="pres">
      <dgm:prSet presAssocID="{8BC30DC2-6772-4C24-92B2-FA4435DFFF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E3E461-5166-47B0-B0C6-A4E1A8964967}" type="pres">
      <dgm:prSet presAssocID="{90BE8A72-6420-4364-9C50-796678F2BCF8}" presName="linNode" presStyleCnt="0"/>
      <dgm:spPr/>
    </dgm:pt>
    <dgm:pt modelId="{5122CA4E-B9C5-4EF1-B328-AB237D243035}" type="pres">
      <dgm:prSet presAssocID="{90BE8A72-6420-4364-9C50-796678F2BCF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A4D25-3322-4F39-8CC4-543A1165267B}" type="pres">
      <dgm:prSet presAssocID="{90BE8A72-6420-4364-9C50-796678F2BCF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A69FF-2BE1-4530-A2F1-5588CDEBECD9}" type="pres">
      <dgm:prSet presAssocID="{33E6B134-B0D6-4666-9C0F-06F9486CE057}" presName="sp" presStyleCnt="0"/>
      <dgm:spPr/>
    </dgm:pt>
    <dgm:pt modelId="{FE18310A-E90D-474D-84C7-C0FF1960DE47}" type="pres">
      <dgm:prSet presAssocID="{26E78C6C-0111-4AB2-AF53-61C12DDBAEF6}" presName="linNode" presStyleCnt="0"/>
      <dgm:spPr/>
    </dgm:pt>
    <dgm:pt modelId="{F9CC4345-90E4-4D0E-94EC-8DC4B699E35E}" type="pres">
      <dgm:prSet presAssocID="{26E78C6C-0111-4AB2-AF53-61C12DDBAEF6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BCD5E-5999-481C-A40B-DEF0DCD81059}" type="pres">
      <dgm:prSet presAssocID="{26E78C6C-0111-4AB2-AF53-61C12DDBAEF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38E87-9934-4BB9-8AF7-F8F1A30A4071}" type="pres">
      <dgm:prSet presAssocID="{DF1FD8FA-ACA2-47C2-9AB5-150C65A0CE76}" presName="sp" presStyleCnt="0"/>
      <dgm:spPr/>
    </dgm:pt>
    <dgm:pt modelId="{C8D15E3B-635C-4610-83F5-D976DE5B4B9B}" type="pres">
      <dgm:prSet presAssocID="{B3549F06-4DFE-4C87-A3FB-D0AD8AD8871F}" presName="linNode" presStyleCnt="0"/>
      <dgm:spPr/>
    </dgm:pt>
    <dgm:pt modelId="{2F6A9AF0-53C5-4A82-AD3A-A41E152118DE}" type="pres">
      <dgm:prSet presAssocID="{B3549F06-4DFE-4C87-A3FB-D0AD8AD8871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076B7-D597-4E54-961B-8E373BA38D84}" type="pres">
      <dgm:prSet presAssocID="{B3549F06-4DFE-4C87-A3FB-D0AD8AD8871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3DC0A2-E2F9-4BD7-BE95-5EF0DE2759D6}" type="presOf" srcId="{8BC30DC2-6772-4C24-92B2-FA4435DFFF91}" destId="{96C4394F-851C-4B7F-B1A3-3D288D87BEA8}" srcOrd="0" destOrd="0" presId="urn:microsoft.com/office/officeart/2005/8/layout/vList5"/>
    <dgm:cxn modelId="{66988E14-22A5-4FAD-83E7-4106B9DE84BB}" type="presOf" srcId="{B059E644-C935-4271-BAF9-629C988B7FAE}" destId="{FC8A4D25-3322-4F39-8CC4-543A1165267B}" srcOrd="0" destOrd="0" presId="urn:microsoft.com/office/officeart/2005/8/layout/vList5"/>
    <dgm:cxn modelId="{3F165CD7-69D5-45C1-AB3A-B9D9034A4771}" srcId="{B3549F06-4DFE-4C87-A3FB-D0AD8AD8871F}" destId="{F4798C15-FEC1-488B-AD16-37C0C581345E}" srcOrd="0" destOrd="0" parTransId="{C506D920-3FB6-41FC-8FD5-27FFDF816A87}" sibTransId="{CDC34BFF-0D55-45F8-B0E8-0E1CCBD08EE6}"/>
    <dgm:cxn modelId="{3A6E50E7-3F76-4D25-AC50-0B69AD19173A}" type="presOf" srcId="{22D24176-8517-4F9A-B23D-A2D6306591A5}" destId="{BAC076B7-D597-4E54-961B-8E373BA38D84}" srcOrd="0" destOrd="2" presId="urn:microsoft.com/office/officeart/2005/8/layout/vList5"/>
    <dgm:cxn modelId="{423C4730-DB3F-4732-9CEA-999F533F9CB7}" type="presOf" srcId="{90BE8A72-6420-4364-9C50-796678F2BCF8}" destId="{5122CA4E-B9C5-4EF1-B328-AB237D243035}" srcOrd="0" destOrd="0" presId="urn:microsoft.com/office/officeart/2005/8/layout/vList5"/>
    <dgm:cxn modelId="{81C7A894-32D1-4807-B5D0-C4612DE3FDC3}" type="presOf" srcId="{87A51E80-CB07-41F9-BF11-8DE0EE01BCDE}" destId="{281BCD5E-5999-481C-A40B-DEF0DCD81059}" srcOrd="0" destOrd="2" presId="urn:microsoft.com/office/officeart/2005/8/layout/vList5"/>
    <dgm:cxn modelId="{14216F84-0C59-46EE-8EFC-CA85731B868B}" type="presOf" srcId="{26E78C6C-0111-4AB2-AF53-61C12DDBAEF6}" destId="{F9CC4345-90E4-4D0E-94EC-8DC4B699E35E}" srcOrd="0" destOrd="0" presId="urn:microsoft.com/office/officeart/2005/8/layout/vList5"/>
    <dgm:cxn modelId="{9812AE54-3D35-4AB9-9229-0036CD4337B7}" srcId="{90BE8A72-6420-4364-9C50-796678F2BCF8}" destId="{F6AD3EC9-4E0E-4FB1-AF6F-2F6735289508}" srcOrd="1" destOrd="0" parTransId="{028D42C8-B45F-42DD-B266-83666E4CEA9F}" sibTransId="{92BB7450-CD2D-4B69-86E5-B5A173D817C3}"/>
    <dgm:cxn modelId="{3AB4A1FA-BB91-446C-B8D2-299F374D3CE6}" type="presOf" srcId="{0AE5441B-1A46-4639-B55A-E6F628DD2912}" destId="{281BCD5E-5999-481C-A40B-DEF0DCD81059}" srcOrd="0" destOrd="0" presId="urn:microsoft.com/office/officeart/2005/8/layout/vList5"/>
    <dgm:cxn modelId="{E0602246-BB38-4B04-88D4-0636BAB8F458}" srcId="{90BE8A72-6420-4364-9C50-796678F2BCF8}" destId="{B059E644-C935-4271-BAF9-629C988B7FAE}" srcOrd="0" destOrd="0" parTransId="{564C0C10-4F99-4A1E-80F3-C776387F61C5}" sibTransId="{6D28FC0B-4749-4908-8D33-BBA1C795FF68}"/>
    <dgm:cxn modelId="{B52EF6B3-C540-4873-8DC3-28534AEE4B2E}" srcId="{B3549F06-4DFE-4C87-A3FB-D0AD8AD8871F}" destId="{6D41ADCB-3802-48C5-89AD-04F2A7807E31}" srcOrd="1" destOrd="0" parTransId="{C8F0404D-F3CF-44FC-8DCB-A150599B78A8}" sibTransId="{13AF9F55-8486-4642-82A8-10EF74C7EFB2}"/>
    <dgm:cxn modelId="{6DD164FA-937B-4861-9EE8-10BD0B942F15}" type="presOf" srcId="{F6AD3EC9-4E0E-4FB1-AF6F-2F6735289508}" destId="{FC8A4D25-3322-4F39-8CC4-543A1165267B}" srcOrd="0" destOrd="1" presId="urn:microsoft.com/office/officeart/2005/8/layout/vList5"/>
    <dgm:cxn modelId="{4A5DCEAE-7DE2-484D-835B-82485B791CB6}" type="presOf" srcId="{B3549F06-4DFE-4C87-A3FB-D0AD8AD8871F}" destId="{2F6A9AF0-53C5-4A82-AD3A-A41E152118DE}" srcOrd="0" destOrd="0" presId="urn:microsoft.com/office/officeart/2005/8/layout/vList5"/>
    <dgm:cxn modelId="{0ECB0362-AD5B-4AA7-88B6-E70F295E6640}" srcId="{8BC30DC2-6772-4C24-92B2-FA4435DFFF91}" destId="{B3549F06-4DFE-4C87-A3FB-D0AD8AD8871F}" srcOrd="2" destOrd="0" parTransId="{71DAF80C-83BA-4B50-B08A-0231D0E52CB2}" sibTransId="{632E8AF9-58AA-4241-A686-4B1F4E4A698E}"/>
    <dgm:cxn modelId="{7BA69C07-D1B3-4F53-AC4D-51AEA54E15A8}" srcId="{26E78C6C-0111-4AB2-AF53-61C12DDBAEF6}" destId="{7019360F-7BAD-4029-845A-903E8A0B6F4B}" srcOrd="1" destOrd="0" parTransId="{69B1C693-E28F-4061-B673-A79D42310E5D}" sibTransId="{5195CAEA-0AA4-4600-9FC4-3F11BFC26F18}"/>
    <dgm:cxn modelId="{35B2E7C2-C2B9-4E22-850D-6F2E2FE90FEB}" srcId="{8BC30DC2-6772-4C24-92B2-FA4435DFFF91}" destId="{90BE8A72-6420-4364-9C50-796678F2BCF8}" srcOrd="0" destOrd="0" parTransId="{495AEA21-5CFA-483E-BBFF-BA6A44EA039B}" sibTransId="{33E6B134-B0D6-4666-9C0F-06F9486CE057}"/>
    <dgm:cxn modelId="{AB6203C0-8BB7-4E29-BDE4-CA1CB7B072BB}" srcId="{B3549F06-4DFE-4C87-A3FB-D0AD8AD8871F}" destId="{22D24176-8517-4F9A-B23D-A2D6306591A5}" srcOrd="2" destOrd="0" parTransId="{A70B76DA-B6CD-4F8B-A2AB-0244C677D2B9}" sibTransId="{3C32EC5A-BA5A-45FA-B810-9371698DD87F}"/>
    <dgm:cxn modelId="{9836D1F1-4276-4FE0-ACAE-0738BBD7243D}" srcId="{26E78C6C-0111-4AB2-AF53-61C12DDBAEF6}" destId="{0AE5441B-1A46-4639-B55A-E6F628DD2912}" srcOrd="0" destOrd="0" parTransId="{F3E547CA-CF2C-46E6-AFF2-7B204EC9E172}" sibTransId="{3092D1B2-47DA-46C4-A73A-C4EA994E348D}"/>
    <dgm:cxn modelId="{B32C9B85-8160-46AD-9CE7-69B27F5F15FB}" srcId="{26E78C6C-0111-4AB2-AF53-61C12DDBAEF6}" destId="{87A51E80-CB07-41F9-BF11-8DE0EE01BCDE}" srcOrd="2" destOrd="0" parTransId="{D93FC40B-E558-4EA6-8758-3BC434890DC4}" sibTransId="{2273A039-E531-4C50-BBFF-246D972C9E54}"/>
    <dgm:cxn modelId="{6FB19C06-8350-48D9-A007-570AC22EDEDB}" srcId="{B3549F06-4DFE-4C87-A3FB-D0AD8AD8871F}" destId="{2E0D45D4-48E1-41F6-9324-45DC022BE837}" srcOrd="3" destOrd="0" parTransId="{46BF7D19-1D45-4D34-B456-D8E3E6CC1C39}" sibTransId="{E80624AD-8A42-43FA-8FC7-AA7ECCB2CEFB}"/>
    <dgm:cxn modelId="{8C3783F9-7054-48D3-A180-B708D610056C}" type="presOf" srcId="{7019360F-7BAD-4029-845A-903E8A0B6F4B}" destId="{281BCD5E-5999-481C-A40B-DEF0DCD81059}" srcOrd="0" destOrd="1" presId="urn:microsoft.com/office/officeart/2005/8/layout/vList5"/>
    <dgm:cxn modelId="{FBDE315B-9C13-4161-99E9-4BBDC0A5A179}" type="presOf" srcId="{F4798C15-FEC1-488B-AD16-37C0C581345E}" destId="{BAC076B7-D597-4E54-961B-8E373BA38D84}" srcOrd="0" destOrd="0" presId="urn:microsoft.com/office/officeart/2005/8/layout/vList5"/>
    <dgm:cxn modelId="{9AA76295-F7A9-48D4-98E3-019DE36704CE}" srcId="{8BC30DC2-6772-4C24-92B2-FA4435DFFF91}" destId="{26E78C6C-0111-4AB2-AF53-61C12DDBAEF6}" srcOrd="1" destOrd="0" parTransId="{D016A42B-752D-4A39-A315-0D662C1312C8}" sibTransId="{DF1FD8FA-ACA2-47C2-9AB5-150C65A0CE76}"/>
    <dgm:cxn modelId="{82351B3B-6FF2-42BA-B0D1-721DBA9C8D32}" type="presOf" srcId="{6D41ADCB-3802-48C5-89AD-04F2A7807E31}" destId="{BAC076B7-D597-4E54-961B-8E373BA38D84}" srcOrd="0" destOrd="1" presId="urn:microsoft.com/office/officeart/2005/8/layout/vList5"/>
    <dgm:cxn modelId="{254FBF65-3769-4CF0-AC96-456BDB726EDA}" type="presOf" srcId="{2E0D45D4-48E1-41F6-9324-45DC022BE837}" destId="{BAC076B7-D597-4E54-961B-8E373BA38D84}" srcOrd="0" destOrd="3" presId="urn:microsoft.com/office/officeart/2005/8/layout/vList5"/>
    <dgm:cxn modelId="{9E837172-C9EB-41F2-9A8F-FB7C22CD869A}" type="presParOf" srcId="{96C4394F-851C-4B7F-B1A3-3D288D87BEA8}" destId="{B3E3E461-5166-47B0-B0C6-A4E1A8964967}" srcOrd="0" destOrd="0" presId="urn:microsoft.com/office/officeart/2005/8/layout/vList5"/>
    <dgm:cxn modelId="{75D52E9A-32F0-4350-8FE7-FE6C1CE70BBF}" type="presParOf" srcId="{B3E3E461-5166-47B0-B0C6-A4E1A8964967}" destId="{5122CA4E-B9C5-4EF1-B328-AB237D243035}" srcOrd="0" destOrd="0" presId="urn:microsoft.com/office/officeart/2005/8/layout/vList5"/>
    <dgm:cxn modelId="{1F216C2A-EF0E-40A7-AD2D-831E7A552C24}" type="presParOf" srcId="{B3E3E461-5166-47B0-B0C6-A4E1A8964967}" destId="{FC8A4D25-3322-4F39-8CC4-543A1165267B}" srcOrd="1" destOrd="0" presId="urn:microsoft.com/office/officeart/2005/8/layout/vList5"/>
    <dgm:cxn modelId="{B2F20999-4E69-44A8-B0F1-61C54F79BB1F}" type="presParOf" srcId="{96C4394F-851C-4B7F-B1A3-3D288D87BEA8}" destId="{A96A69FF-2BE1-4530-A2F1-5588CDEBECD9}" srcOrd="1" destOrd="0" presId="urn:microsoft.com/office/officeart/2005/8/layout/vList5"/>
    <dgm:cxn modelId="{95A63337-69CE-4365-B33C-00C50F956AA6}" type="presParOf" srcId="{96C4394F-851C-4B7F-B1A3-3D288D87BEA8}" destId="{FE18310A-E90D-474D-84C7-C0FF1960DE47}" srcOrd="2" destOrd="0" presId="urn:microsoft.com/office/officeart/2005/8/layout/vList5"/>
    <dgm:cxn modelId="{B7DC7C28-61A9-4369-9052-B3A291F41F41}" type="presParOf" srcId="{FE18310A-E90D-474D-84C7-C0FF1960DE47}" destId="{F9CC4345-90E4-4D0E-94EC-8DC4B699E35E}" srcOrd="0" destOrd="0" presId="urn:microsoft.com/office/officeart/2005/8/layout/vList5"/>
    <dgm:cxn modelId="{E8089C37-2421-415E-91E3-2AED2CF918C7}" type="presParOf" srcId="{FE18310A-E90D-474D-84C7-C0FF1960DE47}" destId="{281BCD5E-5999-481C-A40B-DEF0DCD81059}" srcOrd="1" destOrd="0" presId="urn:microsoft.com/office/officeart/2005/8/layout/vList5"/>
    <dgm:cxn modelId="{30E19D9E-9777-4863-83FE-4C0F8F891FD1}" type="presParOf" srcId="{96C4394F-851C-4B7F-B1A3-3D288D87BEA8}" destId="{B5838E87-9934-4BB9-8AF7-F8F1A30A4071}" srcOrd="3" destOrd="0" presId="urn:microsoft.com/office/officeart/2005/8/layout/vList5"/>
    <dgm:cxn modelId="{2CC133A6-FE0D-4808-9219-64D9EA55F989}" type="presParOf" srcId="{96C4394F-851C-4B7F-B1A3-3D288D87BEA8}" destId="{C8D15E3B-635C-4610-83F5-D976DE5B4B9B}" srcOrd="4" destOrd="0" presId="urn:microsoft.com/office/officeart/2005/8/layout/vList5"/>
    <dgm:cxn modelId="{64E9D253-6419-4A56-817D-A9D57D2992DA}" type="presParOf" srcId="{C8D15E3B-635C-4610-83F5-D976DE5B4B9B}" destId="{2F6A9AF0-53C5-4A82-AD3A-A41E152118DE}" srcOrd="0" destOrd="0" presId="urn:microsoft.com/office/officeart/2005/8/layout/vList5"/>
    <dgm:cxn modelId="{2E053F5A-C670-40CE-A15D-86F34C898A98}" type="presParOf" srcId="{C8D15E3B-635C-4610-83F5-D976DE5B4B9B}" destId="{BAC076B7-D597-4E54-961B-8E373BA38D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A4D25-3322-4F39-8CC4-543A1165267B}">
      <dsp:nvSpPr>
        <dsp:cNvPr id="0" name=""/>
        <dsp:cNvSpPr/>
      </dsp:nvSpPr>
      <dsp:spPr>
        <a:xfrm rot="5400000">
          <a:off x="4552498" y="-1690222"/>
          <a:ext cx="1154571" cy="482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Plan-driven processes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Agile processes</a:t>
          </a:r>
          <a:endParaRPr lang="en-US" sz="1600" kern="1200" dirty="0" smtClean="0">
            <a:latin typeface="Times New Roman" pitchFamily="18" charset="0"/>
            <a:cs typeface="Times New Roman" pitchFamily="18" charset="0"/>
          </a:endParaRPr>
        </a:p>
      </dsp:txBody>
      <dsp:txXfrm rot="-5400000">
        <a:off x="2715768" y="202870"/>
        <a:ext cx="4771670" cy="1041847"/>
      </dsp:txXfrm>
    </dsp:sp>
    <dsp:sp modelId="{5122CA4E-B9C5-4EF1-B328-AB237D243035}">
      <dsp:nvSpPr>
        <dsp:cNvPr id="0" name=""/>
        <dsp:cNvSpPr/>
      </dsp:nvSpPr>
      <dsp:spPr>
        <a:xfrm>
          <a:off x="0" y="2186"/>
          <a:ext cx="2715768" cy="1443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u="none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Software process</a:t>
          </a:r>
          <a:endParaRPr lang="en-US" sz="3000" i="0" u="none" kern="1200" dirty="0">
            <a:solidFill>
              <a:schemeClr val="bg1"/>
            </a:solidFill>
          </a:endParaRPr>
        </a:p>
      </dsp:txBody>
      <dsp:txXfrm>
        <a:off x="70452" y="72638"/>
        <a:ext cx="2574864" cy="1302310"/>
      </dsp:txXfrm>
    </dsp:sp>
    <dsp:sp modelId="{281BCD5E-5999-481C-A40B-DEF0DCD81059}">
      <dsp:nvSpPr>
        <dsp:cNvPr id="0" name=""/>
        <dsp:cNvSpPr/>
      </dsp:nvSpPr>
      <dsp:spPr>
        <a:xfrm rot="5400000">
          <a:off x="4552498" y="-174847"/>
          <a:ext cx="1154571" cy="482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Waterfall’ model</a:t>
          </a:r>
          <a:endParaRPr lang="en-US" sz="1600" b="1" kern="1200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Incremental (exploratory) development</a:t>
          </a:r>
          <a:endParaRPr lang="en-US" sz="1600" b="1" kern="1200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Reuse-oriented development</a:t>
          </a:r>
          <a:endParaRPr lang="en-US" sz="1600" b="1" kern="1200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715768" y="1718245"/>
        <a:ext cx="4771670" cy="1041847"/>
      </dsp:txXfrm>
    </dsp:sp>
    <dsp:sp modelId="{F9CC4345-90E4-4D0E-94EC-8DC4B699E35E}">
      <dsp:nvSpPr>
        <dsp:cNvPr id="0" name=""/>
        <dsp:cNvSpPr/>
      </dsp:nvSpPr>
      <dsp:spPr>
        <a:xfrm>
          <a:off x="0" y="1517561"/>
          <a:ext cx="2715768" cy="1443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u="none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Software process model </a:t>
          </a:r>
          <a:endParaRPr lang="en-US" sz="3000" b="1" i="0" u="none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0452" y="1588013"/>
        <a:ext cx="2574864" cy="1302310"/>
      </dsp:txXfrm>
    </dsp:sp>
    <dsp:sp modelId="{BAC076B7-D597-4E54-961B-8E373BA38D84}">
      <dsp:nvSpPr>
        <dsp:cNvPr id="0" name=""/>
        <dsp:cNvSpPr/>
      </dsp:nvSpPr>
      <dsp:spPr>
        <a:xfrm rot="5400000">
          <a:off x="4552498" y="1340527"/>
          <a:ext cx="1154571" cy="48280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Specification</a:t>
          </a:r>
          <a:endParaRPr lang="en-US" sz="1600" b="1" kern="1200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Development </a:t>
          </a:r>
          <a:endParaRPr lang="en-US" sz="1600" b="1" kern="1200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Validation</a:t>
          </a:r>
          <a:endParaRPr lang="en-US" sz="1600" b="1" kern="1200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Evolution</a:t>
          </a:r>
          <a:endParaRPr lang="en-US" sz="1600" b="1" kern="1200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2715768" y="3233619"/>
        <a:ext cx="4771670" cy="1041847"/>
      </dsp:txXfrm>
    </dsp:sp>
    <dsp:sp modelId="{2F6A9AF0-53C5-4A82-AD3A-A41E152118DE}">
      <dsp:nvSpPr>
        <dsp:cNvPr id="0" name=""/>
        <dsp:cNvSpPr/>
      </dsp:nvSpPr>
      <dsp:spPr>
        <a:xfrm>
          <a:off x="0" y="3032936"/>
          <a:ext cx="2715768" cy="1443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u="none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Software Process Activities </a:t>
          </a:r>
          <a:endParaRPr lang="en-US" sz="3000" b="1" i="0" u="none" kern="1200" dirty="0">
            <a:solidFill>
              <a:schemeClr val="bg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70452" y="3103388"/>
        <a:ext cx="2574864" cy="1302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8AE7-6413-4430-9123-6C2E9B1CD732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42BE2-83AA-45C7-88D2-6BE654433A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7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https://www.youtube.com/watch?v=5A5XCuWMG4o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42BE2-83AA-45C7-88D2-6BE654433A2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 for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commercial off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-the-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shelf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 adjective that describes software or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products that are ready-made and available for sale to the general public. For example, </a:t>
            </a:r>
            <a:r>
              <a:rPr lang="en-US" sz="1200" b="1" i="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Microsoft Office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COTS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that is a packaged software solution for businesses.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analysis Given the requirements specification, a search is made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to implement that specification. Usually, there is no exact match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components that may be used only provide some of the functionality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modification During this stage, the requirements are analyzed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the components that have been discovered. They are then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reflect the available components. Where modifications are impossible,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analysis activity may be re-entered to search for alternative solutions.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design with reuse During this phase, the framework of the system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designed or an existing framework is reused. The designers take into account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that are reused and organize the framework to cater for this.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software may have to be designed if reusable components are not available.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and integration Software that cannot be externally procured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developed, and the components and COTS systems are integrated to create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system. System integration, in this model, may be part of the development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rather than a separate activity.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42BE2-83AA-45C7-88D2-6BE654433A2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computer software designed to help a user perform specific tasks.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computing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includes a hardware architecture and a software framework that allow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software to run—for example, the operating system and programming languages.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42BE2-83AA-45C7-88D2-6BE654433A2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5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0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3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8D21A8-0EE2-44DC-80A0-A0237E09B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Chapter 2 Software Processes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5334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9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Waterfall model phases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52600"/>
            <a:ext cx="7543801" cy="478366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waterfall model is mostly used for </a:t>
            </a:r>
            <a:r>
              <a:rPr lang="en-US" sz="24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large systems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engineering projects where a system is developed at </a:t>
            </a:r>
            <a:r>
              <a:rPr lang="en-US" sz="24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several sites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those circumstances, the plan-driven nature of the waterfall model 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helps coordinate the work.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9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Waterfall model 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543801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Waterfall model is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difficulty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accommodating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change after the process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underway.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principle,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phase </a:t>
            </a:r>
            <a:r>
              <a:rPr lang="en-US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has to </a:t>
            </a:r>
            <a:r>
              <a:rPr lang="en-US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 complete before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moving onto the next phase.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Waterfall model problems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543801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Inflexible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partitioning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project into distinct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stages makes it </a:t>
            </a:r>
            <a:r>
              <a:rPr lang="en-US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difficult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respond to changing customer requirements.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Therefore, this model is only appropriate when the requirements are well-understood and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changes will be fairly limited during the design process.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Few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systems have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stable requirements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Incremental (exploratory) development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32864"/>
            <a:ext cx="6781800" cy="395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Incremental development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543801" cy="4495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Incremental development is based on the idea of developing an </a:t>
            </a:r>
            <a:r>
              <a:rPr lang="en-US" sz="24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initial implementation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exposing this to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 comment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evolving it through several versions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until an adequate system has been developed.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Incremental software development, which is a fundamental part of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agile approaches,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better than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waterfall approach for most business,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e-commerce, and personal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Incremental development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543801" cy="4495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Incremental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development in 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 form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now the most common approach for the development of application systems.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approach can be either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plan-driven, agile, or, more usually, a mixture of these approaches.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a plan-driven approach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system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increments are identified in advance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an agile approach is adopted, the early increments are identified but the development of </a:t>
            </a:r>
            <a:r>
              <a:rPr lang="en-US" sz="24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later increments depends on progress and customer priorities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52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Incremental development benefits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543801" cy="4495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accommodating </a:t>
            </a:r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changing customer requirements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reduced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amount of analysis and documentation that has to be redone is much </a:t>
            </a:r>
            <a:r>
              <a:rPr lang="en-US" sz="2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less than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required with the waterfall model.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get customer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the development work that has been done.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Customers can comment on demonstrations of the software and see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how much has been implemented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rapid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delivery and deployment of useful software to the customer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possible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Customers are able to use and gain value from the software earlier than is possible with a waterfall process.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Incremental development problems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process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not visible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Managers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need regular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deliverables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measure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progress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structure tends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degrade as new increments are added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Unless time and money is spent on refactoring to improve the software, regular change tends to corrupt its structure.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Incorporating further software changes 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ecomes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increasingly difficult and costly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Reuse-oriented software engineering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8356177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Reuse-oriented software engineering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systematic reuse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systems are integrated from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existing components or COTS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(Commercial-off-the-shelf) systems.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stages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Component analysis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Requirements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modification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 with reuse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integration.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Reuse is now the standard approach for building many types of business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Agenda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process.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process models.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Software process activities.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Coping with change.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Coping with change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5506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inevitable in all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large software projects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Business changes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lead to new and changed system requirements</a:t>
            </a:r>
          </a:p>
          <a:p>
            <a:pPr lvl="1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technologies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 up new possibilities for improving implementations</a:t>
            </a:r>
          </a:p>
          <a:p>
            <a:pPr lvl="1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Changing platforms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 application changes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leads to rework so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costs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change include both rework (e.g.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re-analysing requirements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as well as the costs of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implementing new functionality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Reducing the costs of rework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Change avoidance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where the software process includes activities that can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predict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possible changes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significant rework is required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For example, a 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prototype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system may be developed to show some key features of the system to customers.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Change tolerance,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the process is designed so that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accommodated at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relatively low cost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normally involves some form of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incremental development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Proposed changes may be implemented in increments that have not yet been developed.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this is impossible, then only a single increment (a small part of the system) may have be altered to incorporate the change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78366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prototype is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initial version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 system used to demonstrate concepts and try out design options.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prototype can be used in:</a:t>
            </a:r>
          </a:p>
          <a:p>
            <a:pPr lvl="1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engineering process to help with requirements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elicitation and validation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design processes to explore options and develop a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UI design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Benefits of prototyping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Improved system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usability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closer match to users’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real needs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Improved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quality.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Improved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maintainability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Reduced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development effort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additional software process models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Incremental delivery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Boehm’s spiral model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Rational Unified Process RUP.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01843"/>
            <a:ext cx="7543800" cy="1450757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Summary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478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software process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711441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b="1" i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process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: a structured set of </a:t>
            </a:r>
            <a:r>
              <a:rPr lang="en-US" sz="24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required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24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software processes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but all involve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Specification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defining what the system should do.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Design and implementation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defining the organization of the system and implementing the system.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checking that it does what the customer wants.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Evolution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changing the system in response to changing customer needs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Process Activities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1802" y="1828800"/>
            <a:ext cx="5497198" cy="481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893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software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process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543801" cy="4572000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an abstract representation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 a process. 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presents a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a process from some particular perspective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124200"/>
            <a:ext cx="6781800" cy="348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798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processes category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52600"/>
            <a:ext cx="7543801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Sometimes,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software processes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categorized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either plan-driven or agile processes.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Plan-driven processes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processes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where 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process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planned in advance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progress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measured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against this plan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agile processes,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planning is </a:t>
            </a:r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incremental and it is easier to change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process to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reflect changing customer requirements.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practice,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most practical processes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elements of both plan-driven and agile approaches.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 right or wrong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processes.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process models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waterfall model</a:t>
            </a:r>
          </a:p>
          <a:p>
            <a:pPr marL="749808" lvl="1" indent="-457200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Plan-driven model.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Incremental (exploratory) development</a:t>
            </a:r>
          </a:p>
          <a:p>
            <a:pPr marL="749808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May be plan-driven or agile.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Reuse-oriented software engineering</a:t>
            </a:r>
          </a:p>
          <a:p>
            <a:pPr marL="749808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May be plan-driven or agile.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waterfall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9649" y="1838625"/>
            <a:ext cx="7512351" cy="42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Waterfall model phases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752600"/>
            <a:ext cx="7543801" cy="47836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waterfall model is an example of a 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plan-driven process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you must 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plan and schedule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all of the 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process activities </a:t>
            </a:r>
            <a:r>
              <a:rPr lang="en-US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starting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work on them.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 are separate identified phases in the waterfall model: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analysis and definition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 and software 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unit testing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system testing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Operation and </a:t>
            </a:r>
            <a:r>
              <a:rPr lang="en-US" sz="2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maintenance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1078</Words>
  <Application>Microsoft Office PowerPoint</Application>
  <PresentationFormat>On-screen Show (4:3)</PresentationFormat>
  <Paragraphs>146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 Chapter 2 Software Processes</vt:lpstr>
      <vt:lpstr>Agenda </vt:lpstr>
      <vt:lpstr>The software process</vt:lpstr>
      <vt:lpstr> Software Process Activities </vt:lpstr>
      <vt:lpstr>The software process model</vt:lpstr>
      <vt:lpstr>Software processes category</vt:lpstr>
      <vt:lpstr>Software process models</vt:lpstr>
      <vt:lpstr>The waterfall model</vt:lpstr>
      <vt:lpstr>Waterfall model phases</vt:lpstr>
      <vt:lpstr>Waterfall model phases</vt:lpstr>
      <vt:lpstr>Waterfall model problems</vt:lpstr>
      <vt:lpstr>Waterfall model problems</vt:lpstr>
      <vt:lpstr>Incremental (exploratory) development</vt:lpstr>
      <vt:lpstr>Incremental development</vt:lpstr>
      <vt:lpstr>Incremental development</vt:lpstr>
      <vt:lpstr>Incremental development benefits</vt:lpstr>
      <vt:lpstr>Incremental development problems</vt:lpstr>
      <vt:lpstr>Reuse-oriented software engineering</vt:lpstr>
      <vt:lpstr>Reuse-oriented software engineering</vt:lpstr>
      <vt:lpstr>Coping with change</vt:lpstr>
      <vt:lpstr>Reducing the costs of rework</vt:lpstr>
      <vt:lpstr>Software prototyping</vt:lpstr>
      <vt:lpstr>Benefits of prototyping</vt:lpstr>
      <vt:lpstr>Task: additional software process models</vt:lpstr>
      <vt:lpstr>Summary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Marwa Fekry</dc:creator>
  <cp:lastModifiedBy>Marwa Fikry</cp:lastModifiedBy>
  <cp:revision>67</cp:revision>
  <dcterms:created xsi:type="dcterms:W3CDTF">2006-08-16T00:00:00Z</dcterms:created>
  <dcterms:modified xsi:type="dcterms:W3CDTF">2020-02-26T04:53:32Z</dcterms:modified>
</cp:coreProperties>
</file>