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34"/>
  </p:notesMasterIdLst>
  <p:sldIdLst>
    <p:sldId id="270" r:id="rId2"/>
    <p:sldId id="271" r:id="rId3"/>
    <p:sldId id="290" r:id="rId4"/>
    <p:sldId id="257" r:id="rId5"/>
    <p:sldId id="258" r:id="rId6"/>
    <p:sldId id="287" r:id="rId7"/>
    <p:sldId id="288" r:id="rId8"/>
    <p:sldId id="289" r:id="rId9"/>
    <p:sldId id="285" r:id="rId10"/>
    <p:sldId id="259" r:id="rId11"/>
    <p:sldId id="260" r:id="rId12"/>
    <p:sldId id="261" r:id="rId13"/>
    <p:sldId id="262" r:id="rId14"/>
    <p:sldId id="263" r:id="rId15"/>
    <p:sldId id="264" r:id="rId16"/>
    <p:sldId id="265" r:id="rId17"/>
    <p:sldId id="266" r:id="rId18"/>
    <p:sldId id="268" r:id="rId19"/>
    <p:sldId id="269" r:id="rId20"/>
    <p:sldId id="267" r:id="rId21"/>
    <p:sldId id="284" r:id="rId22"/>
    <p:sldId id="283" r:id="rId23"/>
    <p:sldId id="272" r:id="rId24"/>
    <p:sldId id="273" r:id="rId25"/>
    <p:sldId id="275" r:id="rId26"/>
    <p:sldId id="276" r:id="rId27"/>
    <p:sldId id="274" r:id="rId28"/>
    <p:sldId id="277" r:id="rId29"/>
    <p:sldId id="279" r:id="rId30"/>
    <p:sldId id="278" r:id="rId31"/>
    <p:sldId id="280" r:id="rId32"/>
    <p:sldId id="28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58"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CBCA6-4E4A-4CD4-91E7-1FF55AA1BB65}" type="datetimeFigureOut">
              <a:rPr lang="en-US" smtClean="0"/>
              <a:t>2/15/2020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F5768D-5D2B-4747-8714-1AC1F2AF9F06}" type="slidenum">
              <a:rPr lang="en-US" smtClean="0"/>
              <a:t>‹#›</a:t>
            </a:fld>
            <a:endParaRPr lang="en-US"/>
          </a:p>
        </p:txBody>
      </p:sp>
    </p:spTree>
    <p:extLst>
      <p:ext uri="{BB962C8B-B14F-4D97-AF65-F5344CB8AC3E}">
        <p14:creationId xmlns:p14="http://schemas.microsoft.com/office/powerpoint/2010/main" val="41840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F5768D-5D2B-4747-8714-1AC1F2AF9F06}" type="slidenum">
              <a:rPr lang="en-US" smtClean="0"/>
              <a:t>23</a:t>
            </a:fld>
            <a:endParaRPr lang="en-US"/>
          </a:p>
        </p:txBody>
      </p:sp>
    </p:spTree>
    <p:extLst>
      <p:ext uri="{BB962C8B-B14F-4D97-AF65-F5344CB8AC3E}">
        <p14:creationId xmlns:p14="http://schemas.microsoft.com/office/powerpoint/2010/main" val="285534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5768D-5D2B-4747-8714-1AC1F2AF9F06}" type="slidenum">
              <a:rPr lang="en-US" smtClean="0"/>
              <a:t>25</a:t>
            </a:fld>
            <a:endParaRPr lang="en-US"/>
          </a:p>
        </p:txBody>
      </p:sp>
    </p:spTree>
    <p:extLst>
      <p:ext uri="{BB962C8B-B14F-4D97-AF65-F5344CB8AC3E}">
        <p14:creationId xmlns:p14="http://schemas.microsoft.com/office/powerpoint/2010/main" val="3256873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12A975A-B281-43FF-8FCA-E293504BC373}"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247936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2A975A-B281-43FF-8FCA-E293504BC373}"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18984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2A975A-B281-43FF-8FCA-E293504BC373}"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177964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838200" y="19050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Online Image Placeholder 3"/>
          <p:cNvSpPr>
            <a:spLocks noGrp="1"/>
          </p:cNvSpPr>
          <p:nvPr>
            <p:ph type="clipArt" sz="half" idx="2"/>
          </p:nvPr>
        </p:nvSpPr>
        <p:spPr>
          <a:xfrm>
            <a:off x="4800600" y="1905000"/>
            <a:ext cx="3810000" cy="4114800"/>
          </a:xfrm>
        </p:spPr>
        <p:txBody>
          <a:bodyPr/>
          <a:lstStyle/>
          <a:p>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47B5686D-C3FE-415C-9576-30C53F6C12AF}" type="datetime1">
              <a:rPr lang="de-DE" altLang="en-US"/>
              <a:pPr/>
              <a:t>15.02.2020</a:t>
            </a:fld>
            <a:endParaRPr lang="de-DE"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de-DE"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7892117-C157-406B-B028-79D8F67151A1}" type="slidenum">
              <a:rPr lang="de-DE" altLang="en-US"/>
              <a:pPr/>
              <a:t>‹#›</a:t>
            </a:fld>
            <a:endParaRPr lang="de-DE" altLang="en-US"/>
          </a:p>
        </p:txBody>
      </p:sp>
    </p:spTree>
    <p:extLst>
      <p:ext uri="{BB962C8B-B14F-4D97-AF65-F5344CB8AC3E}">
        <p14:creationId xmlns:p14="http://schemas.microsoft.com/office/powerpoint/2010/main" val="305564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2A975A-B281-43FF-8FCA-E293504BC373}"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428128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2A975A-B281-43FF-8FCA-E293504BC373}"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143804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12A975A-B281-43FF-8FCA-E293504BC373}"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427414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12A975A-B281-43FF-8FCA-E293504BC373}" type="datetimeFigureOut">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321623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12A975A-B281-43FF-8FCA-E293504BC373}" type="datetimeFigureOut">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233290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975A-B281-43FF-8FCA-E293504BC373}" type="datetimeFigureOut">
              <a:rPr lang="en-US"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26222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12A975A-B281-43FF-8FCA-E293504BC373}"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2658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12A975A-B281-43FF-8FCA-E293504BC373}"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1F65F-E408-4C10-A2E0-55E0D28257B2}" type="slidenum">
              <a:rPr lang="en-US" smtClean="0"/>
              <a:t>‹#›</a:t>
            </a:fld>
            <a:endParaRPr lang="en-US"/>
          </a:p>
        </p:txBody>
      </p:sp>
    </p:spTree>
    <p:extLst>
      <p:ext uri="{BB962C8B-B14F-4D97-AF65-F5344CB8AC3E}">
        <p14:creationId xmlns:p14="http://schemas.microsoft.com/office/powerpoint/2010/main" val="177169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12A975A-B281-43FF-8FCA-E293504BC373}" type="datetimeFigureOut">
              <a:rPr lang="en-US" smtClean="0"/>
              <a:t>2/15/2020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1F65F-E408-4C10-A2E0-55E0D28257B2}" type="slidenum">
              <a:rPr lang="en-US" smtClean="0"/>
              <a:t>‹#›</a:t>
            </a:fld>
            <a:endParaRPr lang="en-US"/>
          </a:p>
        </p:txBody>
      </p:sp>
    </p:spTree>
    <p:extLst>
      <p:ext uri="{BB962C8B-B14F-4D97-AF65-F5344CB8AC3E}">
        <p14:creationId xmlns:p14="http://schemas.microsoft.com/office/powerpoint/2010/main" val="319023471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pPr algn="ctr"/>
            <a:r>
              <a:rPr lang="en-US" b="1" dirty="0"/>
              <a:t>Neural Networks</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1219200"/>
            <a:ext cx="81534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648200"/>
            <a:ext cx="15335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554" y="4869996"/>
            <a:ext cx="11239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925" y="4917621"/>
            <a:ext cx="12001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68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rmAutofit fontScale="90000"/>
          </a:bodyPr>
          <a:lstStyle/>
          <a:p>
            <a:pPr algn="ctr"/>
            <a:r>
              <a:rPr lang="en-US" b="1" dirty="0">
                <a:solidFill>
                  <a:schemeClr val="accent1"/>
                </a:solidFill>
              </a:rPr>
              <a:t>Neuron Model</a:t>
            </a:r>
            <a:endParaRPr lang="en-US"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1371600"/>
            <a:ext cx="7391399"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96676" y="3886200"/>
            <a:ext cx="3412153" cy="369332"/>
          </a:xfrm>
          <a:prstGeom prst="rect">
            <a:avLst/>
          </a:prstGeom>
        </p:spPr>
        <p:txBody>
          <a:bodyPr wrap="none">
            <a:spAutoFit/>
          </a:bodyPr>
          <a:lstStyle/>
          <a:p>
            <a:r>
              <a:rPr lang="en-US" dirty="0"/>
              <a:t>The neuron output is calculated as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43400"/>
            <a:ext cx="7315199"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81000" y="1752600"/>
            <a:ext cx="2378215" cy="369332"/>
          </a:xfrm>
          <a:prstGeom prst="rect">
            <a:avLst/>
          </a:prstGeom>
        </p:spPr>
        <p:txBody>
          <a:bodyPr wrap="none">
            <a:spAutoFit/>
          </a:bodyPr>
          <a:lstStyle/>
          <a:p>
            <a:r>
              <a:rPr lang="en-US" b="1" dirty="0">
                <a:solidFill>
                  <a:schemeClr val="accent1"/>
                </a:solidFill>
              </a:rPr>
              <a:t>Single-Input Neuron</a:t>
            </a:r>
            <a:endParaRPr lang="en-US" dirty="0">
              <a:solidFill>
                <a:schemeClr val="accent1"/>
              </a:solidFill>
            </a:endParaRPr>
          </a:p>
        </p:txBody>
      </p:sp>
    </p:spTree>
    <p:extLst>
      <p:ext uri="{BB962C8B-B14F-4D97-AF65-F5344CB8AC3E}">
        <p14:creationId xmlns:p14="http://schemas.microsoft.com/office/powerpoint/2010/main" val="18413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Transfer Functions</a:t>
            </a:r>
            <a:br>
              <a:rPr lang="en-US" b="1" dirty="0"/>
            </a:br>
            <a:endParaRPr lang="en-US" dirty="0"/>
          </a:p>
        </p:txBody>
      </p:sp>
      <p:sp>
        <p:nvSpPr>
          <p:cNvPr id="3" name="Content Placeholder 2"/>
          <p:cNvSpPr>
            <a:spLocks noGrp="1"/>
          </p:cNvSpPr>
          <p:nvPr>
            <p:ph idx="1"/>
          </p:nvPr>
        </p:nvSpPr>
        <p:spPr>
          <a:xfrm>
            <a:off x="457200" y="1219200"/>
            <a:ext cx="8534400" cy="4937760"/>
          </a:xfrm>
        </p:spPr>
        <p:txBody>
          <a:bodyPr/>
          <a:lstStyle/>
          <a:p>
            <a:r>
              <a:rPr lang="en-US" dirty="0"/>
              <a:t>The transfer function may be a linear or a nonlinear function</a:t>
            </a:r>
          </a:p>
          <a:p>
            <a:r>
              <a:rPr lang="en-US" dirty="0">
                <a:latin typeface="Arial" panose="020B0604020202020204" pitchFamily="34" charset="0"/>
                <a:cs typeface="Arial" panose="020B0604020202020204" pitchFamily="34" charset="0"/>
              </a:rPr>
              <a:t>the role of the transfer function in affecting the neural network performance is re-investigated. </a:t>
            </a:r>
            <a:endParaRPr lang="en-GB" dirty="0">
              <a:latin typeface="Arial" panose="020B0604020202020204" pitchFamily="34" charset="0"/>
              <a:cs typeface="Arial" panose="020B0604020202020204" pitchFamily="34" charset="0"/>
            </a:endParaRP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286000"/>
            <a:ext cx="6781799"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220" y="4495800"/>
            <a:ext cx="6781799"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5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6106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03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0"/>
            <a:ext cx="8534400" cy="615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9480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pPr algn="ctr"/>
            <a:r>
              <a:rPr lang="en-US" b="1" dirty="0"/>
              <a:t>2.Multiple-Input Neuron</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5344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81400"/>
            <a:ext cx="89916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084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Abbreviation notation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391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00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914400" y="1600200"/>
            <a:ext cx="4114800" cy="3065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b="1" dirty="0"/>
              <a:t>Network Architectures</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1" y="1642961"/>
            <a:ext cx="48768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 y="1175657"/>
            <a:ext cx="2283895" cy="369332"/>
          </a:xfrm>
          <a:prstGeom prst="rect">
            <a:avLst/>
          </a:prstGeom>
        </p:spPr>
        <p:txBody>
          <a:bodyPr wrap="none">
            <a:spAutoFit/>
          </a:bodyPr>
          <a:lstStyle/>
          <a:p>
            <a:r>
              <a:rPr lang="en-US" b="1" dirty="0"/>
              <a:t>A Layer of Neurons</a:t>
            </a:r>
            <a:endParaRPr lang="en-US" dirty="0"/>
          </a:p>
        </p:txBody>
      </p:sp>
      <p:sp>
        <p:nvSpPr>
          <p:cNvPr id="5" name="Rectangle 4"/>
          <p:cNvSpPr/>
          <p:nvPr/>
        </p:nvSpPr>
        <p:spPr>
          <a:xfrm>
            <a:off x="304800" y="4800600"/>
            <a:ext cx="8382000" cy="1200329"/>
          </a:xfrm>
          <a:prstGeom prst="rect">
            <a:avLst/>
          </a:prstGeom>
        </p:spPr>
        <p:txBody>
          <a:bodyPr wrap="square">
            <a:spAutoFit/>
          </a:bodyPr>
          <a:lstStyle/>
          <a:p>
            <a:r>
              <a:rPr lang="en-US" dirty="0"/>
              <a:t>The layer includes the weight matrix, the summers, the bias vector , the transfer function boxes and the output vector Each element of the input vector is connected to each neuron through the weight matrix . Each neuron has a bias, a transfer function  and an output . Taken together, the outputs form the output vector</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643" y="1360323"/>
            <a:ext cx="24765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5029200" y="19812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60473"/>
            <a:ext cx="30480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5029200" y="3612985"/>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3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0"/>
            <a:ext cx="8229600" cy="685800"/>
          </a:xfrm>
        </p:spPr>
        <p:txBody>
          <a:bodyPr/>
          <a:lstStyle/>
          <a:p>
            <a:pPr algn="ctr"/>
            <a:r>
              <a:rPr lang="en-US" b="1" dirty="0"/>
              <a:t>Multiple Layers of Neurons</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1" y="685800"/>
            <a:ext cx="8610599" cy="2819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43" y="3657600"/>
            <a:ext cx="8153400" cy="2600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4927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b="1" dirty="0"/>
              <a:t>P2.1 The input to a single-input neuron is 2.0, its weight is 2.3 and its bias is -3.</a:t>
            </a:r>
          </a:p>
          <a:p>
            <a:pPr marL="0" indent="0">
              <a:buNone/>
            </a:pPr>
            <a:r>
              <a:rPr lang="en-US" sz="1600" b="1" dirty="0" err="1"/>
              <a:t>i</a:t>
            </a:r>
            <a:r>
              <a:rPr lang="en-US" sz="1600" b="1" dirty="0"/>
              <a:t>. What is the net input to the transfer function?</a:t>
            </a:r>
          </a:p>
          <a:p>
            <a:pPr marL="0" indent="0">
              <a:buNone/>
            </a:pPr>
            <a:r>
              <a:rPr lang="en-US" sz="1600" b="1" dirty="0"/>
              <a:t>ii. What is the neuron output?</a:t>
            </a:r>
          </a:p>
          <a:p>
            <a:endParaRPr lang="en-US" b="1" dirty="0"/>
          </a:p>
          <a:p>
            <a:r>
              <a:rPr lang="en-US" b="1" dirty="0" err="1"/>
              <a:t>i</a:t>
            </a:r>
            <a:r>
              <a:rPr lang="en-US" dirty="0"/>
              <a:t>. </a:t>
            </a:r>
            <a:r>
              <a:rPr lang="en-US" sz="1800" dirty="0"/>
              <a:t>The net input is given by:</a:t>
            </a:r>
          </a:p>
          <a:p>
            <a:r>
              <a:rPr lang="en-US" sz="1800" b="1" dirty="0"/>
              <a:t>ii</a:t>
            </a:r>
            <a:r>
              <a:rPr lang="en-US" sz="1800" dirty="0"/>
              <a:t>. The output cannot be determined because the transfer function is not  specified</a:t>
            </a:r>
            <a:r>
              <a:rPr lang="en-US" dirty="0"/>
              <a: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667000"/>
            <a:ext cx="4243195" cy="40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41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229600" cy="5852160"/>
          </a:xfrm>
        </p:spPr>
        <p:txBody>
          <a:bodyPr>
            <a:normAutofit/>
          </a:bodyPr>
          <a:lstStyle/>
          <a:p>
            <a:r>
              <a:rPr lang="en-US" sz="1600" b="1" dirty="0"/>
              <a:t>P2.2 What is the output of the neuron of P2.1 if it has the following transfer functions?</a:t>
            </a:r>
          </a:p>
          <a:p>
            <a:r>
              <a:rPr lang="en-US" sz="1600" b="1" dirty="0" err="1"/>
              <a:t>i</a:t>
            </a:r>
            <a:r>
              <a:rPr lang="en-US" sz="1600" b="1" dirty="0"/>
              <a:t>. Hard limit</a:t>
            </a:r>
          </a:p>
          <a:p>
            <a:r>
              <a:rPr lang="en-US" sz="1600" b="1" dirty="0"/>
              <a:t>ii. Linear</a:t>
            </a:r>
          </a:p>
          <a:p>
            <a:r>
              <a:rPr lang="en-US" sz="1600" b="1" dirty="0"/>
              <a:t>iii. Log-sigmoid</a:t>
            </a:r>
          </a:p>
          <a:p>
            <a:endParaRPr lang="en-US" sz="1600" b="1" dirty="0"/>
          </a:p>
          <a:p>
            <a:r>
              <a:rPr lang="en-US" sz="1600" b="1" dirty="0" err="1"/>
              <a:t>i</a:t>
            </a:r>
            <a:r>
              <a:rPr lang="en-US" sz="1600" dirty="0"/>
              <a:t>. For the hard limit transfer function:</a:t>
            </a:r>
          </a:p>
          <a:p>
            <a:pPr marL="0" indent="0">
              <a:buNone/>
            </a:pPr>
            <a:endParaRPr lang="en-US" sz="1600" dirty="0"/>
          </a:p>
          <a:p>
            <a:r>
              <a:rPr lang="en-US" sz="1600" b="1" dirty="0"/>
              <a:t>ii</a:t>
            </a:r>
            <a:r>
              <a:rPr lang="en-US" sz="1600" dirty="0"/>
              <a:t>. For the linear transfer function:</a:t>
            </a:r>
          </a:p>
          <a:p>
            <a:pPr marL="0" indent="0">
              <a:buNone/>
            </a:pPr>
            <a:endParaRPr lang="en-US" sz="1600" dirty="0"/>
          </a:p>
          <a:p>
            <a:r>
              <a:rPr lang="en-US" sz="1600" b="1" dirty="0"/>
              <a:t>iii</a:t>
            </a:r>
            <a:r>
              <a:rPr lang="en-US" sz="1600" dirty="0"/>
              <a:t>. For the log-sigmoid transfer function</a:t>
            </a:r>
          </a:p>
          <a:p>
            <a:pPr marL="0" indent="0">
              <a:buNone/>
            </a:pPr>
            <a:endParaRPr lang="en-US" sz="1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199" y="3124201"/>
            <a:ext cx="4436811" cy="452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10000"/>
            <a:ext cx="3304902" cy="37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648200"/>
            <a:ext cx="438912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00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pPr algn="ctr"/>
            <a:r>
              <a:rPr lang="en-US" b="1" dirty="0">
                <a:solidFill>
                  <a:schemeClr val="accent2">
                    <a:lumMod val="50000"/>
                  </a:schemeClr>
                </a:solidFill>
              </a:rPr>
              <a:t>Supervised and unsupervised learning</a:t>
            </a:r>
          </a:p>
        </p:txBody>
      </p:sp>
      <p:sp>
        <p:nvSpPr>
          <p:cNvPr id="4" name="Oval 3"/>
          <p:cNvSpPr/>
          <p:nvPr/>
        </p:nvSpPr>
        <p:spPr>
          <a:xfrm>
            <a:off x="3581400" y="2438400"/>
            <a:ext cx="18288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Networks</a:t>
            </a:r>
          </a:p>
        </p:txBody>
      </p:sp>
      <p:sp>
        <p:nvSpPr>
          <p:cNvPr id="5" name="Rectangle 4"/>
          <p:cNvSpPr/>
          <p:nvPr/>
        </p:nvSpPr>
        <p:spPr>
          <a:xfrm>
            <a:off x="1502229" y="1600199"/>
            <a:ext cx="1660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Hebbian</a:t>
            </a:r>
          </a:p>
        </p:txBody>
      </p:sp>
      <p:sp>
        <p:nvSpPr>
          <p:cNvPr id="7" name="Rectangle 6"/>
          <p:cNvSpPr/>
          <p:nvPr/>
        </p:nvSpPr>
        <p:spPr>
          <a:xfrm>
            <a:off x="6400800" y="2982685"/>
            <a:ext cx="1752600" cy="75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sp>
        <p:nvSpPr>
          <p:cNvPr id="8" name="Rectangle 7"/>
          <p:cNvSpPr/>
          <p:nvPr/>
        </p:nvSpPr>
        <p:spPr>
          <a:xfrm>
            <a:off x="6400800" y="1469570"/>
            <a:ext cx="1524000"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Perceptron</a:t>
            </a:r>
          </a:p>
        </p:txBody>
      </p:sp>
      <p:sp>
        <p:nvSpPr>
          <p:cNvPr id="9" name="Rectangle 8"/>
          <p:cNvSpPr/>
          <p:nvPr/>
        </p:nvSpPr>
        <p:spPr>
          <a:xfrm>
            <a:off x="1028701" y="3940627"/>
            <a:ext cx="1752600" cy="609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Hamming Network</a:t>
            </a:r>
          </a:p>
        </p:txBody>
      </p:sp>
      <p:cxnSp>
        <p:nvCxnSpPr>
          <p:cNvPr id="11" name="Straight Connector 10"/>
          <p:cNvCxnSpPr>
            <a:endCxn id="8" idx="1"/>
          </p:cNvCxnSpPr>
          <p:nvPr/>
        </p:nvCxnSpPr>
        <p:spPr>
          <a:xfrm flipV="1">
            <a:off x="4953000" y="1763485"/>
            <a:ext cx="1447800" cy="827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1"/>
          </p:cNvCxnSpPr>
          <p:nvPr/>
        </p:nvCxnSpPr>
        <p:spPr>
          <a:xfrm flipV="1">
            <a:off x="5410200" y="3358243"/>
            <a:ext cx="990600" cy="70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162300" y="1763484"/>
            <a:ext cx="1333500" cy="674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743200" y="3657600"/>
            <a:ext cx="8382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81400" y="4985657"/>
            <a:ext cx="22479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Hopfield Network</a:t>
            </a:r>
          </a:p>
        </p:txBody>
      </p:sp>
      <p:cxnSp>
        <p:nvCxnSpPr>
          <p:cNvPr id="21" name="Straight Connector 20"/>
          <p:cNvCxnSpPr/>
          <p:nvPr/>
        </p:nvCxnSpPr>
        <p:spPr>
          <a:xfrm>
            <a:off x="4495800" y="4419600"/>
            <a:ext cx="0" cy="5660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564086" y="4757057"/>
            <a:ext cx="1905000" cy="794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a:t>
            </a:r>
          </a:p>
        </p:txBody>
      </p:sp>
      <p:cxnSp>
        <p:nvCxnSpPr>
          <p:cNvPr id="26" name="Straight Connector 25"/>
          <p:cNvCxnSpPr/>
          <p:nvPr/>
        </p:nvCxnSpPr>
        <p:spPr>
          <a:xfrm>
            <a:off x="5334000" y="3733800"/>
            <a:ext cx="1676400" cy="102325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0600" y="2558332"/>
            <a:ext cx="1752600" cy="609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a:t>
            </a:r>
          </a:p>
        </p:txBody>
      </p:sp>
      <p:cxnSp>
        <p:nvCxnSpPr>
          <p:cNvPr id="20" name="Straight Connector 19"/>
          <p:cNvCxnSpPr>
            <a:cxnSpLocks/>
            <a:endCxn id="18" idx="3"/>
          </p:cNvCxnSpPr>
          <p:nvPr/>
        </p:nvCxnSpPr>
        <p:spPr>
          <a:xfrm flipH="1" flipV="1">
            <a:off x="2743200" y="2863133"/>
            <a:ext cx="914402" cy="3264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655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pPr algn="ctr"/>
            <a:r>
              <a:rPr lang="en-US" b="1" dirty="0"/>
              <a:t>Recurrent Networks</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67062" y="2858294"/>
            <a:ext cx="280987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2" y="4038600"/>
            <a:ext cx="46386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770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52176" y="1825625"/>
            <a:ext cx="6439647"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52600" y="304800"/>
            <a:ext cx="5562600" cy="523220"/>
          </a:xfrm>
          <a:prstGeom prst="rect">
            <a:avLst/>
          </a:prstGeom>
          <a:noFill/>
        </p:spPr>
        <p:txBody>
          <a:bodyPr wrap="square" rtlCol="0">
            <a:spAutoFit/>
          </a:bodyPr>
          <a:lstStyle/>
          <a:p>
            <a:pPr algn="ctr"/>
            <a:r>
              <a:rPr lang="en-US" sz="2800" b="1" dirty="0"/>
              <a:t>Recurrent Network</a:t>
            </a:r>
          </a:p>
        </p:txBody>
      </p:sp>
    </p:spTree>
    <p:extLst>
      <p:ext uri="{BB962C8B-B14F-4D97-AF65-F5344CB8AC3E}">
        <p14:creationId xmlns:p14="http://schemas.microsoft.com/office/powerpoint/2010/main" val="46896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0"/>
            <a:ext cx="891540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3079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Perceptron</a:t>
            </a:r>
          </a:p>
        </p:txBody>
      </p:sp>
      <p:pic>
        <p:nvPicPr>
          <p:cNvPr id="102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371600"/>
            <a:ext cx="8686799" cy="3182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4648200"/>
            <a:ext cx="4572000" cy="584775"/>
          </a:xfrm>
          <a:prstGeom prst="rect">
            <a:avLst/>
          </a:prstGeom>
          <a:noFill/>
        </p:spPr>
        <p:txBody>
          <a:bodyPr wrap="square" rtlCol="0">
            <a:spAutoFit/>
          </a:bodyPr>
          <a:lstStyle/>
          <a:p>
            <a:pPr algn="ctr"/>
            <a:r>
              <a:rPr lang="en-US" sz="3200" dirty="0"/>
              <a:t>Single layer Perceptron</a:t>
            </a:r>
          </a:p>
        </p:txBody>
      </p:sp>
      <p:sp>
        <p:nvSpPr>
          <p:cNvPr id="7" name="TextBox 6"/>
          <p:cNvSpPr txBox="1"/>
          <p:nvPr/>
        </p:nvSpPr>
        <p:spPr>
          <a:xfrm>
            <a:off x="1143000" y="5237457"/>
            <a:ext cx="6400800" cy="1015663"/>
          </a:xfrm>
          <a:prstGeom prst="rect">
            <a:avLst/>
          </a:prstGeom>
          <a:noFill/>
        </p:spPr>
        <p:txBody>
          <a:bodyPr wrap="square" rtlCol="0">
            <a:spAutoFit/>
          </a:bodyPr>
          <a:lstStyle/>
          <a:p>
            <a:pPr algn="just"/>
            <a:r>
              <a:rPr lang="en-US" sz="2000" dirty="0"/>
              <a:t>Feedforward Network</a:t>
            </a:r>
          </a:p>
          <a:p>
            <a:pPr algn="just"/>
            <a:r>
              <a:rPr lang="en-US" sz="2000" dirty="0"/>
              <a:t>Linear Decision Boundary</a:t>
            </a:r>
          </a:p>
          <a:p>
            <a:pPr algn="just"/>
            <a:r>
              <a:rPr lang="en-US" sz="2000" dirty="0"/>
              <a:t>One Neuron for each decision</a:t>
            </a:r>
          </a:p>
        </p:txBody>
      </p:sp>
    </p:spTree>
    <p:extLst>
      <p:ext uri="{BB962C8B-B14F-4D97-AF65-F5344CB8AC3E}">
        <p14:creationId xmlns:p14="http://schemas.microsoft.com/office/powerpoint/2010/main" val="185198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 Input Case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00225" y="2291556"/>
            <a:ext cx="55435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0169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Apple /Banana Example</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838325" y="2220119"/>
            <a:ext cx="54673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Testing Network</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4550" y="2196306"/>
            <a:ext cx="491490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4494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Hamming Network</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0"/>
            <a:ext cx="8991600" cy="321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5257800"/>
            <a:ext cx="762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4058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Feedforward Layer</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762999"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369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24112" y="2534444"/>
            <a:ext cx="429577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248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chemeClr val="accent2">
                    <a:lumMod val="50000"/>
                  </a:schemeClr>
                </a:solidFill>
              </a:rPr>
              <a:t>Definitions</a:t>
            </a:r>
          </a:p>
        </p:txBody>
      </p:sp>
      <p:sp>
        <p:nvSpPr>
          <p:cNvPr id="3" name="Content Placeholder 2"/>
          <p:cNvSpPr>
            <a:spLocks noGrp="1"/>
          </p:cNvSpPr>
          <p:nvPr>
            <p:ph idx="1"/>
          </p:nvPr>
        </p:nvSpPr>
        <p:spPr/>
        <p:txBody>
          <a:bodyPr/>
          <a:lstStyle/>
          <a:p>
            <a:pPr marL="0" indent="0">
              <a:buNone/>
            </a:pPr>
            <a:r>
              <a:rPr lang="en-US" b="1" dirty="0">
                <a:solidFill>
                  <a:schemeClr val="accent2">
                    <a:lumMod val="50000"/>
                  </a:schemeClr>
                </a:solidFill>
                <a:latin typeface="Times New Roman" panose="02020603050405020304" pitchFamily="18" charset="0"/>
                <a:cs typeface="Times New Roman" panose="02020603050405020304" pitchFamily="18" charset="0"/>
              </a:rPr>
              <a:t>Neural Networks</a:t>
            </a:r>
          </a:p>
          <a:p>
            <a:pPr marL="0" indent="0">
              <a:buNone/>
            </a:pPr>
            <a:r>
              <a:rPr lang="en-US" dirty="0">
                <a:solidFill>
                  <a:schemeClr val="accent2">
                    <a:lumMod val="50000"/>
                  </a:schemeClr>
                </a:solidFill>
                <a:latin typeface="Times New Roman" panose="02020603050405020304" pitchFamily="18" charset="0"/>
                <a:cs typeface="Times New Roman" panose="02020603050405020304" pitchFamily="18" charset="0"/>
              </a:rPr>
              <a:t>are networks of neurons, for example, as found in real (i.e. biological) brains •</a:t>
            </a:r>
          </a:p>
          <a:p>
            <a:pPr marL="0" indent="0">
              <a:buNone/>
            </a:pPr>
            <a:r>
              <a:rPr lang="en-US" b="1" dirty="0">
                <a:solidFill>
                  <a:schemeClr val="accent2">
                    <a:lumMod val="50000"/>
                  </a:schemeClr>
                </a:solidFill>
                <a:latin typeface="Times New Roman" panose="02020603050405020304" pitchFamily="18" charset="0"/>
                <a:cs typeface="Times New Roman" panose="02020603050405020304" pitchFamily="18" charset="0"/>
              </a:rPr>
              <a:t>Artificial Neural Networks(ANNs) </a:t>
            </a:r>
          </a:p>
          <a:p>
            <a:pPr marL="0" indent="0">
              <a:buNone/>
            </a:pPr>
            <a:r>
              <a:rPr lang="en-US" dirty="0">
                <a:solidFill>
                  <a:schemeClr val="accent2">
                    <a:lumMod val="50000"/>
                  </a:schemeClr>
                </a:solidFill>
                <a:latin typeface="Times New Roman" panose="02020603050405020304" pitchFamily="18" charset="0"/>
                <a:cs typeface="Times New Roman" panose="02020603050405020304" pitchFamily="18" charset="0"/>
              </a:rPr>
              <a:t>are networks of Artificial Neurons and hence constitute crude approximations to parts of real brains. They maybe physical devices, or simulated on conventional computers. </a:t>
            </a:r>
            <a:endParaRPr lang="en-GB"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393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Recurrent Layer</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95475" y="2253456"/>
            <a:ext cx="53530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371600"/>
            <a:ext cx="8229600"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65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6462" y="2315369"/>
            <a:ext cx="479107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2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305800" cy="609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28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95800"/>
            <a:ext cx="8915400" cy="1600200"/>
          </a:xfrm>
        </p:spPr>
        <p:txBody>
          <a:bodyPr>
            <a:noAutofit/>
          </a:bodyPr>
          <a:lstStyle/>
          <a:p>
            <a:r>
              <a:rPr lang="en-US" sz="1800" dirty="0">
                <a:solidFill>
                  <a:schemeClr val="accent1"/>
                </a:solidFill>
                <a:latin typeface="Arial" panose="020B0604020202020204" pitchFamily="34" charset="0"/>
                <a:cs typeface="Arial" panose="020B0604020202020204" pitchFamily="34" charset="0"/>
              </a:rPr>
              <a:t>The brain consists of a large number of highly connected</a:t>
            </a:r>
            <a:br>
              <a:rPr lang="en-US" sz="1800" dirty="0">
                <a:solidFill>
                  <a:schemeClr val="accent1"/>
                </a:solidFill>
                <a:latin typeface="Arial" panose="020B0604020202020204" pitchFamily="34" charset="0"/>
                <a:cs typeface="Arial" panose="020B0604020202020204" pitchFamily="34" charset="0"/>
              </a:rPr>
            </a:br>
            <a:r>
              <a:rPr lang="en-US" sz="1800" dirty="0">
                <a:solidFill>
                  <a:schemeClr val="accent1"/>
                </a:solidFill>
                <a:latin typeface="Arial" panose="020B0604020202020204" pitchFamily="34" charset="0"/>
                <a:cs typeface="Arial" panose="020B0604020202020204" pitchFamily="34" charset="0"/>
              </a:rPr>
              <a:t>elements (approximately 104 connections per element) called neurons.</a:t>
            </a:r>
            <a:br>
              <a:rPr lang="en-US" sz="1800" dirty="0">
                <a:solidFill>
                  <a:schemeClr val="accent1"/>
                </a:solidFill>
                <a:latin typeface="Arial" panose="020B0604020202020204" pitchFamily="34" charset="0"/>
                <a:cs typeface="Arial" panose="020B0604020202020204" pitchFamily="34" charset="0"/>
              </a:rPr>
            </a:br>
            <a:br>
              <a:rPr lang="en-US" sz="1800" dirty="0">
                <a:solidFill>
                  <a:schemeClr val="accent1"/>
                </a:solidFill>
                <a:latin typeface="Arial" panose="020B0604020202020204" pitchFamily="34" charset="0"/>
                <a:cs typeface="Arial" panose="020B0604020202020204" pitchFamily="34" charset="0"/>
              </a:rPr>
            </a:br>
            <a:r>
              <a:rPr lang="en-US" sz="1800" dirty="0">
                <a:solidFill>
                  <a:schemeClr val="accent1"/>
                </a:solidFill>
                <a:latin typeface="Arial" panose="020B0604020202020204" pitchFamily="34" charset="0"/>
                <a:cs typeface="Arial" panose="020B0604020202020204" pitchFamily="34" charset="0"/>
              </a:rPr>
              <a:t>Neurons have three principal components:</a:t>
            </a:r>
            <a:r>
              <a:rPr lang="en-US" sz="1800" b="1" dirty="0">
                <a:solidFill>
                  <a:schemeClr val="accent1"/>
                </a:solidFill>
                <a:latin typeface="Arial" panose="020B0604020202020204" pitchFamily="34" charset="0"/>
                <a:cs typeface="Arial" panose="020B0604020202020204" pitchFamily="34" charset="0"/>
              </a:rPr>
              <a:t> the dendrites, the cell body and the axon.</a:t>
            </a:r>
            <a:r>
              <a:rPr lang="en-US" dirty="0"/>
              <a:t> </a:t>
            </a:r>
            <a:br>
              <a:rPr lang="en-US" dirty="0"/>
            </a:br>
            <a:r>
              <a:rPr lang="en-US" sz="1800" b="1" dirty="0">
                <a:solidFill>
                  <a:schemeClr val="accent5">
                    <a:lumMod val="75000"/>
                  </a:schemeClr>
                </a:solidFill>
              </a:rPr>
              <a:t>Some of the neural structure is defined at birth. Other parts are developed through learning, as new connections are made and others waste away.</a:t>
            </a:r>
            <a:endParaRPr lang="en-US" sz="1800" b="1" dirty="0">
              <a:solidFill>
                <a:schemeClr val="accent5">
                  <a:lumMod val="75000"/>
                </a:schemeClr>
              </a:solidFill>
              <a:latin typeface="Arial" panose="020B0604020202020204" pitchFamily="34" charset="0"/>
              <a:cs typeface="Arial" panose="020B0604020202020204"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4582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7056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413760"/>
          </a:xfrm>
        </p:spPr>
        <p:txBody>
          <a:bodyPr>
            <a:normAutofit/>
          </a:bodyPr>
          <a:lstStyle/>
          <a:p>
            <a:r>
              <a:rPr lang="en-US" dirty="0">
                <a:solidFill>
                  <a:schemeClr val="accent1"/>
                </a:solidFill>
              </a:rPr>
              <a:t>The </a:t>
            </a:r>
            <a:r>
              <a:rPr lang="en-US" b="1" dirty="0">
                <a:solidFill>
                  <a:schemeClr val="accent1"/>
                </a:solidFill>
              </a:rPr>
              <a:t>dendrites</a:t>
            </a:r>
            <a:r>
              <a:rPr lang="en-US" dirty="0">
                <a:solidFill>
                  <a:schemeClr val="accent1"/>
                </a:solidFill>
              </a:rPr>
              <a:t> are </a:t>
            </a:r>
            <a:r>
              <a:rPr lang="en-US" b="1" dirty="0">
                <a:solidFill>
                  <a:schemeClr val="accent1"/>
                </a:solidFill>
              </a:rPr>
              <a:t>tree-like receptive  networks of nerve fibers that carry electrical signals into the cell body</a:t>
            </a:r>
            <a:r>
              <a:rPr lang="en-US" dirty="0">
                <a:solidFill>
                  <a:schemeClr val="accent1"/>
                </a:solidFill>
              </a:rPr>
              <a:t>. </a:t>
            </a:r>
          </a:p>
          <a:p>
            <a:r>
              <a:rPr lang="en-US" dirty="0">
                <a:solidFill>
                  <a:schemeClr val="accent1"/>
                </a:solidFill>
              </a:rPr>
              <a:t>The </a:t>
            </a:r>
            <a:r>
              <a:rPr lang="en-US" b="1" dirty="0">
                <a:solidFill>
                  <a:schemeClr val="accent1"/>
                </a:solidFill>
              </a:rPr>
              <a:t>cell body </a:t>
            </a:r>
            <a:r>
              <a:rPr lang="en-US" dirty="0">
                <a:solidFill>
                  <a:schemeClr val="accent1"/>
                </a:solidFill>
              </a:rPr>
              <a:t>effectively </a:t>
            </a:r>
            <a:r>
              <a:rPr lang="en-US" b="1" dirty="0">
                <a:solidFill>
                  <a:schemeClr val="accent1"/>
                </a:solidFill>
              </a:rPr>
              <a:t>sums and thresholds these incoming signals. </a:t>
            </a:r>
          </a:p>
          <a:p>
            <a:r>
              <a:rPr lang="en-US" dirty="0">
                <a:solidFill>
                  <a:schemeClr val="accent1"/>
                </a:solidFill>
              </a:rPr>
              <a:t>The </a:t>
            </a:r>
            <a:r>
              <a:rPr lang="en-US" b="1" dirty="0">
                <a:solidFill>
                  <a:schemeClr val="accent1"/>
                </a:solidFill>
              </a:rPr>
              <a:t>axon</a:t>
            </a:r>
            <a:r>
              <a:rPr lang="en-US" dirty="0">
                <a:solidFill>
                  <a:schemeClr val="accent1"/>
                </a:solidFill>
              </a:rPr>
              <a:t>  is a single long fiber that </a:t>
            </a:r>
            <a:r>
              <a:rPr lang="en-US" b="1" dirty="0">
                <a:solidFill>
                  <a:schemeClr val="accent1"/>
                </a:solidFill>
              </a:rPr>
              <a:t>carries the signal from the cell body out to other  neurons</a:t>
            </a:r>
            <a:r>
              <a:rPr lang="en-US" dirty="0">
                <a:solidFill>
                  <a:schemeClr val="accent1"/>
                </a:solidFill>
              </a:rPr>
              <a:t>.</a:t>
            </a:r>
          </a:p>
          <a:p>
            <a:r>
              <a:rPr lang="en-US" dirty="0">
                <a:solidFill>
                  <a:schemeClr val="accent1"/>
                </a:solidFill>
              </a:rPr>
              <a:t>The point of contact between an axon of one cell and a dendrite of  another cell is called a synapse.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154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7980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E8D231C-9954-48EE-B56A-22884803C5E4}" type="slidenum">
              <a:rPr lang="de-DE" altLang="en-US"/>
              <a:pPr/>
              <a:t>6</a:t>
            </a:fld>
            <a:endParaRPr lang="de-DE" altLang="en-US"/>
          </a:p>
        </p:txBody>
      </p:sp>
      <p:sp>
        <p:nvSpPr>
          <p:cNvPr id="4098" name="Rectangle 2"/>
          <p:cNvSpPr>
            <a:spLocks noGrp="1" noChangeArrowheads="1"/>
          </p:cNvSpPr>
          <p:nvPr>
            <p:ph type="title"/>
          </p:nvPr>
        </p:nvSpPr>
        <p:spPr>
          <a:xfrm>
            <a:off x="609600" y="304800"/>
            <a:ext cx="7772400" cy="914400"/>
          </a:xfrm>
        </p:spPr>
        <p:txBody>
          <a:bodyPr/>
          <a:lstStyle/>
          <a:p>
            <a:r>
              <a:rPr lang="de-DE" altLang="en-US" b="1" dirty="0">
                <a:solidFill>
                  <a:schemeClr val="accent2">
                    <a:lumMod val="50000"/>
                  </a:schemeClr>
                </a:solidFill>
              </a:rPr>
              <a:t>Biological Background</a:t>
            </a:r>
          </a:p>
        </p:txBody>
      </p:sp>
      <p:sp>
        <p:nvSpPr>
          <p:cNvPr id="4099" name="Rectangle 3" descr="Rectangle: Click to edit Master text styles&#10;Second level&#10;Third level&#10;Fourth level&#10;Fifth level"/>
          <p:cNvSpPr>
            <a:spLocks noGrp="1" noChangeArrowheads="1"/>
          </p:cNvSpPr>
          <p:nvPr>
            <p:ph type="body" sz="half" idx="1"/>
          </p:nvPr>
        </p:nvSpPr>
        <p:spPr>
          <a:xfrm>
            <a:off x="609600" y="1524000"/>
            <a:ext cx="3962400" cy="2362200"/>
          </a:xfrm>
        </p:spPr>
        <p:txBody>
          <a:bodyPr/>
          <a:lstStyle/>
          <a:p>
            <a:r>
              <a:rPr lang="de-DE" altLang="en-US" sz="2800"/>
              <a:t>Neuron consists of:</a:t>
            </a:r>
          </a:p>
          <a:p>
            <a:pPr lvl="1"/>
            <a:r>
              <a:rPr lang="de-DE" altLang="en-US" sz="2400"/>
              <a:t>Cell body</a:t>
            </a:r>
          </a:p>
          <a:p>
            <a:pPr lvl="1"/>
            <a:r>
              <a:rPr lang="de-DE" altLang="en-US" sz="2400"/>
              <a:t>Dendrites</a:t>
            </a:r>
          </a:p>
          <a:p>
            <a:pPr lvl="1"/>
            <a:r>
              <a:rPr lang="de-DE" altLang="en-US" sz="2400"/>
              <a:t>Axon</a:t>
            </a:r>
          </a:p>
          <a:p>
            <a:pPr lvl="1"/>
            <a:r>
              <a:rPr lang="de-DE" altLang="en-US" sz="2400"/>
              <a:t>Synapses</a:t>
            </a:r>
          </a:p>
        </p:txBody>
      </p:sp>
      <p:pic>
        <p:nvPicPr>
          <p:cNvPr id="4106" name="Picture 10" descr="C:\WINNT\Profiles\stulp\Eigene Dateien\Presentations\Realneur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609600"/>
            <a:ext cx="3587453" cy="547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81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normAutofit fontScale="90000"/>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What are Neural Networks used for?</a:t>
            </a:r>
            <a:br>
              <a:rPr lang="en-US" b="1" dirty="0">
                <a:solidFill>
                  <a:schemeClr val="accent2">
                    <a:lumMod val="50000"/>
                  </a:schemeClr>
                </a:solidFill>
                <a:latin typeface="Times New Roman" panose="02020603050405020304" pitchFamily="18" charset="0"/>
                <a:cs typeface="Times New Roman" panose="02020603050405020304" pitchFamily="18" charset="0"/>
              </a:rPr>
            </a:br>
            <a:endParaRPr lang="en-GB"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19200"/>
            <a:ext cx="7886700" cy="4351338"/>
          </a:xfrm>
        </p:spPr>
        <p:txBody>
          <a:bodyPr/>
          <a:lstStyle/>
          <a:p>
            <a:pPr algn="just"/>
            <a:r>
              <a:rPr lang="en-US" dirty="0">
                <a:latin typeface="Times New Roman" panose="02020603050405020304" pitchFamily="18" charset="0"/>
                <a:cs typeface="Times New Roman" panose="02020603050405020304" pitchFamily="18" charset="0"/>
              </a:rPr>
              <a:t>There are two basic goals for neural network research:</a:t>
            </a:r>
          </a:p>
          <a:p>
            <a:pPr algn="just"/>
            <a:r>
              <a:rPr lang="en-US" b="1" dirty="0">
                <a:latin typeface="Times New Roman" panose="02020603050405020304" pitchFamily="18" charset="0"/>
                <a:cs typeface="Times New Roman" panose="02020603050405020304" pitchFamily="18" charset="0"/>
              </a:rPr>
              <a:t>Brain modeling</a:t>
            </a:r>
            <a:r>
              <a:rPr lang="en-US" dirty="0">
                <a:latin typeface="Times New Roman" panose="02020603050405020304" pitchFamily="18" charset="0"/>
                <a:cs typeface="Times New Roman" panose="02020603050405020304" pitchFamily="18" charset="0"/>
              </a:rPr>
              <a:t>: The biological goal of constructing models of how real brains work. This can potentially help us understand the nature of perception, actions, learning and memory, thought and intelligence and/or formulate medical solutions to brain damaged patients</a:t>
            </a:r>
          </a:p>
          <a:p>
            <a:pPr algn="just"/>
            <a:r>
              <a:rPr lang="en-US" b="1" dirty="0">
                <a:latin typeface="Times New Roman" panose="02020603050405020304" pitchFamily="18" charset="0"/>
                <a:cs typeface="Times New Roman" panose="02020603050405020304" pitchFamily="18" charset="0"/>
              </a:rPr>
              <a:t>Artificial System Construction: </a:t>
            </a:r>
            <a:r>
              <a:rPr lang="en-US" dirty="0">
                <a:latin typeface="Times New Roman" panose="02020603050405020304" pitchFamily="18" charset="0"/>
                <a:cs typeface="Times New Roman" panose="02020603050405020304" pitchFamily="18" charset="0"/>
              </a:rPr>
              <a:t> engineering goal of building efficient systems for real world applications. This may make machines more powerful and intelligent, and may even improve upon human performance.</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61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5638800" cy="854074"/>
          </a:xfrm>
        </p:spPr>
        <p:txBody>
          <a:bodyPr>
            <a:normAutofit fontScale="90000"/>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Neural Network Applications</a:t>
            </a:r>
            <a:br>
              <a:rPr lang="en-US" b="1" dirty="0">
                <a:solidFill>
                  <a:schemeClr val="accent2">
                    <a:lumMod val="50000"/>
                  </a:schemeClr>
                </a:solidFill>
                <a:latin typeface="Times New Roman" panose="02020603050405020304" pitchFamily="18" charset="0"/>
                <a:cs typeface="Times New Roman" panose="02020603050405020304" pitchFamily="18" charset="0"/>
              </a:rPr>
            </a:br>
            <a:endParaRPr lang="en-GB"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solidFill>
                  <a:schemeClr val="accent2">
                    <a:lumMod val="50000"/>
                  </a:schemeClr>
                </a:solidFill>
                <a:latin typeface="Times New Roman" panose="02020603050405020304" pitchFamily="18" charset="0"/>
                <a:cs typeface="Times New Roman" panose="02020603050405020304" pitchFamily="18" charset="0"/>
              </a:rPr>
              <a:t>Brain modelling </a:t>
            </a:r>
          </a:p>
          <a:p>
            <a:pPr marL="0" indent="0">
              <a:buNone/>
            </a:pPr>
            <a:r>
              <a:rPr lang="en-US" dirty="0">
                <a:solidFill>
                  <a:schemeClr val="accent2">
                    <a:lumMod val="50000"/>
                  </a:schemeClr>
                </a:solidFill>
                <a:latin typeface="Times New Roman" panose="02020603050405020304" pitchFamily="18" charset="0"/>
                <a:cs typeface="Times New Roman" panose="02020603050405020304" pitchFamily="18" charset="0"/>
              </a:rPr>
              <a:t>Aid our understanding of how the brain works, how behavior emerges from the interaction of networks of neurons, what needs to “get fixed” in brain damaged patients</a:t>
            </a:r>
          </a:p>
          <a:p>
            <a:pPr>
              <a:buFont typeface="Wingdings" panose="05000000000000000000" pitchFamily="2" charset="2"/>
              <a:buChar char="q"/>
            </a:pPr>
            <a:r>
              <a:rPr lang="en-US" b="1" dirty="0">
                <a:solidFill>
                  <a:schemeClr val="accent2">
                    <a:lumMod val="50000"/>
                  </a:schemeClr>
                </a:solidFill>
                <a:latin typeface="Times New Roman" panose="02020603050405020304" pitchFamily="18" charset="0"/>
                <a:cs typeface="Times New Roman" panose="02020603050405020304" pitchFamily="18" charset="0"/>
              </a:rPr>
              <a:t>Real world applications </a:t>
            </a:r>
          </a:p>
          <a:p>
            <a:pPr marL="0" indent="0">
              <a:buNone/>
            </a:pPr>
            <a:r>
              <a:rPr lang="en-US" dirty="0">
                <a:solidFill>
                  <a:schemeClr val="accent2">
                    <a:lumMod val="50000"/>
                  </a:schemeClr>
                </a:solidFill>
                <a:latin typeface="Times New Roman" panose="02020603050405020304" pitchFamily="18" charset="0"/>
                <a:cs typeface="Times New Roman" panose="02020603050405020304" pitchFamily="18" charset="0"/>
              </a:rPr>
              <a:t>Computer games –intelligent agents, chess, backgammon Robotics –autonomous adaptable robots Pattern recognition –speech recognition, seismic activity, sonar signals Data analysis –data compression, data mining Bioinformatics –DNA sequencing, alignment</a:t>
            </a:r>
            <a:endParaRPr lang="en-GB"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04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65127"/>
            <a:ext cx="8991600" cy="930274"/>
          </a:xfrm>
        </p:spPr>
        <p:txBody>
          <a:bodyPr>
            <a:normAutofit/>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There are three broad types of learning</a:t>
            </a:r>
            <a:endParaRPr lang="en-GB"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752600"/>
            <a:ext cx="7886700" cy="3203575"/>
          </a:xfrm>
        </p:spPr>
        <p:txBody>
          <a:bodyPr>
            <a:normAutofit/>
          </a:bodyPr>
          <a:lstStyle/>
          <a:p>
            <a:pPr>
              <a:buFont typeface="Wingdings" panose="05000000000000000000" pitchFamily="2" charset="2"/>
              <a:buChar char="q"/>
            </a:pPr>
            <a:r>
              <a:rPr lang="en-US" sz="2800" dirty="0">
                <a:solidFill>
                  <a:schemeClr val="accent2">
                    <a:lumMod val="50000"/>
                  </a:schemeClr>
                </a:solidFill>
                <a:latin typeface="Times New Roman" panose="02020603050405020304" pitchFamily="18" charset="0"/>
                <a:cs typeface="Times New Roman" panose="02020603050405020304" pitchFamily="18" charset="0"/>
              </a:rPr>
              <a:t>Supervised learning (i.e. learning with an external teacher) </a:t>
            </a:r>
          </a:p>
          <a:p>
            <a:pPr>
              <a:buFont typeface="Wingdings" panose="05000000000000000000" pitchFamily="2" charset="2"/>
              <a:buChar char="q"/>
            </a:pPr>
            <a:r>
              <a:rPr lang="en-US" sz="2800" dirty="0">
                <a:solidFill>
                  <a:schemeClr val="accent2">
                    <a:lumMod val="50000"/>
                  </a:schemeClr>
                </a:solidFill>
                <a:latin typeface="Times New Roman" panose="02020603050405020304" pitchFamily="18" charset="0"/>
                <a:cs typeface="Times New Roman" panose="02020603050405020304" pitchFamily="18" charset="0"/>
              </a:rPr>
              <a:t>Unsupervised learning (i.e. learning with no help) </a:t>
            </a:r>
          </a:p>
          <a:p>
            <a:pPr>
              <a:buFont typeface="Wingdings" panose="05000000000000000000" pitchFamily="2" charset="2"/>
              <a:buChar char="q"/>
            </a:pPr>
            <a:r>
              <a:rPr lang="en-US" sz="2800" dirty="0">
                <a:solidFill>
                  <a:schemeClr val="accent2">
                    <a:lumMod val="50000"/>
                  </a:schemeClr>
                </a:solidFill>
                <a:latin typeface="Times New Roman" panose="02020603050405020304" pitchFamily="18" charset="0"/>
                <a:cs typeface="Times New Roman" panose="02020603050405020304" pitchFamily="18" charset="0"/>
              </a:rPr>
              <a:t>Reinforcement learning (i.e. learning with limited feedback)</a:t>
            </a:r>
            <a:endParaRPr lang="en-GB"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660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TotalTime>
  <Words>649</Words>
  <Application>Microsoft Office PowerPoint</Application>
  <PresentationFormat>On-screen Show (4:3)</PresentationFormat>
  <Paragraphs>83</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Neural Networks</vt:lpstr>
      <vt:lpstr>Supervised and unsupervised learning</vt:lpstr>
      <vt:lpstr>Definitions</vt:lpstr>
      <vt:lpstr>The brain consists of a large number of highly connected elements (approximately 104 connections per element) called neurons.  Neurons have three principal components: the dendrites, the cell body and the axon.  Some of the neural structure is defined at birth. Other parts are developed through learning, as new connections are made and others waste away.</vt:lpstr>
      <vt:lpstr>PowerPoint Presentation</vt:lpstr>
      <vt:lpstr>Biological Background</vt:lpstr>
      <vt:lpstr>What are Neural Networks used for? </vt:lpstr>
      <vt:lpstr>Neural Network Applications </vt:lpstr>
      <vt:lpstr>There are three broad types of learning</vt:lpstr>
      <vt:lpstr>Neuron Model</vt:lpstr>
      <vt:lpstr>Transfer Functions </vt:lpstr>
      <vt:lpstr>PowerPoint Presentation</vt:lpstr>
      <vt:lpstr>PowerPoint Presentation</vt:lpstr>
      <vt:lpstr>2.Multiple-Input Neuron</vt:lpstr>
      <vt:lpstr>Abbreviation notation</vt:lpstr>
      <vt:lpstr>Network Architectures</vt:lpstr>
      <vt:lpstr>Multiple Layers of Neurons</vt:lpstr>
      <vt:lpstr>PowerPoint Presentation</vt:lpstr>
      <vt:lpstr>PowerPoint Presentation</vt:lpstr>
      <vt:lpstr>Recurrent Networks</vt:lpstr>
      <vt:lpstr>PowerPoint Presentation</vt:lpstr>
      <vt:lpstr>PowerPoint Presentation</vt:lpstr>
      <vt:lpstr>Perceptron</vt:lpstr>
      <vt:lpstr>Two- Input Case</vt:lpstr>
      <vt:lpstr>Apple /Banana Example</vt:lpstr>
      <vt:lpstr>Testing Network</vt:lpstr>
      <vt:lpstr>Hamming Network</vt:lpstr>
      <vt:lpstr>Feedforward Layer</vt:lpstr>
      <vt:lpstr>PowerPoint Presentation</vt:lpstr>
      <vt:lpstr>Recurrent Layer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Dr.ashraf</dc:creator>
  <cp:lastModifiedBy>Dr-ghada</cp:lastModifiedBy>
  <cp:revision>26</cp:revision>
  <dcterms:created xsi:type="dcterms:W3CDTF">2016-02-13T14:22:11Z</dcterms:created>
  <dcterms:modified xsi:type="dcterms:W3CDTF">2020-02-15T18:14:27Z</dcterms:modified>
</cp:coreProperties>
</file>