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4" r:id="rId56"/>
  </p:sldIdLst>
  <p:sldSz cx="9144000" cy="6858000" type="screen4x3"/>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70"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181600" y="0"/>
            <a:ext cx="3962400" cy="344488"/>
          </a:xfrm>
          <a:prstGeom prst="rect">
            <a:avLst/>
          </a:prstGeom>
        </p:spPr>
        <p:txBody>
          <a:bodyPr vert="horz" lIns="91440" tIns="45720" rIns="91440" bIns="45720" rtlCol="1"/>
          <a:lstStyle>
            <a:lvl1pPr algn="r">
              <a:defRPr sz="1200"/>
            </a:lvl1pPr>
          </a:lstStyle>
          <a:p>
            <a:endParaRPr lang="ar-SA"/>
          </a:p>
        </p:txBody>
      </p:sp>
      <p:sp>
        <p:nvSpPr>
          <p:cNvPr id="3" name="Date Placeholder 2"/>
          <p:cNvSpPr>
            <a:spLocks noGrp="1"/>
          </p:cNvSpPr>
          <p:nvPr>
            <p:ph type="dt" idx="1"/>
          </p:nvPr>
        </p:nvSpPr>
        <p:spPr>
          <a:xfrm>
            <a:off x="1588" y="0"/>
            <a:ext cx="3962400" cy="344488"/>
          </a:xfrm>
          <a:prstGeom prst="rect">
            <a:avLst/>
          </a:prstGeom>
        </p:spPr>
        <p:txBody>
          <a:bodyPr vert="horz" lIns="91440" tIns="45720" rIns="91440" bIns="45720" rtlCol="1"/>
          <a:lstStyle>
            <a:lvl1pPr algn="l">
              <a:defRPr sz="1200"/>
            </a:lvl1pPr>
          </a:lstStyle>
          <a:p>
            <a:fld id="{4FBCCB98-3783-419E-B503-F1CD5D0A0973}" type="datetimeFigureOut">
              <a:rPr lang="ar-SA" smtClean="0"/>
              <a:t>29/06/41</a:t>
            </a:fld>
            <a:endParaRPr lang="ar-S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1" anchor="ctr"/>
          <a:lstStyle/>
          <a:p>
            <a:endParaRPr lang="ar-S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Footer Placeholder 5"/>
          <p:cNvSpPr>
            <a:spLocks noGrp="1"/>
          </p:cNvSpPr>
          <p:nvPr>
            <p:ph type="ftr" sz="quarter" idx="4"/>
          </p:nvPr>
        </p:nvSpPr>
        <p:spPr>
          <a:xfrm>
            <a:off x="5181600" y="6513513"/>
            <a:ext cx="3962400" cy="344487"/>
          </a:xfrm>
          <a:prstGeom prst="rect">
            <a:avLst/>
          </a:prstGeom>
        </p:spPr>
        <p:txBody>
          <a:bodyPr vert="horz" lIns="91440" tIns="45720" rIns="91440" bIns="45720" rtlCol="1" anchor="b"/>
          <a:lstStyle>
            <a:lvl1pPr algn="r">
              <a:defRPr sz="1200"/>
            </a:lvl1pPr>
          </a:lstStyle>
          <a:p>
            <a:endParaRPr lang="ar-SA"/>
          </a:p>
        </p:txBody>
      </p:sp>
      <p:sp>
        <p:nvSpPr>
          <p:cNvPr id="7" name="Slide Number Placeholder 6"/>
          <p:cNvSpPr>
            <a:spLocks noGrp="1"/>
          </p:cNvSpPr>
          <p:nvPr>
            <p:ph type="sldNum" sz="quarter" idx="5"/>
          </p:nvPr>
        </p:nvSpPr>
        <p:spPr>
          <a:xfrm>
            <a:off x="1588" y="6513513"/>
            <a:ext cx="3962400" cy="344487"/>
          </a:xfrm>
          <a:prstGeom prst="rect">
            <a:avLst/>
          </a:prstGeom>
        </p:spPr>
        <p:txBody>
          <a:bodyPr vert="horz" lIns="91440" tIns="45720" rIns="91440" bIns="45720" rtlCol="1" anchor="b"/>
          <a:lstStyle>
            <a:lvl1pPr algn="l">
              <a:defRPr sz="1200"/>
            </a:lvl1pPr>
          </a:lstStyle>
          <a:p>
            <a:fld id="{9F599336-DDEA-452F-B20C-630FF5CC4995}" type="slidenum">
              <a:rPr lang="ar-SA" smtClean="0"/>
              <a:t>‹#›</a:t>
            </a:fld>
            <a:endParaRPr lang="ar-SA"/>
          </a:p>
        </p:txBody>
      </p:sp>
    </p:spTree>
    <p:extLst>
      <p:ext uri="{BB962C8B-B14F-4D97-AF65-F5344CB8AC3E}">
        <p14:creationId xmlns:p14="http://schemas.microsoft.com/office/powerpoint/2010/main" val="417282788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sldNum" sz="quarter" idx="5"/>
          </p:nvPr>
        </p:nvSpPr>
        <p:spPr>
          <a:noFill/>
        </p:spPr>
        <p:txBody>
          <a:bodyPr/>
          <a:lstStyle>
            <a:lvl1pPr defTabSz="931863">
              <a:defRPr sz="1400">
                <a:solidFill>
                  <a:schemeClr val="tx1"/>
                </a:solidFill>
                <a:latin typeface="Times New Roman" panose="02020603050405020304" pitchFamily="18" charset="0"/>
              </a:defRPr>
            </a:lvl1pPr>
            <a:lvl2pPr marL="742950" indent="-285750" defTabSz="931863">
              <a:defRPr sz="1400">
                <a:solidFill>
                  <a:schemeClr val="tx1"/>
                </a:solidFill>
                <a:latin typeface="Times New Roman" panose="02020603050405020304" pitchFamily="18" charset="0"/>
              </a:defRPr>
            </a:lvl2pPr>
            <a:lvl3pPr marL="1143000" indent="-228600" defTabSz="931863">
              <a:defRPr sz="1400">
                <a:solidFill>
                  <a:schemeClr val="tx1"/>
                </a:solidFill>
                <a:latin typeface="Times New Roman" panose="02020603050405020304" pitchFamily="18" charset="0"/>
              </a:defRPr>
            </a:lvl3pPr>
            <a:lvl4pPr marL="1600200" indent="-228600" defTabSz="931863">
              <a:defRPr sz="1400">
                <a:solidFill>
                  <a:schemeClr val="tx1"/>
                </a:solidFill>
                <a:latin typeface="Times New Roman" panose="02020603050405020304" pitchFamily="18" charset="0"/>
              </a:defRPr>
            </a:lvl4pPr>
            <a:lvl5pPr marL="2057400" indent="-228600" defTabSz="931863">
              <a:defRPr sz="1400">
                <a:solidFill>
                  <a:schemeClr val="tx1"/>
                </a:solidFill>
                <a:latin typeface="Times New Roman" panose="02020603050405020304" pitchFamily="18" charset="0"/>
              </a:defRPr>
            </a:lvl5pPr>
            <a:lvl6pPr marL="2514600" indent="-228600" algn="l" defTabSz="931863"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defTabSz="931863"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defTabSz="931863"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defTabSz="931863" rtl="0" eaLnBrk="0" fontAlgn="base" hangingPunct="0">
              <a:spcBef>
                <a:spcPct val="0"/>
              </a:spcBef>
              <a:spcAft>
                <a:spcPct val="0"/>
              </a:spcAft>
              <a:defRPr sz="1400">
                <a:solidFill>
                  <a:schemeClr val="tx1"/>
                </a:solidFill>
                <a:latin typeface="Times New Roman" panose="02020603050405020304" pitchFamily="18" charset="0"/>
              </a:defRPr>
            </a:lvl9pPr>
          </a:lstStyle>
          <a:p>
            <a:fld id="{3F36F1EC-2AE5-4F3B-B426-4AF93000D49B}" type="slidenum">
              <a:rPr lang="en-US" sz="1000"/>
              <a:pPr/>
              <a:t>53</a:t>
            </a:fld>
            <a:endParaRPr lang="en-US" sz="1000"/>
          </a:p>
        </p:txBody>
      </p:sp>
      <p:sp>
        <p:nvSpPr>
          <p:cNvPr id="12291" name="Rectangle 2"/>
          <p:cNvSpPr>
            <a:spLocks noChangeArrowheads="1" noTextEdit="1"/>
          </p:cNvSpPr>
          <p:nvPr>
            <p:ph type="sldImg"/>
          </p:nvPr>
        </p:nvSpPr>
        <p:spPr>
          <a:xfrm>
            <a:off x="1193800" y="595313"/>
            <a:ext cx="4624388" cy="3468687"/>
          </a:xfrm>
          <a:ln/>
          <a:extLs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109993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30729" y="1115263"/>
            <a:ext cx="5082540" cy="1269364"/>
          </a:xfrm>
          <a:prstGeom prst="rect">
            <a:avLst/>
          </a:prstGeom>
        </p:spPr>
        <p:txBody>
          <a:bodyPr wrap="square" lIns="0" tIns="0" rIns="0" bIns="0">
            <a:spAutoFit/>
          </a:bodyPr>
          <a:lstStyle>
            <a:lvl1pPr>
              <a:defRPr sz="3200" b="1"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spc="-5" dirty="0"/>
              <a:t>Lecture</a:t>
            </a:r>
            <a:r>
              <a:rPr spc="-60" dirty="0"/>
              <a:t> </a:t>
            </a:r>
            <a:r>
              <a:rPr dirty="0"/>
              <a:t>1</a:t>
            </a:r>
          </a:p>
        </p:txBody>
      </p:sp>
      <p:sp>
        <p:nvSpPr>
          <p:cNvPr id="5" name="Holder 5"/>
          <p:cNvSpPr>
            <a:spLocks noGrp="1"/>
          </p:cNvSpPr>
          <p:nvPr>
            <p:ph type="dt" sz="half" idx="6"/>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dirty="0"/>
              <a:t>Professor Dr : </a:t>
            </a:r>
            <a:r>
              <a:rPr spc="-5" dirty="0"/>
              <a:t>Sayed Fadel</a:t>
            </a:r>
            <a:r>
              <a:rPr spc="-55" dirty="0"/>
              <a:t> </a:t>
            </a:r>
            <a:r>
              <a:rPr dirty="0"/>
              <a:t>Bahgat</a:t>
            </a:r>
          </a:p>
        </p:txBody>
      </p:sp>
      <p:sp>
        <p:nvSpPr>
          <p:cNvPr id="6" name="Holder 6"/>
          <p:cNvSpPr>
            <a:spLocks noGrp="1"/>
          </p:cNvSpPr>
          <p:nvPr>
            <p:ph type="sldNum" sz="quarter" idx="7"/>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a:t>
            </a:fld>
            <a:endParaRPr sz="1200" dirty="0">
              <a:latin typeface="Arial" panose="020B0604020202020204"/>
              <a:cs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u="heavy">
                <a:solidFill>
                  <a:srgbClr val="FF0000"/>
                </a:solidFill>
                <a:latin typeface="Carlito" panose="020F0502020204030204"/>
                <a:cs typeface="Carlito" panose="020F0502020204030204"/>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rlito" panose="020F0502020204030204"/>
                <a:cs typeface="Carlito" panose="020F0502020204030204"/>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spc="-5" dirty="0"/>
              <a:t>Lecture</a:t>
            </a:r>
            <a:r>
              <a:rPr spc="-60" dirty="0"/>
              <a:t> </a:t>
            </a:r>
            <a:r>
              <a:rPr dirty="0"/>
              <a:t>1</a:t>
            </a:r>
          </a:p>
        </p:txBody>
      </p:sp>
      <p:sp>
        <p:nvSpPr>
          <p:cNvPr id="5" name="Holder 5"/>
          <p:cNvSpPr>
            <a:spLocks noGrp="1"/>
          </p:cNvSpPr>
          <p:nvPr>
            <p:ph type="dt" sz="half" idx="6"/>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dirty="0"/>
              <a:t>Professor Dr : </a:t>
            </a:r>
            <a:r>
              <a:rPr spc="-5" dirty="0"/>
              <a:t>Sayed Fadel</a:t>
            </a:r>
            <a:r>
              <a:rPr spc="-55" dirty="0"/>
              <a:t> </a:t>
            </a:r>
            <a:r>
              <a:rPr dirty="0"/>
              <a:t>Bahgat</a:t>
            </a:r>
          </a:p>
        </p:txBody>
      </p:sp>
      <p:sp>
        <p:nvSpPr>
          <p:cNvPr id="6" name="Holder 6"/>
          <p:cNvSpPr>
            <a:spLocks noGrp="1"/>
          </p:cNvSpPr>
          <p:nvPr>
            <p:ph type="sldNum" sz="quarter" idx="7"/>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a:t>
            </a:fld>
            <a:endParaRPr sz="1200" dirty="0">
              <a:latin typeface="Arial" panose="020B0604020202020204"/>
              <a:cs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u="heavy">
                <a:solidFill>
                  <a:srgbClr val="FF0000"/>
                </a:solidFill>
                <a:latin typeface="Carlito" panose="020F0502020204030204"/>
                <a:cs typeface="Carlito" panose="020F050202020403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spc="-5" dirty="0"/>
              <a:t>Lecture</a:t>
            </a:r>
            <a:r>
              <a:rPr spc="-60" dirty="0"/>
              <a:t> </a:t>
            </a:r>
            <a:r>
              <a:rPr dirty="0"/>
              <a:t>1</a:t>
            </a:r>
          </a:p>
        </p:txBody>
      </p:sp>
      <p:sp>
        <p:nvSpPr>
          <p:cNvPr id="6" name="Holder 6"/>
          <p:cNvSpPr>
            <a:spLocks noGrp="1"/>
          </p:cNvSpPr>
          <p:nvPr>
            <p:ph type="dt" sz="half" idx="6"/>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dirty="0"/>
              <a:t>Professor Dr : </a:t>
            </a:r>
            <a:r>
              <a:rPr spc="-5" dirty="0"/>
              <a:t>Sayed Fadel</a:t>
            </a:r>
            <a:r>
              <a:rPr spc="-55" dirty="0"/>
              <a:t> </a:t>
            </a:r>
            <a:r>
              <a:rPr dirty="0"/>
              <a:t>Bahgat</a:t>
            </a:r>
          </a:p>
        </p:txBody>
      </p:sp>
      <p:sp>
        <p:nvSpPr>
          <p:cNvPr id="7" name="Holder 7"/>
          <p:cNvSpPr>
            <a:spLocks noGrp="1"/>
          </p:cNvSpPr>
          <p:nvPr>
            <p:ph type="sldNum" sz="quarter" idx="7"/>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a:t>
            </a:fld>
            <a:endParaRPr sz="1200" dirty="0">
              <a:latin typeface="Arial" panose="020B0604020202020204"/>
              <a:cs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u="heavy">
                <a:solidFill>
                  <a:srgbClr val="FF0000"/>
                </a:solidFill>
                <a:latin typeface="Carlito" panose="020F0502020204030204"/>
                <a:cs typeface="Carlito" panose="020F0502020204030204"/>
              </a:defRPr>
            </a:lvl1pPr>
          </a:lstStyle>
          <a:p>
            <a:endParaRPr/>
          </a:p>
        </p:txBody>
      </p:sp>
      <p:sp>
        <p:nvSpPr>
          <p:cNvPr id="3" name="Holder 3"/>
          <p:cNvSpPr>
            <a:spLocks noGrp="1"/>
          </p:cNvSpPr>
          <p:nvPr>
            <p:ph type="ftr" sz="quarter" idx="5"/>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spc="-5" dirty="0"/>
              <a:t>Lecture</a:t>
            </a:r>
            <a:r>
              <a:rPr spc="-60" dirty="0"/>
              <a:t> </a:t>
            </a:r>
            <a:r>
              <a:rPr dirty="0"/>
              <a:t>1</a:t>
            </a:r>
          </a:p>
        </p:txBody>
      </p:sp>
      <p:sp>
        <p:nvSpPr>
          <p:cNvPr id="4" name="Holder 4"/>
          <p:cNvSpPr>
            <a:spLocks noGrp="1"/>
          </p:cNvSpPr>
          <p:nvPr>
            <p:ph type="dt" sz="half" idx="6"/>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dirty="0"/>
              <a:t>Professor Dr : </a:t>
            </a:r>
            <a:r>
              <a:rPr spc="-5" dirty="0"/>
              <a:t>Sayed Fadel</a:t>
            </a:r>
            <a:r>
              <a:rPr spc="-55" dirty="0"/>
              <a:t> </a:t>
            </a:r>
            <a:r>
              <a:rPr dirty="0"/>
              <a:t>Bahgat</a:t>
            </a:r>
          </a:p>
        </p:txBody>
      </p:sp>
      <p:sp>
        <p:nvSpPr>
          <p:cNvPr id="5" name="Holder 5"/>
          <p:cNvSpPr>
            <a:spLocks noGrp="1"/>
          </p:cNvSpPr>
          <p:nvPr>
            <p:ph type="sldNum" sz="quarter" idx="7"/>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a:t>
            </a:fld>
            <a:endParaRPr sz="1200" dirty="0">
              <a:latin typeface="Arial" panose="020B0604020202020204"/>
              <a:cs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spc="-5" dirty="0"/>
              <a:t>Lecture</a:t>
            </a:r>
            <a:r>
              <a:rPr spc="-60" dirty="0"/>
              <a:t> </a:t>
            </a:r>
            <a:r>
              <a:rPr dirty="0"/>
              <a:t>1</a:t>
            </a:r>
          </a:p>
        </p:txBody>
      </p:sp>
      <p:sp>
        <p:nvSpPr>
          <p:cNvPr id="3" name="Holder 3"/>
          <p:cNvSpPr>
            <a:spLocks noGrp="1"/>
          </p:cNvSpPr>
          <p:nvPr>
            <p:ph type="dt" sz="half" idx="6"/>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dirty="0"/>
              <a:t>Professor Dr : </a:t>
            </a:r>
            <a:r>
              <a:rPr spc="-5" dirty="0"/>
              <a:t>Sayed Fadel</a:t>
            </a:r>
            <a:r>
              <a:rPr spc="-55" dirty="0"/>
              <a:t> </a:t>
            </a:r>
            <a:r>
              <a:rPr dirty="0"/>
              <a:t>Bahgat</a:t>
            </a:r>
          </a:p>
        </p:txBody>
      </p:sp>
      <p:sp>
        <p:nvSpPr>
          <p:cNvPr id="4" name="Holder 4"/>
          <p:cNvSpPr>
            <a:spLocks noGrp="1"/>
          </p:cNvSpPr>
          <p:nvPr>
            <p:ph type="sldNum" sz="quarter" idx="7"/>
          </p:nvPr>
        </p:nvSpPr>
        <p:spPr/>
        <p:txBody>
          <a:bodyPr lIns="0" tIns="0" rIns="0" bIns="0"/>
          <a:lstStyle>
            <a:lvl1pPr>
              <a:defRPr sz="1600" b="1" i="0">
                <a:solidFill>
                  <a:schemeClr val="tx1"/>
                </a:solidFill>
                <a:latin typeface="Arial" panose="020B0604020202020204"/>
                <a:cs typeface="Arial" panose="020B0604020202020204"/>
              </a:defRPr>
            </a:lvl1p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a:t>
            </a:fld>
            <a:endParaRPr sz="1200" dirty="0">
              <a:latin typeface="Arial" panose="020B0604020202020204"/>
              <a:cs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92251" y="495807"/>
            <a:ext cx="7159497" cy="635635"/>
          </a:xfrm>
          <a:prstGeom prst="rect">
            <a:avLst/>
          </a:prstGeom>
        </p:spPr>
        <p:txBody>
          <a:bodyPr wrap="square" lIns="0" tIns="0" rIns="0" bIns="0">
            <a:spAutoFit/>
          </a:bodyPr>
          <a:lstStyle>
            <a:lvl1pPr>
              <a:defRPr sz="4000" b="1" i="0" u="heavy">
                <a:solidFill>
                  <a:srgbClr val="FF0000"/>
                </a:solidFill>
                <a:latin typeface="Carlito" panose="020F0502020204030204"/>
                <a:cs typeface="Carlito" panose="020F0502020204030204"/>
              </a:defRPr>
            </a:lvl1pPr>
          </a:lstStyle>
          <a:p>
            <a:endParaRPr/>
          </a:p>
        </p:txBody>
      </p:sp>
      <p:sp>
        <p:nvSpPr>
          <p:cNvPr id="3" name="Holder 3"/>
          <p:cNvSpPr>
            <a:spLocks noGrp="1"/>
          </p:cNvSpPr>
          <p:nvPr>
            <p:ph type="body" idx="1"/>
          </p:nvPr>
        </p:nvSpPr>
        <p:spPr>
          <a:xfrm>
            <a:off x="612140" y="1795017"/>
            <a:ext cx="7965440" cy="3756660"/>
          </a:xfrm>
          <a:prstGeom prst="rect">
            <a:avLst/>
          </a:prstGeom>
        </p:spPr>
        <p:txBody>
          <a:bodyPr wrap="square" lIns="0" tIns="0" rIns="0" bIns="0">
            <a:spAutoFit/>
          </a:bodyPr>
          <a:lstStyle>
            <a:lvl1pPr>
              <a:defRPr sz="2400" b="0" i="0">
                <a:solidFill>
                  <a:schemeClr val="tx1"/>
                </a:solidFill>
                <a:latin typeface="Carlito" panose="020F0502020204030204"/>
                <a:cs typeface="Carlito" panose="020F0502020204030204"/>
              </a:defRPr>
            </a:lvl1pPr>
          </a:lstStyle>
          <a:p>
            <a:endParaRPr/>
          </a:p>
        </p:txBody>
      </p:sp>
      <p:sp>
        <p:nvSpPr>
          <p:cNvPr id="4" name="Holder 4"/>
          <p:cNvSpPr>
            <a:spLocks noGrp="1"/>
          </p:cNvSpPr>
          <p:nvPr>
            <p:ph type="ftr" sz="quarter" idx="5"/>
          </p:nvPr>
        </p:nvSpPr>
        <p:spPr>
          <a:xfrm>
            <a:off x="631190" y="6112224"/>
            <a:ext cx="929005" cy="252729"/>
          </a:xfrm>
          <a:prstGeom prst="rect">
            <a:avLst/>
          </a:prstGeom>
        </p:spPr>
        <p:txBody>
          <a:bodyPr wrap="square" lIns="0" tIns="0" rIns="0" bIns="0">
            <a:spAutoFit/>
          </a:bodyPr>
          <a:lstStyle>
            <a:lvl1pPr>
              <a:defRPr sz="1600" b="1" i="0">
                <a:solidFill>
                  <a:schemeClr val="tx1"/>
                </a:solidFill>
                <a:latin typeface="Arial" panose="020B0604020202020204"/>
                <a:cs typeface="Arial" panose="020B0604020202020204"/>
              </a:defRPr>
            </a:lvl1pPr>
          </a:lstStyle>
          <a:p>
            <a:pPr marL="12700">
              <a:lnSpc>
                <a:spcPts val="1870"/>
              </a:lnSpc>
            </a:pPr>
            <a:r>
              <a:rPr spc="-5" dirty="0"/>
              <a:t>Lecture</a:t>
            </a:r>
            <a:r>
              <a:rPr spc="-60" dirty="0"/>
              <a:t> </a:t>
            </a:r>
            <a:r>
              <a:rPr dirty="0"/>
              <a:t>1</a:t>
            </a:r>
          </a:p>
        </p:txBody>
      </p:sp>
      <p:sp>
        <p:nvSpPr>
          <p:cNvPr id="5" name="Holder 5"/>
          <p:cNvSpPr>
            <a:spLocks noGrp="1"/>
          </p:cNvSpPr>
          <p:nvPr>
            <p:ph type="dt" sz="half" idx="6"/>
          </p:nvPr>
        </p:nvSpPr>
        <p:spPr>
          <a:xfrm>
            <a:off x="2504948" y="6112224"/>
            <a:ext cx="3369310" cy="252729"/>
          </a:xfrm>
          <a:prstGeom prst="rect">
            <a:avLst/>
          </a:prstGeom>
        </p:spPr>
        <p:txBody>
          <a:bodyPr wrap="square" lIns="0" tIns="0" rIns="0" bIns="0">
            <a:spAutoFit/>
          </a:bodyPr>
          <a:lstStyle>
            <a:lvl1pPr>
              <a:defRPr sz="1600" b="1" i="0">
                <a:solidFill>
                  <a:schemeClr val="tx1"/>
                </a:solidFill>
                <a:latin typeface="Arial" panose="020B0604020202020204"/>
                <a:cs typeface="Arial" panose="020B0604020202020204"/>
              </a:defRPr>
            </a:lvl1pPr>
          </a:lstStyle>
          <a:p>
            <a:pPr marL="12700">
              <a:lnSpc>
                <a:spcPts val="1870"/>
              </a:lnSpc>
            </a:pPr>
            <a:r>
              <a:rPr dirty="0"/>
              <a:t>Professor Dr : </a:t>
            </a:r>
            <a:r>
              <a:rPr spc="-5" dirty="0"/>
              <a:t>Sayed Fadel</a:t>
            </a:r>
            <a:r>
              <a:rPr spc="-55" dirty="0"/>
              <a:t> </a:t>
            </a:r>
            <a:r>
              <a:rPr dirty="0"/>
              <a:t>Bahgat</a:t>
            </a:r>
          </a:p>
        </p:txBody>
      </p:sp>
      <p:sp>
        <p:nvSpPr>
          <p:cNvPr id="6" name="Holder 6"/>
          <p:cNvSpPr>
            <a:spLocks noGrp="1"/>
          </p:cNvSpPr>
          <p:nvPr>
            <p:ph type="sldNum" sz="quarter" idx="7"/>
          </p:nvPr>
        </p:nvSpPr>
        <p:spPr>
          <a:xfrm>
            <a:off x="6302868" y="6036024"/>
            <a:ext cx="2330450" cy="518091"/>
          </a:xfrm>
          <a:prstGeom prst="rect">
            <a:avLst/>
          </a:prstGeom>
        </p:spPr>
        <p:txBody>
          <a:bodyPr wrap="square" lIns="0" tIns="0" rIns="0" bIns="0">
            <a:spAutoFit/>
          </a:bodyPr>
          <a:lstStyle>
            <a:lvl1pPr>
              <a:defRPr sz="1600" b="1" i="0">
                <a:solidFill>
                  <a:schemeClr val="tx1"/>
                </a:solidFill>
                <a:latin typeface="Arial" panose="020B0604020202020204"/>
                <a:cs typeface="Arial" panose="020B0604020202020204"/>
              </a:defRPr>
            </a:lvl1p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a:t>
            </a:fld>
            <a:endParaRPr sz="1200" dirty="0">
              <a:latin typeface="Arial" panose="020B0604020202020204"/>
              <a:cs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581400" y="6461640"/>
            <a:ext cx="929005" cy="252729"/>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2020</a:t>
            </a:r>
            <a:endParaRPr sz="1600" dirty="0">
              <a:latin typeface="Arial" panose="020B0604020202020204"/>
              <a:cs typeface="Arial" panose="020B0604020202020204"/>
            </a:endParaRPr>
          </a:p>
        </p:txBody>
      </p:sp>
      <p:sp>
        <p:nvSpPr>
          <p:cNvPr id="6" name="object 6"/>
          <p:cNvSpPr txBox="1"/>
          <p:nvPr/>
        </p:nvSpPr>
        <p:spPr>
          <a:xfrm>
            <a:off x="6304534" y="6493224"/>
            <a:ext cx="2284730" cy="243656"/>
          </a:xfrm>
          <a:prstGeom prst="rect">
            <a:avLst/>
          </a:prstGeom>
        </p:spPr>
        <p:txBody>
          <a:bodyPr vert="horz" wrap="square" lIns="0" tIns="0" rIns="0" bIns="0" rtlCol="0">
            <a:spAutoFit/>
          </a:bodyPr>
          <a:lstStyle/>
          <a:p>
            <a:pPr marL="12700">
              <a:lnSpc>
                <a:spcPts val="1870"/>
              </a:lnSpc>
            </a:pPr>
            <a:r>
              <a:rPr sz="1600" b="1" dirty="0">
                <a:latin typeface="Arial" panose="020B0604020202020204"/>
                <a:cs typeface="Arial" panose="020B0604020202020204"/>
              </a:rPr>
              <a:t>Computer</a:t>
            </a:r>
            <a:r>
              <a:rPr sz="1600" b="1" spc="-80" dirty="0">
                <a:latin typeface="Arial" panose="020B0604020202020204"/>
                <a:cs typeface="Arial" panose="020B0604020202020204"/>
              </a:rPr>
              <a:t> </a:t>
            </a:r>
            <a:r>
              <a:rPr lang="en-US" sz="1600" b="1" spc="-15" dirty="0">
                <a:latin typeface="Times New Roman" panose="02020603050405020304"/>
                <a:cs typeface="Times New Roman" panose="02020603050405020304"/>
              </a:rPr>
              <a:t>Architecture </a:t>
            </a:r>
            <a:endParaRPr sz="1600" dirty="0">
              <a:latin typeface="Arial" panose="020B0604020202020204"/>
              <a:cs typeface="Arial" panose="020B0604020202020204"/>
            </a:endParaRPr>
          </a:p>
        </p:txBody>
      </p:sp>
      <p:sp>
        <p:nvSpPr>
          <p:cNvPr id="3" name="object 3"/>
          <p:cNvSpPr txBox="1"/>
          <p:nvPr/>
        </p:nvSpPr>
        <p:spPr>
          <a:xfrm>
            <a:off x="838200" y="1066800"/>
            <a:ext cx="7606665" cy="3544560"/>
          </a:xfrm>
          <a:prstGeom prst="rect">
            <a:avLst/>
          </a:prstGeom>
        </p:spPr>
        <p:txBody>
          <a:bodyPr vert="horz" wrap="square" lIns="0" tIns="12700" rIns="0" bIns="0" rtlCol="0">
            <a:spAutoFit/>
          </a:bodyPr>
          <a:lstStyle/>
          <a:p>
            <a:pPr algn="ctr">
              <a:lnSpc>
                <a:spcPct val="100000"/>
              </a:lnSpc>
              <a:spcBef>
                <a:spcPts val="100"/>
              </a:spcBef>
            </a:pPr>
            <a:r>
              <a:rPr sz="4000" b="1" dirty="0">
                <a:solidFill>
                  <a:srgbClr val="FF0000"/>
                </a:solidFill>
                <a:latin typeface="Times New Roman" panose="02020603050405020304"/>
                <a:cs typeface="Times New Roman" panose="02020603050405020304"/>
              </a:rPr>
              <a:t>Subject: </a:t>
            </a:r>
            <a:r>
              <a:rPr sz="4000" b="1" dirty="0">
                <a:solidFill>
                  <a:srgbClr val="FF0000"/>
                </a:solidFill>
                <a:latin typeface="Arial" panose="020B0604020202020204"/>
                <a:cs typeface="Arial" panose="020B0604020202020204"/>
              </a:rPr>
              <a:t>Computer</a:t>
            </a:r>
            <a:r>
              <a:rPr sz="4000" b="1" spc="-25" dirty="0">
                <a:solidFill>
                  <a:srgbClr val="FF0000"/>
                </a:solidFill>
                <a:latin typeface="Arial" panose="020B0604020202020204"/>
                <a:cs typeface="Arial" panose="020B0604020202020204"/>
              </a:rPr>
              <a:t> </a:t>
            </a:r>
            <a:r>
              <a:rPr lang="en-US" sz="4000" b="1" dirty="0">
                <a:solidFill>
                  <a:srgbClr val="FF0000"/>
                </a:solidFill>
                <a:latin typeface="Arial" panose="020B0604020202020204"/>
                <a:cs typeface="Arial" panose="020B0604020202020204"/>
              </a:rPr>
              <a:t>Architecture</a:t>
            </a:r>
            <a:r>
              <a:rPr lang="en-US" sz="4000" b="1" spc="-15" dirty="0">
                <a:latin typeface="Times New Roman" panose="02020603050405020304"/>
                <a:cs typeface="Times New Roman" panose="02020603050405020304"/>
              </a:rPr>
              <a:t> </a:t>
            </a:r>
            <a:endParaRPr sz="4000" dirty="0">
              <a:latin typeface="Arial" panose="020B0604020202020204"/>
              <a:cs typeface="Arial" panose="020B0604020202020204"/>
            </a:endParaRPr>
          </a:p>
          <a:p>
            <a:pPr>
              <a:lnSpc>
                <a:spcPct val="100000"/>
              </a:lnSpc>
              <a:spcBef>
                <a:spcPts val="20"/>
              </a:spcBef>
            </a:pPr>
            <a:endParaRPr sz="4150" dirty="0">
              <a:latin typeface="Arial" panose="020B0604020202020204"/>
              <a:cs typeface="Arial" panose="020B0604020202020204"/>
            </a:endParaRPr>
          </a:p>
          <a:p>
            <a:pPr algn="ctr">
              <a:lnSpc>
                <a:spcPct val="100000"/>
              </a:lnSpc>
            </a:pPr>
            <a:r>
              <a:rPr sz="4000" b="1" spc="-95" dirty="0">
                <a:solidFill>
                  <a:srgbClr val="CC0000"/>
                </a:solidFill>
                <a:latin typeface="Times New Roman" panose="02020603050405020304"/>
                <a:cs typeface="Times New Roman" panose="02020603050405020304"/>
              </a:rPr>
              <a:t>Text</a:t>
            </a:r>
            <a:r>
              <a:rPr sz="4000" b="1" spc="-20" dirty="0">
                <a:solidFill>
                  <a:srgbClr val="CC0000"/>
                </a:solidFill>
                <a:latin typeface="Times New Roman" panose="02020603050405020304"/>
                <a:cs typeface="Times New Roman" panose="02020603050405020304"/>
              </a:rPr>
              <a:t> </a:t>
            </a:r>
            <a:r>
              <a:rPr sz="4000" b="1" dirty="0">
                <a:solidFill>
                  <a:srgbClr val="CC0000"/>
                </a:solidFill>
                <a:latin typeface="Times New Roman" panose="02020603050405020304"/>
                <a:cs typeface="Times New Roman" panose="02020603050405020304"/>
              </a:rPr>
              <a:t>Book</a:t>
            </a:r>
            <a:r>
              <a:rPr sz="4000" b="1" dirty="0">
                <a:latin typeface="Times New Roman" panose="02020603050405020304"/>
                <a:cs typeface="Times New Roman" panose="02020603050405020304"/>
              </a:rPr>
              <a:t>:</a:t>
            </a:r>
            <a:endParaRPr sz="4000" dirty="0">
              <a:latin typeface="Times New Roman" panose="02020603050405020304"/>
              <a:cs typeface="Times New Roman" panose="02020603050405020304"/>
            </a:endParaRPr>
          </a:p>
          <a:p>
            <a:pPr marL="805815" marR="799465" algn="ctr">
              <a:lnSpc>
                <a:spcPct val="100000"/>
              </a:lnSpc>
              <a:spcBef>
                <a:spcPts val="15"/>
              </a:spcBef>
            </a:pPr>
            <a:r>
              <a:rPr sz="3600" b="1" dirty="0">
                <a:latin typeface="Times New Roman" panose="02020603050405020304"/>
                <a:cs typeface="Times New Roman" panose="02020603050405020304"/>
              </a:rPr>
              <a:t>Computer system</a:t>
            </a:r>
            <a:r>
              <a:rPr sz="3600" b="1" spc="-335" dirty="0">
                <a:latin typeface="Times New Roman" panose="02020603050405020304"/>
                <a:cs typeface="Times New Roman" panose="02020603050405020304"/>
              </a:rPr>
              <a:t> </a:t>
            </a:r>
            <a:r>
              <a:rPr sz="3600" b="1" spc="-15" dirty="0">
                <a:latin typeface="Times New Roman" panose="02020603050405020304"/>
                <a:cs typeface="Times New Roman" panose="02020603050405020304"/>
              </a:rPr>
              <a:t>Architecture  </a:t>
            </a:r>
            <a:r>
              <a:rPr sz="3600" b="1" dirty="0">
                <a:latin typeface="Times New Roman" panose="02020603050405020304"/>
                <a:cs typeface="Times New Roman" panose="02020603050405020304"/>
              </a:rPr>
              <a:t>By</a:t>
            </a:r>
            <a:endParaRPr sz="3600" dirty="0">
              <a:latin typeface="Times New Roman" panose="02020603050405020304"/>
              <a:cs typeface="Times New Roman" panose="02020603050405020304"/>
            </a:endParaRPr>
          </a:p>
          <a:p>
            <a:pPr marL="1752600">
              <a:lnSpc>
                <a:spcPct val="100000"/>
              </a:lnSpc>
            </a:pPr>
            <a:r>
              <a:rPr sz="3600" b="1" dirty="0">
                <a:latin typeface="Times New Roman" panose="02020603050405020304"/>
                <a:cs typeface="Times New Roman" panose="02020603050405020304"/>
              </a:rPr>
              <a:t>M. </a:t>
            </a:r>
            <a:r>
              <a:rPr sz="3600" b="1" spc="-5" dirty="0">
                <a:latin typeface="Times New Roman" panose="02020603050405020304"/>
                <a:cs typeface="Times New Roman" panose="02020603050405020304"/>
              </a:rPr>
              <a:t>MORRIS</a:t>
            </a:r>
            <a:r>
              <a:rPr sz="3600" b="1" spc="-1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MANO</a:t>
            </a:r>
            <a:endParaRPr sz="3600" dirty="0">
              <a:latin typeface="Times New Roman" panose="02020603050405020304"/>
              <a:cs typeface="Times New Roman" panose="02020603050405020304"/>
            </a:endParaRPr>
          </a:p>
        </p:txBody>
      </p:sp>
      <p:sp>
        <p:nvSpPr>
          <p:cNvPr id="5" name="object 4"/>
          <p:cNvSpPr txBox="1"/>
          <p:nvPr/>
        </p:nvSpPr>
        <p:spPr>
          <a:xfrm>
            <a:off x="401066" y="6461641"/>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5" name="object 5"/>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10</a:t>
            </a:fld>
            <a:endParaRPr sz="1200" dirty="0">
              <a:latin typeface="Arial" panose="020B0604020202020204"/>
              <a:cs typeface="Arial" panose="020B0604020202020204"/>
            </a:endParaRPr>
          </a:p>
        </p:txBody>
      </p:sp>
      <p:sp>
        <p:nvSpPr>
          <p:cNvPr id="2" name="object 2"/>
          <p:cNvSpPr txBox="1"/>
          <p:nvPr/>
        </p:nvSpPr>
        <p:spPr>
          <a:xfrm>
            <a:off x="231140" y="1083851"/>
            <a:ext cx="8144509" cy="4195445"/>
          </a:xfrm>
          <a:prstGeom prst="rect">
            <a:avLst/>
          </a:prstGeom>
        </p:spPr>
        <p:txBody>
          <a:bodyPr vert="horz" wrap="square" lIns="0" tIns="148590" rIns="0" bIns="0" rtlCol="0">
            <a:spAutoFit/>
          </a:bodyPr>
          <a:lstStyle/>
          <a:p>
            <a:pPr marL="355600" indent="-342900">
              <a:lnSpc>
                <a:spcPct val="100000"/>
              </a:lnSpc>
              <a:spcBef>
                <a:spcPts val="1170"/>
              </a:spcBef>
              <a:buFont typeface="Arial" panose="020B0604020202020204"/>
              <a:buChar char="•"/>
              <a:tabLst>
                <a:tab pos="355600" algn="l"/>
              </a:tabLst>
            </a:pPr>
            <a:r>
              <a:rPr sz="4000" b="1" u="heavy" dirty="0">
                <a:solidFill>
                  <a:srgbClr val="FF0000"/>
                </a:solidFill>
                <a:uFill>
                  <a:solidFill>
                    <a:srgbClr val="FF0000"/>
                  </a:solidFill>
                </a:uFill>
                <a:latin typeface="Carlito" panose="020F0502020204030204"/>
                <a:cs typeface="Carlito" panose="020F0502020204030204"/>
              </a:rPr>
              <a:t>Memory</a:t>
            </a:r>
            <a:r>
              <a:rPr sz="4000" b="1" u="heavy" spc="-25" dirty="0">
                <a:solidFill>
                  <a:srgbClr val="FF0000"/>
                </a:solidFill>
                <a:uFill>
                  <a:solidFill>
                    <a:srgbClr val="FF0000"/>
                  </a:solidFill>
                </a:uFill>
                <a:latin typeface="Carlito" panose="020F0502020204030204"/>
                <a:cs typeface="Carlito" panose="020F0502020204030204"/>
              </a:rPr>
              <a:t> </a:t>
            </a:r>
            <a:r>
              <a:rPr sz="4000" b="1" u="heavy" spc="-5" dirty="0">
                <a:solidFill>
                  <a:srgbClr val="FF0000"/>
                </a:solidFill>
                <a:uFill>
                  <a:solidFill>
                    <a:srgbClr val="FF0000"/>
                  </a:solidFill>
                </a:uFill>
                <a:latin typeface="Carlito" panose="020F0502020204030204"/>
                <a:cs typeface="Carlito" panose="020F0502020204030204"/>
              </a:rPr>
              <a:t>(continued):</a:t>
            </a:r>
            <a:endParaRPr sz="4000">
              <a:latin typeface="Carlito" panose="020F0502020204030204"/>
              <a:cs typeface="Carlito" panose="020F0502020204030204"/>
            </a:endParaRPr>
          </a:p>
          <a:p>
            <a:pPr marL="755650" marR="5080" lvl="1" indent="-285750">
              <a:lnSpc>
                <a:spcPct val="100000"/>
              </a:lnSpc>
              <a:spcBef>
                <a:spcPts val="750"/>
              </a:spcBef>
              <a:buFont typeface="Arial" panose="020B0604020202020204"/>
              <a:buChar char="–"/>
              <a:tabLst>
                <a:tab pos="755650" algn="l"/>
              </a:tabLst>
            </a:pPr>
            <a:r>
              <a:rPr sz="2800" spc="-5" dirty="0">
                <a:latin typeface="Carlito" panose="020F0502020204030204"/>
                <a:cs typeface="Carlito" panose="020F0502020204030204"/>
              </a:rPr>
              <a:t>The </a:t>
            </a:r>
            <a:r>
              <a:rPr sz="2800" spc="-30" dirty="0">
                <a:latin typeface="Carlito" panose="020F0502020204030204"/>
                <a:cs typeface="Carlito" panose="020F0502020204030204"/>
              </a:rPr>
              <a:t>memory, </a:t>
            </a:r>
            <a:r>
              <a:rPr sz="2800" spc="-5" dirty="0">
                <a:latin typeface="Carlito" panose="020F0502020204030204"/>
                <a:cs typeface="Carlito" panose="020F0502020204030204"/>
              </a:rPr>
              <a:t>either accepts </a:t>
            </a:r>
            <a:r>
              <a:rPr sz="2800" spc="-20" dirty="0">
                <a:latin typeface="Carlito" panose="020F0502020204030204"/>
                <a:cs typeface="Carlito" panose="020F0502020204030204"/>
              </a:rPr>
              <a:t>data </a:t>
            </a:r>
            <a:r>
              <a:rPr sz="2800" spc="-15" dirty="0">
                <a:latin typeface="Carlito" panose="020F0502020204030204"/>
                <a:cs typeface="Carlito" panose="020F0502020204030204"/>
              </a:rPr>
              <a:t>from </a:t>
            </a:r>
            <a:r>
              <a:rPr sz="2800" dirty="0">
                <a:latin typeface="Carlito" panose="020F0502020204030204"/>
                <a:cs typeface="Carlito" panose="020F0502020204030204"/>
              </a:rPr>
              <a:t>the memory  </a:t>
            </a:r>
            <a:r>
              <a:rPr sz="2800" spc="-20" dirty="0">
                <a:latin typeface="Carlito" panose="020F0502020204030204"/>
                <a:cs typeface="Carlito" panose="020F0502020204030204"/>
              </a:rPr>
              <a:t>data </a:t>
            </a:r>
            <a:r>
              <a:rPr sz="2800" spc="-5" dirty="0">
                <a:latin typeface="Carlito" panose="020F0502020204030204"/>
                <a:cs typeface="Carlito" panose="020F0502020204030204"/>
              </a:rPr>
              <a:t>bus </a:t>
            </a:r>
            <a:r>
              <a:rPr sz="2800" spc="-20" dirty="0">
                <a:latin typeface="Carlito" panose="020F0502020204030204"/>
                <a:cs typeface="Carlito" panose="020F0502020204030204"/>
              </a:rPr>
              <a:t>into </a:t>
            </a:r>
            <a:r>
              <a:rPr sz="2800" dirty="0">
                <a:latin typeface="Carlito" panose="020F0502020204030204"/>
                <a:cs typeface="Carlito" panose="020F0502020204030204"/>
              </a:rPr>
              <a:t>this</a:t>
            </a:r>
            <a:r>
              <a:rPr sz="2800" spc="55" dirty="0">
                <a:latin typeface="Carlito" panose="020F0502020204030204"/>
                <a:cs typeface="Carlito" panose="020F0502020204030204"/>
              </a:rPr>
              <a:t> </a:t>
            </a:r>
            <a:r>
              <a:rPr sz="2800" spc="-10" dirty="0">
                <a:latin typeface="Carlito" panose="020F0502020204030204"/>
                <a:cs typeface="Carlito" panose="020F0502020204030204"/>
              </a:rPr>
              <a:t>location</a:t>
            </a:r>
            <a:endParaRPr sz="2800">
              <a:latin typeface="Carlito" panose="020F0502020204030204"/>
              <a:cs typeface="Carlito" panose="020F0502020204030204"/>
            </a:endParaRPr>
          </a:p>
          <a:p>
            <a:pPr marL="2655570">
              <a:lnSpc>
                <a:spcPct val="100000"/>
              </a:lnSpc>
              <a:spcBef>
                <a:spcPts val="670"/>
              </a:spcBef>
            </a:pPr>
            <a:r>
              <a:rPr sz="2800" b="1" spc="-10" dirty="0">
                <a:solidFill>
                  <a:srgbClr val="FF0000"/>
                </a:solidFill>
                <a:latin typeface="Carlito" panose="020F0502020204030204"/>
                <a:cs typeface="Carlito" panose="020F0502020204030204"/>
              </a:rPr>
              <a:t>(write</a:t>
            </a:r>
            <a:r>
              <a:rPr sz="2800" b="1" dirty="0">
                <a:solidFill>
                  <a:srgbClr val="FF0000"/>
                </a:solidFill>
                <a:latin typeface="Carlito" panose="020F0502020204030204"/>
                <a:cs typeface="Carlito" panose="020F0502020204030204"/>
              </a:rPr>
              <a:t> </a:t>
            </a:r>
            <a:r>
              <a:rPr sz="2800" b="1" spc="-10" dirty="0">
                <a:solidFill>
                  <a:srgbClr val="FF0000"/>
                </a:solidFill>
                <a:latin typeface="Carlito" panose="020F0502020204030204"/>
                <a:cs typeface="Carlito" panose="020F0502020204030204"/>
              </a:rPr>
              <a:t>operation)</a:t>
            </a:r>
            <a:endParaRPr sz="2800">
              <a:latin typeface="Carlito" panose="020F0502020204030204"/>
              <a:cs typeface="Carlito" panose="020F0502020204030204"/>
            </a:endParaRPr>
          </a:p>
          <a:p>
            <a:pPr marL="755650" lvl="1" indent="-285750">
              <a:lnSpc>
                <a:spcPct val="100000"/>
              </a:lnSpc>
              <a:spcBef>
                <a:spcPts val="675"/>
              </a:spcBef>
              <a:buFont typeface="Arial" panose="020B0604020202020204"/>
              <a:buChar char="–"/>
              <a:tabLst>
                <a:tab pos="755650" algn="l"/>
              </a:tabLst>
            </a:pPr>
            <a:r>
              <a:rPr sz="2800" spc="-5" dirty="0">
                <a:latin typeface="Carlito" panose="020F0502020204030204"/>
                <a:cs typeface="Carlito" panose="020F0502020204030204"/>
              </a:rPr>
              <a:t>or</a:t>
            </a:r>
            <a:endParaRPr sz="2800">
              <a:latin typeface="Carlito" panose="020F0502020204030204"/>
              <a:cs typeface="Carlito" panose="020F0502020204030204"/>
            </a:endParaRPr>
          </a:p>
          <a:p>
            <a:pPr marL="755650" marR="1253490" lvl="1" indent="-285750">
              <a:lnSpc>
                <a:spcPct val="100000"/>
              </a:lnSpc>
              <a:spcBef>
                <a:spcPts val="675"/>
              </a:spcBef>
              <a:buFont typeface="Arial" panose="020B0604020202020204"/>
              <a:buChar char="–"/>
              <a:tabLst>
                <a:tab pos="755650" algn="l"/>
              </a:tabLst>
            </a:pPr>
            <a:r>
              <a:rPr sz="2800" dirty="0">
                <a:latin typeface="Carlito" panose="020F0502020204030204"/>
                <a:cs typeface="Carlito" panose="020F0502020204030204"/>
              </a:rPr>
              <a:t>it </a:t>
            </a:r>
            <a:r>
              <a:rPr sz="2800" spc="-5" dirty="0">
                <a:latin typeface="Carlito" panose="020F0502020204030204"/>
                <a:cs typeface="Carlito" panose="020F0502020204030204"/>
              </a:rPr>
              <a:t>sends </a:t>
            </a:r>
            <a:r>
              <a:rPr sz="2800" spc="-20" dirty="0">
                <a:latin typeface="Carlito" panose="020F0502020204030204"/>
                <a:cs typeface="Carlito" panose="020F0502020204030204"/>
              </a:rPr>
              <a:t>data </a:t>
            </a:r>
            <a:r>
              <a:rPr sz="2800" spc="-15" dirty="0">
                <a:latin typeface="Carlito" panose="020F0502020204030204"/>
                <a:cs typeface="Carlito" panose="020F0502020204030204"/>
              </a:rPr>
              <a:t>from </a:t>
            </a:r>
            <a:r>
              <a:rPr sz="2800" dirty="0">
                <a:latin typeface="Carlito" panose="020F0502020204030204"/>
                <a:cs typeface="Carlito" panose="020F0502020204030204"/>
              </a:rPr>
              <a:t>the this </a:t>
            </a:r>
            <a:r>
              <a:rPr sz="2800" spc="-10" dirty="0">
                <a:latin typeface="Carlito" panose="020F0502020204030204"/>
                <a:cs typeface="Carlito" panose="020F0502020204030204"/>
              </a:rPr>
              <a:t>location </a:t>
            </a:r>
            <a:r>
              <a:rPr sz="2800" spc="-20" dirty="0">
                <a:latin typeface="Carlito" panose="020F0502020204030204"/>
                <a:cs typeface="Carlito" panose="020F0502020204030204"/>
              </a:rPr>
              <a:t>to </a:t>
            </a:r>
            <a:r>
              <a:rPr sz="2800" dirty="0">
                <a:latin typeface="Carlito" panose="020F0502020204030204"/>
                <a:cs typeface="Carlito" panose="020F0502020204030204"/>
              </a:rPr>
              <a:t>the  </a:t>
            </a:r>
            <a:r>
              <a:rPr sz="2800" spc="-10" dirty="0">
                <a:latin typeface="Carlito" panose="020F0502020204030204"/>
                <a:cs typeface="Carlito" panose="020F0502020204030204"/>
              </a:rPr>
              <a:t>microprocessor </a:t>
            </a:r>
            <a:r>
              <a:rPr sz="2800" spc="-15" dirty="0">
                <a:latin typeface="Carlito" panose="020F0502020204030204"/>
                <a:cs typeface="Carlito" panose="020F0502020204030204"/>
              </a:rPr>
              <a:t>over </a:t>
            </a:r>
            <a:r>
              <a:rPr sz="2800" spc="-5" dirty="0">
                <a:latin typeface="Carlito" panose="020F0502020204030204"/>
                <a:cs typeface="Carlito" panose="020F0502020204030204"/>
              </a:rPr>
              <a:t>the </a:t>
            </a:r>
            <a:r>
              <a:rPr sz="2800" dirty="0">
                <a:latin typeface="Carlito" panose="020F0502020204030204"/>
                <a:cs typeface="Carlito" panose="020F0502020204030204"/>
              </a:rPr>
              <a:t>memory </a:t>
            </a:r>
            <a:r>
              <a:rPr sz="2800" spc="-20" dirty="0">
                <a:latin typeface="Carlito" panose="020F0502020204030204"/>
                <a:cs typeface="Carlito" panose="020F0502020204030204"/>
              </a:rPr>
              <a:t>data</a:t>
            </a:r>
            <a:r>
              <a:rPr sz="2800" spc="-40" dirty="0">
                <a:latin typeface="Carlito" panose="020F0502020204030204"/>
                <a:cs typeface="Carlito" panose="020F0502020204030204"/>
              </a:rPr>
              <a:t> </a:t>
            </a:r>
            <a:r>
              <a:rPr sz="2800" spc="-5" dirty="0">
                <a:latin typeface="Carlito" panose="020F0502020204030204"/>
                <a:cs typeface="Carlito" panose="020F0502020204030204"/>
              </a:rPr>
              <a:t>bus</a:t>
            </a:r>
            <a:endParaRPr sz="2800">
              <a:latin typeface="Carlito" panose="020F0502020204030204"/>
              <a:cs typeface="Carlito" panose="020F0502020204030204"/>
            </a:endParaRPr>
          </a:p>
          <a:p>
            <a:pPr marL="2715260">
              <a:lnSpc>
                <a:spcPct val="100000"/>
              </a:lnSpc>
              <a:spcBef>
                <a:spcPts val="670"/>
              </a:spcBef>
            </a:pPr>
            <a:r>
              <a:rPr sz="2800" b="1" spc="-10" dirty="0">
                <a:solidFill>
                  <a:srgbClr val="FF0000"/>
                </a:solidFill>
                <a:latin typeface="Carlito" panose="020F0502020204030204"/>
                <a:cs typeface="Carlito" panose="020F0502020204030204"/>
              </a:rPr>
              <a:t>(read</a:t>
            </a:r>
            <a:r>
              <a:rPr sz="2800" b="1" dirty="0">
                <a:solidFill>
                  <a:srgbClr val="FF0000"/>
                </a:solidFill>
                <a:latin typeface="Carlito" panose="020F0502020204030204"/>
                <a:cs typeface="Carlito" panose="020F0502020204030204"/>
              </a:rPr>
              <a:t> </a:t>
            </a:r>
            <a:r>
              <a:rPr sz="2800" b="1" spc="-10" dirty="0">
                <a:solidFill>
                  <a:srgbClr val="FF0000"/>
                </a:solidFill>
                <a:latin typeface="Carlito" panose="020F0502020204030204"/>
                <a:cs typeface="Carlito" panose="020F0502020204030204"/>
              </a:rPr>
              <a:t>operation)</a:t>
            </a:r>
            <a:endParaRPr sz="2800">
              <a:latin typeface="Carlito" panose="020F0502020204030204"/>
              <a:cs typeface="Carlito"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6" name="object 6"/>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11</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535940" y="1600708"/>
            <a:ext cx="3973195" cy="635635"/>
          </a:xfrm>
          <a:prstGeom prst="rect">
            <a:avLst/>
          </a:prstGeom>
        </p:spPr>
        <p:txBody>
          <a:bodyPr vert="horz" wrap="square" lIns="0" tIns="12700" rIns="0" bIns="0" rtlCol="0">
            <a:spAutoFit/>
          </a:bodyPr>
          <a:lstStyle/>
          <a:p>
            <a:pPr marL="12700">
              <a:lnSpc>
                <a:spcPct val="100000"/>
              </a:lnSpc>
              <a:spcBef>
                <a:spcPts val="100"/>
              </a:spcBef>
            </a:pPr>
            <a:r>
              <a:rPr spc="-5" dirty="0"/>
              <a:t>3-</a:t>
            </a:r>
            <a:r>
              <a:rPr spc="-50" dirty="0"/>
              <a:t> </a:t>
            </a:r>
            <a:r>
              <a:rPr spc="-10" dirty="0"/>
              <a:t>Microprocessor:</a:t>
            </a:r>
          </a:p>
        </p:txBody>
      </p:sp>
      <p:sp>
        <p:nvSpPr>
          <p:cNvPr id="3" name="object 3"/>
          <p:cNvSpPr txBox="1"/>
          <p:nvPr/>
        </p:nvSpPr>
        <p:spPr>
          <a:xfrm>
            <a:off x="993139" y="2817622"/>
            <a:ext cx="7007859" cy="1306195"/>
          </a:xfrm>
          <a:prstGeom prst="rect">
            <a:avLst/>
          </a:prstGeom>
        </p:spPr>
        <p:txBody>
          <a:bodyPr vert="horz" wrap="square" lIns="0" tIns="12700" rIns="0" bIns="0" rtlCol="0">
            <a:spAutoFit/>
          </a:bodyPr>
          <a:lstStyle/>
          <a:p>
            <a:pPr marL="298450" marR="5080" indent="-285750">
              <a:lnSpc>
                <a:spcPct val="100000"/>
              </a:lnSpc>
              <a:spcBef>
                <a:spcPts val="100"/>
              </a:spcBef>
            </a:pPr>
            <a:r>
              <a:rPr sz="2800" dirty="0">
                <a:latin typeface="Arial" panose="020B0604020202020204"/>
                <a:cs typeface="Arial" panose="020B0604020202020204"/>
              </a:rPr>
              <a:t>– </a:t>
            </a:r>
            <a:r>
              <a:rPr sz="2800" spc="-10" dirty="0">
                <a:latin typeface="Carlito" panose="020F0502020204030204"/>
                <a:cs typeface="Carlito" panose="020F0502020204030204"/>
              </a:rPr>
              <a:t>Contains </a:t>
            </a:r>
            <a:r>
              <a:rPr sz="2800" dirty="0">
                <a:latin typeface="Carlito" panose="020F0502020204030204"/>
                <a:cs typeface="Carlito" panose="020F0502020204030204"/>
              </a:rPr>
              <a:t>a </a:t>
            </a:r>
            <a:r>
              <a:rPr sz="2800" spc="-5" dirty="0">
                <a:latin typeface="Carlito" panose="020F0502020204030204"/>
                <a:cs typeface="Carlito" panose="020F0502020204030204"/>
              </a:rPr>
              <a:t>CPU </a:t>
            </a:r>
            <a:r>
              <a:rPr sz="2800" spc="-10" dirty="0">
                <a:latin typeface="Carlito" panose="020F0502020204030204"/>
                <a:cs typeface="Carlito" panose="020F0502020204030204"/>
              </a:rPr>
              <a:t>that consists </a:t>
            </a:r>
            <a:r>
              <a:rPr sz="2800" spc="-5" dirty="0">
                <a:latin typeface="Carlito" panose="020F0502020204030204"/>
                <a:cs typeface="Carlito" panose="020F0502020204030204"/>
              </a:rPr>
              <a:t>of </a:t>
            </a:r>
            <a:r>
              <a:rPr sz="2800" dirty="0">
                <a:latin typeface="Carlito" panose="020F0502020204030204"/>
                <a:cs typeface="Carlito" panose="020F0502020204030204"/>
              </a:rPr>
              <a:t>the </a:t>
            </a:r>
            <a:r>
              <a:rPr sz="2800" spc="-10" dirty="0">
                <a:latin typeface="Carlito" panose="020F0502020204030204"/>
                <a:cs typeface="Carlito" panose="020F0502020204030204"/>
              </a:rPr>
              <a:t>circuitry  required </a:t>
            </a:r>
            <a:r>
              <a:rPr sz="2800" spc="-20" dirty="0">
                <a:latin typeface="Carlito" panose="020F0502020204030204"/>
                <a:cs typeface="Carlito" panose="020F0502020204030204"/>
              </a:rPr>
              <a:t>to </a:t>
            </a:r>
            <a:r>
              <a:rPr sz="2800" spc="-5" dirty="0">
                <a:latin typeface="Carlito" panose="020F0502020204030204"/>
                <a:cs typeface="Carlito" panose="020F0502020204030204"/>
              </a:rPr>
              <a:t>access </a:t>
            </a:r>
            <a:r>
              <a:rPr sz="2800" dirty="0">
                <a:latin typeface="Carlito" panose="020F0502020204030204"/>
                <a:cs typeface="Carlito" panose="020F0502020204030204"/>
              </a:rPr>
              <a:t>the </a:t>
            </a:r>
            <a:r>
              <a:rPr sz="2800" spc="-15" dirty="0">
                <a:latin typeface="Carlito" panose="020F0502020204030204"/>
                <a:cs typeface="Carlito" panose="020F0502020204030204"/>
              </a:rPr>
              <a:t>appropriate </a:t>
            </a:r>
            <a:r>
              <a:rPr sz="2800" spc="-10" dirty="0">
                <a:latin typeface="Carlito" panose="020F0502020204030204"/>
                <a:cs typeface="Carlito" panose="020F0502020204030204"/>
              </a:rPr>
              <a:t>locations </a:t>
            </a:r>
            <a:r>
              <a:rPr sz="2800" spc="-5" dirty="0">
                <a:latin typeface="Carlito" panose="020F0502020204030204"/>
                <a:cs typeface="Carlito" panose="020F0502020204030204"/>
              </a:rPr>
              <a:t>in  </a:t>
            </a:r>
            <a:r>
              <a:rPr sz="2800" dirty="0">
                <a:latin typeface="Carlito" panose="020F0502020204030204"/>
                <a:cs typeface="Carlito" panose="020F0502020204030204"/>
              </a:rPr>
              <a:t>memory and </a:t>
            </a:r>
            <a:r>
              <a:rPr sz="2800" spc="-15" dirty="0">
                <a:latin typeface="Carlito" panose="020F0502020204030204"/>
                <a:cs typeface="Carlito" panose="020F0502020204030204"/>
              </a:rPr>
              <a:t>interpret </a:t>
            </a:r>
            <a:r>
              <a:rPr sz="2800" spc="-10" dirty="0">
                <a:latin typeface="Carlito" panose="020F0502020204030204"/>
                <a:cs typeface="Carlito" panose="020F0502020204030204"/>
              </a:rPr>
              <a:t>resulting</a:t>
            </a:r>
            <a:r>
              <a:rPr sz="2800" spc="-5" dirty="0">
                <a:latin typeface="Carlito" panose="020F0502020204030204"/>
                <a:cs typeface="Carlito" panose="020F0502020204030204"/>
              </a:rPr>
              <a:t> instructions.</a:t>
            </a:r>
            <a:endParaRPr sz="2800">
              <a:latin typeface="Carlito" panose="020F0502020204030204"/>
              <a:cs typeface="Carlito"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5" name="object 5"/>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12</a:t>
            </a:fld>
            <a:endParaRPr sz="1200" dirty="0">
              <a:latin typeface="Arial" panose="020B0604020202020204"/>
              <a:cs typeface="Arial" panose="020B0604020202020204"/>
            </a:endParaRPr>
          </a:p>
        </p:txBody>
      </p:sp>
      <p:sp>
        <p:nvSpPr>
          <p:cNvPr id="2" name="object 2"/>
          <p:cNvSpPr txBox="1"/>
          <p:nvPr/>
        </p:nvSpPr>
        <p:spPr>
          <a:xfrm>
            <a:off x="482091" y="771157"/>
            <a:ext cx="7936230" cy="4523105"/>
          </a:xfrm>
          <a:prstGeom prst="rect">
            <a:avLst/>
          </a:prstGeom>
        </p:spPr>
        <p:txBody>
          <a:bodyPr vert="horz" wrap="square" lIns="0" tIns="156210" rIns="0" bIns="0" rtlCol="0">
            <a:spAutoFit/>
          </a:bodyPr>
          <a:lstStyle/>
          <a:p>
            <a:pPr marL="355600" indent="-342900">
              <a:lnSpc>
                <a:spcPct val="100000"/>
              </a:lnSpc>
              <a:spcBef>
                <a:spcPts val="1230"/>
              </a:spcBef>
              <a:buFont typeface="Arial" panose="020B0604020202020204"/>
              <a:buChar char="•"/>
              <a:tabLst>
                <a:tab pos="355600" algn="l"/>
              </a:tabLst>
            </a:pPr>
            <a:r>
              <a:rPr sz="4000" b="1" u="heavy" spc="-10" dirty="0">
                <a:solidFill>
                  <a:srgbClr val="FF0000"/>
                </a:solidFill>
                <a:uFill>
                  <a:solidFill>
                    <a:srgbClr val="FF0000"/>
                  </a:solidFill>
                </a:uFill>
                <a:latin typeface="Carlito" panose="020F0502020204030204"/>
                <a:cs typeface="Carlito" panose="020F0502020204030204"/>
              </a:rPr>
              <a:t>Microprocessor</a:t>
            </a:r>
            <a:r>
              <a:rPr sz="4000" b="1" u="heavy" spc="-5" dirty="0">
                <a:solidFill>
                  <a:srgbClr val="FF0000"/>
                </a:solidFill>
                <a:uFill>
                  <a:solidFill>
                    <a:srgbClr val="FF0000"/>
                  </a:solidFill>
                </a:uFill>
                <a:latin typeface="Carlito" panose="020F0502020204030204"/>
                <a:cs typeface="Carlito" panose="020F0502020204030204"/>
              </a:rPr>
              <a:t> (continued):</a:t>
            </a:r>
            <a:endParaRPr sz="4000">
              <a:latin typeface="Carlito" panose="020F0502020204030204"/>
              <a:cs typeface="Carlito" panose="020F0502020204030204"/>
            </a:endParaRPr>
          </a:p>
          <a:p>
            <a:pPr marL="755650" lvl="1" indent="-286385">
              <a:lnSpc>
                <a:spcPct val="100000"/>
              </a:lnSpc>
              <a:spcBef>
                <a:spcPts val="680"/>
              </a:spcBef>
              <a:buFont typeface="Arial" panose="020B0604020202020204"/>
              <a:buChar char="–"/>
              <a:tabLst>
                <a:tab pos="755650" algn="l"/>
              </a:tabLst>
            </a:pPr>
            <a:r>
              <a:rPr sz="2400" b="1" spc="-5" dirty="0">
                <a:solidFill>
                  <a:srgbClr val="FF0000"/>
                </a:solidFill>
                <a:latin typeface="Carlito" panose="020F0502020204030204"/>
                <a:cs typeface="Carlito" panose="020F0502020204030204"/>
              </a:rPr>
              <a:t>The CPU </a:t>
            </a:r>
            <a:r>
              <a:rPr sz="2400" b="1" spc="-10" dirty="0">
                <a:solidFill>
                  <a:srgbClr val="FF0000"/>
                </a:solidFill>
                <a:latin typeface="Carlito" panose="020F0502020204030204"/>
                <a:cs typeface="Carlito" panose="020F0502020204030204"/>
              </a:rPr>
              <a:t>consists</a:t>
            </a:r>
            <a:r>
              <a:rPr sz="2400" b="1" spc="-5" dirty="0">
                <a:solidFill>
                  <a:srgbClr val="FF0000"/>
                </a:solidFill>
                <a:latin typeface="Carlito" panose="020F0502020204030204"/>
                <a:cs typeface="Carlito" panose="020F0502020204030204"/>
              </a:rPr>
              <a:t> </a:t>
            </a:r>
            <a:r>
              <a:rPr sz="2400" b="1" dirty="0">
                <a:solidFill>
                  <a:srgbClr val="FF0000"/>
                </a:solidFill>
                <a:latin typeface="Carlito" panose="020F0502020204030204"/>
                <a:cs typeface="Carlito" panose="020F0502020204030204"/>
              </a:rPr>
              <a:t>of:</a:t>
            </a:r>
            <a:endParaRPr sz="2400">
              <a:latin typeface="Carlito" panose="020F0502020204030204"/>
              <a:cs typeface="Carlito" panose="020F0502020204030204"/>
            </a:endParaRPr>
          </a:p>
          <a:p>
            <a:pPr marL="1155700" marR="5080" lvl="2" indent="-228600">
              <a:lnSpc>
                <a:spcPct val="100000"/>
              </a:lnSpc>
              <a:spcBef>
                <a:spcPts val="575"/>
              </a:spcBef>
              <a:buFont typeface="Arial" panose="020B0604020202020204"/>
              <a:buChar char="•"/>
              <a:tabLst>
                <a:tab pos="1155700" algn="l"/>
              </a:tabLst>
            </a:pPr>
            <a:r>
              <a:rPr sz="2400" b="1" spc="-5" dirty="0">
                <a:solidFill>
                  <a:srgbClr val="FF0000"/>
                </a:solidFill>
                <a:latin typeface="Carlito" panose="020F0502020204030204"/>
                <a:cs typeface="Carlito" panose="020F0502020204030204"/>
              </a:rPr>
              <a:t>Arithmetic\Logic </a:t>
            </a:r>
            <a:r>
              <a:rPr sz="2400" b="1" dirty="0">
                <a:solidFill>
                  <a:srgbClr val="FF0000"/>
                </a:solidFill>
                <a:latin typeface="Carlito" panose="020F0502020204030204"/>
                <a:cs typeface="Carlito" panose="020F0502020204030204"/>
              </a:rPr>
              <a:t>Unit </a:t>
            </a:r>
            <a:r>
              <a:rPr sz="2400" b="1" spc="-15" dirty="0">
                <a:solidFill>
                  <a:srgbClr val="FF0000"/>
                </a:solidFill>
                <a:latin typeface="Carlito" panose="020F0502020204030204"/>
                <a:cs typeface="Carlito" panose="020F0502020204030204"/>
              </a:rPr>
              <a:t>(ALU)</a:t>
            </a:r>
            <a:r>
              <a:rPr sz="2400" b="1" spc="-15" dirty="0">
                <a:latin typeface="Carlito" panose="020F0502020204030204"/>
                <a:cs typeface="Carlito" panose="020F0502020204030204"/>
              </a:rPr>
              <a:t>, </a:t>
            </a:r>
            <a:r>
              <a:rPr sz="2400" b="1" spc="-10" dirty="0">
                <a:latin typeface="Carlito" panose="020F0502020204030204"/>
                <a:cs typeface="Carlito" panose="020F0502020204030204"/>
              </a:rPr>
              <a:t>that </a:t>
            </a:r>
            <a:r>
              <a:rPr sz="2400" b="1" spc="-5" dirty="0">
                <a:latin typeface="Carlito" panose="020F0502020204030204"/>
                <a:cs typeface="Carlito" panose="020F0502020204030204"/>
              </a:rPr>
              <a:t>performs arithmetic  </a:t>
            </a:r>
            <a:r>
              <a:rPr sz="2400" b="1" dirty="0">
                <a:latin typeface="Carlito" panose="020F0502020204030204"/>
                <a:cs typeface="Carlito" panose="020F0502020204030204"/>
              </a:rPr>
              <a:t>and </a:t>
            </a:r>
            <a:r>
              <a:rPr sz="2400" b="1" spc="-5" dirty="0">
                <a:latin typeface="Carlito" panose="020F0502020204030204"/>
                <a:cs typeface="Carlito" panose="020F0502020204030204"/>
              </a:rPr>
              <a:t>logical </a:t>
            </a:r>
            <a:r>
              <a:rPr sz="2400" b="1" spc="-10" dirty="0">
                <a:latin typeface="Carlito" panose="020F0502020204030204"/>
                <a:cs typeface="Carlito" panose="020F0502020204030204"/>
              </a:rPr>
              <a:t>operations </a:t>
            </a:r>
            <a:r>
              <a:rPr sz="2400" b="1" dirty="0">
                <a:latin typeface="Carlito" panose="020F0502020204030204"/>
                <a:cs typeface="Carlito" panose="020F0502020204030204"/>
              </a:rPr>
              <a:t>on the</a:t>
            </a:r>
            <a:r>
              <a:rPr sz="2400" b="1" spc="-30" dirty="0">
                <a:latin typeface="Carlito" panose="020F0502020204030204"/>
                <a:cs typeface="Carlito" panose="020F0502020204030204"/>
              </a:rPr>
              <a:t> </a:t>
            </a:r>
            <a:r>
              <a:rPr sz="2400" b="1" spc="-15" dirty="0">
                <a:latin typeface="Carlito" panose="020F0502020204030204"/>
                <a:cs typeface="Carlito" panose="020F0502020204030204"/>
              </a:rPr>
              <a:t>data</a:t>
            </a:r>
            <a:endParaRPr sz="2400">
              <a:latin typeface="Carlito" panose="020F0502020204030204"/>
              <a:cs typeface="Carlito" panose="020F0502020204030204"/>
            </a:endParaRPr>
          </a:p>
          <a:p>
            <a:pPr lvl="2">
              <a:lnSpc>
                <a:spcPct val="100000"/>
              </a:lnSpc>
              <a:buClr>
                <a:srgbClr val="FF0000"/>
              </a:buClr>
              <a:buFont typeface="Arial" panose="020B0604020202020204"/>
              <a:buChar char="•"/>
            </a:pPr>
            <a:endParaRPr sz="3300">
              <a:latin typeface="Carlito" panose="020F0502020204030204"/>
              <a:cs typeface="Carlito" panose="020F0502020204030204"/>
            </a:endParaRPr>
          </a:p>
          <a:p>
            <a:pPr marL="1155700" marR="102235" lvl="2" indent="-228600">
              <a:lnSpc>
                <a:spcPct val="100000"/>
              </a:lnSpc>
              <a:spcBef>
                <a:spcPts val="5"/>
              </a:spcBef>
              <a:buFont typeface="Arial" panose="020B0604020202020204"/>
              <a:buChar char="•"/>
              <a:tabLst>
                <a:tab pos="1155700" algn="l"/>
              </a:tabLst>
            </a:pPr>
            <a:r>
              <a:rPr sz="2400" b="1" spc="-10" dirty="0">
                <a:solidFill>
                  <a:srgbClr val="FF0000"/>
                </a:solidFill>
                <a:latin typeface="Carlito" panose="020F0502020204030204"/>
                <a:cs typeface="Carlito" panose="020F0502020204030204"/>
              </a:rPr>
              <a:t>Control </a:t>
            </a:r>
            <a:r>
              <a:rPr sz="2400" b="1" spc="-5" dirty="0">
                <a:solidFill>
                  <a:srgbClr val="FF0000"/>
                </a:solidFill>
                <a:latin typeface="Carlito" panose="020F0502020204030204"/>
                <a:cs typeface="Carlito" panose="020F0502020204030204"/>
              </a:rPr>
              <a:t>Section</a:t>
            </a:r>
            <a:r>
              <a:rPr sz="2400" b="1" spc="-5" dirty="0">
                <a:latin typeface="Carlito" panose="020F0502020204030204"/>
                <a:cs typeface="Carlito" panose="020F0502020204030204"/>
              </a:rPr>
              <a:t>, which </a:t>
            </a:r>
            <a:r>
              <a:rPr sz="2400" b="1" spc="-10" dirty="0">
                <a:latin typeface="Carlito" panose="020F0502020204030204"/>
                <a:cs typeface="Carlito" panose="020F0502020204030204"/>
              </a:rPr>
              <a:t>controls </a:t>
            </a:r>
            <a:r>
              <a:rPr sz="2400" b="1" dirty="0">
                <a:latin typeface="Carlito" panose="020F0502020204030204"/>
                <a:cs typeface="Carlito" panose="020F0502020204030204"/>
              </a:rPr>
              <a:t>the </a:t>
            </a:r>
            <a:r>
              <a:rPr sz="2400" b="1" spc="-10" dirty="0">
                <a:latin typeface="Carlito" panose="020F0502020204030204"/>
                <a:cs typeface="Carlito" panose="020F0502020204030204"/>
              </a:rPr>
              <a:t>operations </a:t>
            </a:r>
            <a:r>
              <a:rPr sz="2400" b="1" dirty="0">
                <a:latin typeface="Carlito" panose="020F0502020204030204"/>
                <a:cs typeface="Carlito" panose="020F0502020204030204"/>
              </a:rPr>
              <a:t>of the  </a:t>
            </a:r>
            <a:r>
              <a:rPr sz="2400" b="1" spc="-30" dirty="0">
                <a:latin typeface="Carlito" panose="020F0502020204030204"/>
                <a:cs typeface="Carlito" panose="020F0502020204030204"/>
              </a:rPr>
              <a:t>computer.</a:t>
            </a:r>
            <a:endParaRPr sz="2400">
              <a:latin typeface="Carlito" panose="020F0502020204030204"/>
              <a:cs typeface="Carlito" panose="020F0502020204030204"/>
            </a:endParaRPr>
          </a:p>
          <a:p>
            <a:pPr lvl="2">
              <a:lnSpc>
                <a:spcPct val="100000"/>
              </a:lnSpc>
              <a:spcBef>
                <a:spcPts val="5"/>
              </a:spcBef>
              <a:buClr>
                <a:srgbClr val="FF0000"/>
              </a:buClr>
              <a:buFont typeface="Arial" panose="020B0604020202020204"/>
              <a:buChar char="•"/>
            </a:pPr>
            <a:endParaRPr sz="3300">
              <a:latin typeface="Carlito" panose="020F0502020204030204"/>
              <a:cs typeface="Carlito" panose="020F0502020204030204"/>
            </a:endParaRPr>
          </a:p>
          <a:p>
            <a:pPr marL="1155700" marR="1583690" lvl="2" indent="-228600">
              <a:lnSpc>
                <a:spcPct val="100000"/>
              </a:lnSpc>
              <a:buFont typeface="Arial" panose="020B0604020202020204"/>
              <a:buChar char="•"/>
              <a:tabLst>
                <a:tab pos="1155700" algn="l"/>
              </a:tabLst>
            </a:pPr>
            <a:r>
              <a:rPr sz="2400" b="1" spc="-15" dirty="0">
                <a:solidFill>
                  <a:srgbClr val="FF0000"/>
                </a:solidFill>
                <a:latin typeface="Carlito" panose="020F0502020204030204"/>
                <a:cs typeface="Carlito" panose="020F0502020204030204"/>
              </a:rPr>
              <a:t>Data </a:t>
            </a:r>
            <a:r>
              <a:rPr sz="2400" b="1" spc="-20" dirty="0">
                <a:solidFill>
                  <a:srgbClr val="FF0000"/>
                </a:solidFill>
                <a:latin typeface="Carlito" panose="020F0502020204030204"/>
                <a:cs typeface="Carlito" panose="020F0502020204030204"/>
              </a:rPr>
              <a:t>Registers </a:t>
            </a:r>
            <a:r>
              <a:rPr sz="2400" b="1" spc="-15" dirty="0">
                <a:latin typeface="Carlito" panose="020F0502020204030204"/>
                <a:cs typeface="Carlito" panose="020F0502020204030204"/>
              </a:rPr>
              <a:t>for temporary </a:t>
            </a:r>
            <a:r>
              <a:rPr sz="2400" b="1" spc="-20" dirty="0">
                <a:latin typeface="Carlito" panose="020F0502020204030204"/>
                <a:cs typeface="Carlito" panose="020F0502020204030204"/>
              </a:rPr>
              <a:t>storage </a:t>
            </a:r>
            <a:r>
              <a:rPr sz="2400" b="1" dirty="0">
                <a:latin typeface="Carlito" panose="020F0502020204030204"/>
                <a:cs typeface="Carlito" panose="020F0502020204030204"/>
              </a:rPr>
              <a:t>and  </a:t>
            </a:r>
            <a:r>
              <a:rPr sz="2400" b="1" spc="-10" dirty="0">
                <a:latin typeface="Carlito" panose="020F0502020204030204"/>
                <a:cs typeface="Carlito" panose="020F0502020204030204"/>
              </a:rPr>
              <a:t>manipulation </a:t>
            </a:r>
            <a:r>
              <a:rPr sz="2400" b="1" dirty="0">
                <a:latin typeface="Carlito" panose="020F0502020204030204"/>
                <a:cs typeface="Carlito" panose="020F0502020204030204"/>
              </a:rPr>
              <a:t>of </a:t>
            </a:r>
            <a:r>
              <a:rPr sz="2400" b="1" spc="-15" dirty="0">
                <a:latin typeface="Carlito" panose="020F0502020204030204"/>
                <a:cs typeface="Carlito" panose="020F0502020204030204"/>
              </a:rPr>
              <a:t>data </a:t>
            </a:r>
            <a:r>
              <a:rPr sz="2400" b="1" dirty="0">
                <a:latin typeface="Carlito" panose="020F0502020204030204"/>
                <a:cs typeface="Carlito" panose="020F0502020204030204"/>
              </a:rPr>
              <a:t>and</a:t>
            </a:r>
            <a:r>
              <a:rPr sz="2400" b="1" spc="5" dirty="0">
                <a:latin typeface="Carlito" panose="020F0502020204030204"/>
                <a:cs typeface="Carlito" panose="020F0502020204030204"/>
              </a:rPr>
              <a:t> </a:t>
            </a:r>
            <a:r>
              <a:rPr sz="2400" b="1" spc="-5" dirty="0">
                <a:latin typeface="Carlito" panose="020F0502020204030204"/>
                <a:cs typeface="Carlito" panose="020F0502020204030204"/>
              </a:rPr>
              <a:t>instructions</a:t>
            </a:r>
            <a:endParaRPr sz="2400">
              <a:latin typeface="Carlito" panose="020F0502020204030204"/>
              <a:cs typeface="Carlito"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6" name="object 6"/>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13</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307340" y="1600708"/>
            <a:ext cx="3928745" cy="635635"/>
          </a:xfrm>
          <a:prstGeom prst="rect">
            <a:avLst/>
          </a:prstGeom>
        </p:spPr>
        <p:txBody>
          <a:bodyPr vert="horz" wrap="square" lIns="0" tIns="12700" rIns="0" bIns="0" rtlCol="0">
            <a:spAutoFit/>
          </a:bodyPr>
          <a:lstStyle/>
          <a:p>
            <a:pPr marL="12700">
              <a:lnSpc>
                <a:spcPct val="100000"/>
              </a:lnSpc>
              <a:spcBef>
                <a:spcPts val="100"/>
              </a:spcBef>
            </a:pPr>
            <a:r>
              <a:rPr spc="-5" dirty="0"/>
              <a:t>4- Output</a:t>
            </a:r>
            <a:r>
              <a:rPr spc="-75" dirty="0"/>
              <a:t> </a:t>
            </a:r>
            <a:r>
              <a:rPr spc="-10" dirty="0"/>
              <a:t>Devices:</a:t>
            </a:r>
          </a:p>
        </p:txBody>
      </p:sp>
      <p:sp>
        <p:nvSpPr>
          <p:cNvPr id="3" name="object 3"/>
          <p:cNvSpPr txBox="1"/>
          <p:nvPr/>
        </p:nvSpPr>
        <p:spPr>
          <a:xfrm>
            <a:off x="764540" y="2305557"/>
            <a:ext cx="7510780" cy="3013075"/>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a:buChar char="–"/>
              <a:tabLst>
                <a:tab pos="298450" algn="l"/>
              </a:tabLst>
            </a:pPr>
            <a:r>
              <a:rPr sz="2800" spc="-15" dirty="0">
                <a:latin typeface="Carlito" panose="020F0502020204030204"/>
                <a:cs typeface="Carlito" panose="020F0502020204030204"/>
              </a:rPr>
              <a:t>Convert </a:t>
            </a:r>
            <a:r>
              <a:rPr sz="2800" dirty="0">
                <a:latin typeface="Carlito" panose="020F0502020204030204"/>
                <a:cs typeface="Carlito" panose="020F0502020204030204"/>
              </a:rPr>
              <a:t>the </a:t>
            </a:r>
            <a:r>
              <a:rPr sz="2800" spc="-5" dirty="0">
                <a:latin typeface="Carlito" panose="020F0502020204030204"/>
                <a:cs typeface="Carlito" panose="020F0502020204030204"/>
              </a:rPr>
              <a:t>binary output </a:t>
            </a:r>
            <a:r>
              <a:rPr sz="2800" spc="-20" dirty="0">
                <a:latin typeface="Carlito" panose="020F0502020204030204"/>
                <a:cs typeface="Carlito" panose="020F0502020204030204"/>
              </a:rPr>
              <a:t>data into </a:t>
            </a:r>
            <a:r>
              <a:rPr sz="2800" dirty="0">
                <a:latin typeface="Carlito" panose="020F0502020204030204"/>
                <a:cs typeface="Carlito" panose="020F0502020204030204"/>
              </a:rPr>
              <a:t>a </a:t>
            </a:r>
            <a:r>
              <a:rPr sz="2800" spc="-10" dirty="0">
                <a:latin typeface="Carlito" panose="020F0502020204030204"/>
                <a:cs typeface="Carlito" panose="020F0502020204030204"/>
              </a:rPr>
              <a:t>useful</a:t>
            </a:r>
            <a:r>
              <a:rPr sz="2800" spc="65" dirty="0">
                <a:latin typeface="Carlito" panose="020F0502020204030204"/>
                <a:cs typeface="Carlito" panose="020F0502020204030204"/>
              </a:rPr>
              <a:t> </a:t>
            </a:r>
            <a:r>
              <a:rPr sz="2800" spc="-20" dirty="0">
                <a:latin typeface="Carlito" panose="020F0502020204030204"/>
                <a:cs typeface="Carlito" panose="020F0502020204030204"/>
              </a:rPr>
              <a:t>form.</a:t>
            </a:r>
            <a:endParaRPr sz="2800">
              <a:latin typeface="Carlito" panose="020F0502020204030204"/>
              <a:cs typeface="Carlito" panose="020F0502020204030204"/>
            </a:endParaRPr>
          </a:p>
          <a:p>
            <a:pPr>
              <a:lnSpc>
                <a:spcPct val="100000"/>
              </a:lnSpc>
              <a:spcBef>
                <a:spcPts val="5"/>
              </a:spcBef>
              <a:buChar char="–"/>
            </a:pPr>
            <a:endParaRPr sz="3850">
              <a:latin typeface="Carlito" panose="020F0502020204030204"/>
              <a:cs typeface="Carlito" panose="020F0502020204030204"/>
            </a:endParaRPr>
          </a:p>
          <a:p>
            <a:pPr marL="298450" indent="-285750">
              <a:lnSpc>
                <a:spcPct val="100000"/>
              </a:lnSpc>
              <a:buFont typeface="Arial" panose="020B0604020202020204"/>
              <a:buChar char="–"/>
              <a:tabLst>
                <a:tab pos="298450" algn="l"/>
              </a:tabLst>
            </a:pPr>
            <a:r>
              <a:rPr sz="2800" b="1" spc="-15" dirty="0">
                <a:solidFill>
                  <a:srgbClr val="FF0000"/>
                </a:solidFill>
                <a:latin typeface="Carlito" panose="020F0502020204030204"/>
                <a:cs typeface="Carlito" panose="020F0502020204030204"/>
              </a:rPr>
              <a:t>Typical </a:t>
            </a:r>
            <a:r>
              <a:rPr sz="2800" b="1" dirty="0">
                <a:solidFill>
                  <a:srgbClr val="FF0000"/>
                </a:solidFill>
                <a:latin typeface="Carlito" panose="020F0502020204030204"/>
                <a:cs typeface="Carlito" panose="020F0502020204030204"/>
              </a:rPr>
              <a:t>input </a:t>
            </a:r>
            <a:r>
              <a:rPr sz="2800" b="1" spc="-5" dirty="0">
                <a:solidFill>
                  <a:srgbClr val="FF0000"/>
                </a:solidFill>
                <a:latin typeface="Carlito" panose="020F0502020204030204"/>
                <a:cs typeface="Carlito" panose="020F0502020204030204"/>
              </a:rPr>
              <a:t>devices</a:t>
            </a:r>
            <a:r>
              <a:rPr sz="2800" b="1" spc="5" dirty="0">
                <a:solidFill>
                  <a:srgbClr val="FF0000"/>
                </a:solidFill>
                <a:latin typeface="Carlito" panose="020F0502020204030204"/>
                <a:cs typeface="Carlito" panose="020F0502020204030204"/>
              </a:rPr>
              <a:t> </a:t>
            </a:r>
            <a:r>
              <a:rPr sz="2800" b="1" spc="-15" dirty="0">
                <a:solidFill>
                  <a:srgbClr val="FF0000"/>
                </a:solidFill>
                <a:latin typeface="Carlito" panose="020F0502020204030204"/>
                <a:cs typeface="Carlito" panose="020F0502020204030204"/>
              </a:rPr>
              <a:t>are</a:t>
            </a:r>
            <a:r>
              <a:rPr sz="2800" spc="-15" dirty="0">
                <a:latin typeface="Carlito" panose="020F0502020204030204"/>
                <a:cs typeface="Carlito" panose="020F0502020204030204"/>
              </a:rPr>
              <a:t>:</a:t>
            </a:r>
            <a:endParaRPr sz="2800">
              <a:latin typeface="Carlito" panose="020F0502020204030204"/>
              <a:cs typeface="Carlito" panose="020F0502020204030204"/>
            </a:endParaRPr>
          </a:p>
          <a:p>
            <a:pPr marL="698500" lvl="1" indent="-228600">
              <a:lnSpc>
                <a:spcPct val="100000"/>
              </a:lnSpc>
              <a:spcBef>
                <a:spcPts val="675"/>
              </a:spcBef>
              <a:buFont typeface="Arial" panose="020B0604020202020204"/>
              <a:buChar char="•"/>
              <a:tabLst>
                <a:tab pos="698500" algn="l"/>
              </a:tabLst>
            </a:pPr>
            <a:r>
              <a:rPr sz="2800" b="1" spc="-15" dirty="0">
                <a:latin typeface="Carlito" panose="020F0502020204030204"/>
                <a:cs typeface="Carlito" panose="020F0502020204030204"/>
              </a:rPr>
              <a:t>Printers,</a:t>
            </a:r>
            <a:endParaRPr sz="2800">
              <a:latin typeface="Carlito" panose="020F0502020204030204"/>
              <a:cs typeface="Carlito" panose="020F0502020204030204"/>
            </a:endParaRPr>
          </a:p>
          <a:p>
            <a:pPr marL="698500" lvl="1" indent="-228600">
              <a:lnSpc>
                <a:spcPct val="100000"/>
              </a:lnSpc>
              <a:spcBef>
                <a:spcPts val="670"/>
              </a:spcBef>
              <a:buFont typeface="Arial" panose="020B0604020202020204"/>
              <a:buChar char="•"/>
              <a:tabLst>
                <a:tab pos="698500" algn="l"/>
              </a:tabLst>
            </a:pPr>
            <a:r>
              <a:rPr sz="2800" b="1" spc="-5" dirty="0">
                <a:latin typeface="Carlito" panose="020F0502020204030204"/>
                <a:cs typeface="Carlito" panose="020F0502020204030204"/>
              </a:rPr>
              <a:t>Cathode </a:t>
            </a:r>
            <a:r>
              <a:rPr sz="2800" b="1" spc="-20" dirty="0">
                <a:latin typeface="Carlito" panose="020F0502020204030204"/>
                <a:cs typeface="Carlito" panose="020F0502020204030204"/>
              </a:rPr>
              <a:t>Ray </a:t>
            </a:r>
            <a:r>
              <a:rPr sz="2800" b="1" spc="-40" dirty="0">
                <a:latin typeface="Carlito" panose="020F0502020204030204"/>
                <a:cs typeface="Carlito" panose="020F0502020204030204"/>
              </a:rPr>
              <a:t>Tube </a:t>
            </a:r>
            <a:r>
              <a:rPr sz="2800" b="1" spc="-10" dirty="0">
                <a:latin typeface="Carlito" panose="020F0502020204030204"/>
                <a:cs typeface="Carlito" panose="020F0502020204030204"/>
              </a:rPr>
              <a:t>(CRT)</a:t>
            </a:r>
            <a:r>
              <a:rPr sz="2800" b="1" spc="70" dirty="0">
                <a:latin typeface="Carlito" panose="020F0502020204030204"/>
                <a:cs typeface="Carlito" panose="020F0502020204030204"/>
              </a:rPr>
              <a:t> </a:t>
            </a:r>
            <a:r>
              <a:rPr sz="2800" b="1" spc="-10" dirty="0">
                <a:latin typeface="Carlito" panose="020F0502020204030204"/>
                <a:cs typeface="Carlito" panose="020F0502020204030204"/>
              </a:rPr>
              <a:t>displays,</a:t>
            </a:r>
            <a:endParaRPr sz="2800">
              <a:latin typeface="Carlito" panose="020F0502020204030204"/>
              <a:cs typeface="Carlito" panose="020F0502020204030204"/>
            </a:endParaRPr>
          </a:p>
          <a:p>
            <a:pPr marL="698500" lvl="1" indent="-228600">
              <a:lnSpc>
                <a:spcPct val="100000"/>
              </a:lnSpc>
              <a:spcBef>
                <a:spcPts val="675"/>
              </a:spcBef>
              <a:buFont typeface="Arial" panose="020B0604020202020204"/>
              <a:buChar char="•"/>
              <a:tabLst>
                <a:tab pos="698500" algn="l"/>
              </a:tabLst>
            </a:pPr>
            <a:r>
              <a:rPr sz="2800" b="1" spc="-5" dirty="0">
                <a:latin typeface="Carlito" panose="020F0502020204030204"/>
                <a:cs typeface="Carlito" panose="020F0502020204030204"/>
              </a:rPr>
              <a:t>Digital-to-Analog </a:t>
            </a:r>
            <a:r>
              <a:rPr sz="2800" b="1" spc="-20" dirty="0">
                <a:latin typeface="Carlito" panose="020F0502020204030204"/>
                <a:cs typeface="Carlito" panose="020F0502020204030204"/>
              </a:rPr>
              <a:t>converters</a:t>
            </a:r>
            <a:r>
              <a:rPr sz="2800" b="1" dirty="0">
                <a:latin typeface="Carlito" panose="020F0502020204030204"/>
                <a:cs typeface="Carlito" panose="020F0502020204030204"/>
              </a:rPr>
              <a:t> </a:t>
            </a:r>
            <a:r>
              <a:rPr sz="2800" b="1" spc="-5" dirty="0">
                <a:latin typeface="Carlito" panose="020F0502020204030204"/>
                <a:cs typeface="Carlito" panose="020F0502020204030204"/>
              </a:rPr>
              <a:t>(D\A)</a:t>
            </a:r>
            <a:endParaRPr sz="2800">
              <a:latin typeface="Carlito" panose="020F0502020204030204"/>
              <a:cs typeface="Carlito"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5" name="object 5"/>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14</a:t>
            </a:fld>
            <a:endParaRPr sz="1200" dirty="0">
              <a:latin typeface="Arial" panose="020B0604020202020204"/>
              <a:cs typeface="Arial" panose="020B0604020202020204"/>
            </a:endParaRPr>
          </a:p>
        </p:txBody>
      </p:sp>
      <p:sp>
        <p:nvSpPr>
          <p:cNvPr id="2" name="object 2"/>
          <p:cNvSpPr txBox="1"/>
          <p:nvPr/>
        </p:nvSpPr>
        <p:spPr>
          <a:xfrm>
            <a:off x="535940" y="1600708"/>
            <a:ext cx="8054975" cy="3620770"/>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a:buChar char="•"/>
              <a:tabLst>
                <a:tab pos="355600" algn="l"/>
              </a:tabLst>
            </a:pPr>
            <a:r>
              <a:rPr sz="4000" b="1" spc="-5" dirty="0">
                <a:solidFill>
                  <a:srgbClr val="FF0000"/>
                </a:solidFill>
                <a:latin typeface="Carlito" panose="020F0502020204030204"/>
                <a:cs typeface="Carlito" panose="020F0502020204030204"/>
              </a:rPr>
              <a:t>Output </a:t>
            </a:r>
            <a:r>
              <a:rPr sz="4000" b="1" spc="-10" dirty="0">
                <a:solidFill>
                  <a:srgbClr val="FF0000"/>
                </a:solidFill>
                <a:latin typeface="Carlito" panose="020F0502020204030204"/>
                <a:cs typeface="Carlito" panose="020F0502020204030204"/>
              </a:rPr>
              <a:t>Devices</a:t>
            </a:r>
            <a:r>
              <a:rPr sz="4000" b="1" spc="-20" dirty="0">
                <a:solidFill>
                  <a:srgbClr val="FF0000"/>
                </a:solidFill>
                <a:latin typeface="Carlito" panose="020F0502020204030204"/>
                <a:cs typeface="Carlito" panose="020F0502020204030204"/>
              </a:rPr>
              <a:t> </a:t>
            </a:r>
            <a:r>
              <a:rPr sz="4000" b="1" spc="-5" dirty="0">
                <a:solidFill>
                  <a:srgbClr val="FF0000"/>
                </a:solidFill>
                <a:latin typeface="Carlito" panose="020F0502020204030204"/>
                <a:cs typeface="Carlito" panose="020F0502020204030204"/>
              </a:rPr>
              <a:t>(continued):</a:t>
            </a:r>
            <a:endParaRPr sz="4000">
              <a:latin typeface="Carlito" panose="020F0502020204030204"/>
              <a:cs typeface="Carlito" panose="020F0502020204030204"/>
            </a:endParaRPr>
          </a:p>
          <a:p>
            <a:pPr>
              <a:lnSpc>
                <a:spcPct val="100000"/>
              </a:lnSpc>
              <a:spcBef>
                <a:spcPts val="45"/>
              </a:spcBef>
              <a:buClr>
                <a:srgbClr val="FF0000"/>
              </a:buClr>
              <a:buFont typeface="Arial" panose="020B0604020202020204"/>
              <a:buChar char="•"/>
            </a:pPr>
            <a:endParaRPr sz="4350">
              <a:latin typeface="Carlito" panose="020F0502020204030204"/>
              <a:cs typeface="Carlito" panose="020F0502020204030204"/>
            </a:endParaRPr>
          </a:p>
          <a:p>
            <a:pPr marL="755650" lvl="1" indent="-285750">
              <a:lnSpc>
                <a:spcPct val="100000"/>
              </a:lnSpc>
              <a:spcBef>
                <a:spcPts val="5"/>
              </a:spcBef>
              <a:buFont typeface="Arial" panose="020B0604020202020204"/>
              <a:buChar char="–"/>
              <a:tabLst>
                <a:tab pos="755650" algn="l"/>
              </a:tabLst>
            </a:pPr>
            <a:r>
              <a:rPr sz="2800" spc="-15" dirty="0">
                <a:latin typeface="Carlito" panose="020F0502020204030204"/>
                <a:cs typeface="Carlito" panose="020F0502020204030204"/>
              </a:rPr>
              <a:t>Receives </a:t>
            </a:r>
            <a:r>
              <a:rPr sz="2800" spc="-20" dirty="0">
                <a:latin typeface="Carlito" panose="020F0502020204030204"/>
                <a:cs typeface="Carlito" panose="020F0502020204030204"/>
              </a:rPr>
              <a:t>data </a:t>
            </a:r>
            <a:r>
              <a:rPr sz="2800" spc="-15" dirty="0">
                <a:latin typeface="Carlito" panose="020F0502020204030204"/>
                <a:cs typeface="Carlito" panose="020F0502020204030204"/>
              </a:rPr>
              <a:t>from </a:t>
            </a:r>
            <a:r>
              <a:rPr sz="2800" dirty="0">
                <a:latin typeface="Carlito" panose="020F0502020204030204"/>
                <a:cs typeface="Carlito" panose="020F0502020204030204"/>
              </a:rPr>
              <a:t>the </a:t>
            </a:r>
            <a:r>
              <a:rPr sz="2800" spc="-10" dirty="0">
                <a:latin typeface="Carlito" panose="020F0502020204030204"/>
                <a:cs typeface="Carlito" panose="020F0502020204030204"/>
              </a:rPr>
              <a:t>microprocessor through</a:t>
            </a:r>
            <a:r>
              <a:rPr sz="2800" spc="5" dirty="0">
                <a:latin typeface="Carlito" panose="020F0502020204030204"/>
                <a:cs typeface="Carlito" panose="020F0502020204030204"/>
              </a:rPr>
              <a:t> </a:t>
            </a:r>
            <a:r>
              <a:rPr sz="2800" dirty="0">
                <a:latin typeface="Carlito" panose="020F0502020204030204"/>
                <a:cs typeface="Carlito" panose="020F0502020204030204"/>
              </a:rPr>
              <a:t>an</a:t>
            </a:r>
            <a:endParaRPr sz="2800">
              <a:latin typeface="Carlito" panose="020F0502020204030204"/>
              <a:cs typeface="Carlito" panose="020F0502020204030204"/>
            </a:endParaRPr>
          </a:p>
          <a:p>
            <a:pPr marL="755650">
              <a:lnSpc>
                <a:spcPct val="100000"/>
              </a:lnSpc>
            </a:pPr>
            <a:r>
              <a:rPr sz="2800" b="1" u="heavy" spc="-5" dirty="0">
                <a:solidFill>
                  <a:srgbClr val="FF0000"/>
                </a:solidFill>
                <a:uFill>
                  <a:solidFill>
                    <a:srgbClr val="FF0000"/>
                  </a:solidFill>
                </a:uFill>
                <a:latin typeface="Carlito" panose="020F0502020204030204"/>
                <a:cs typeface="Carlito" panose="020F0502020204030204"/>
              </a:rPr>
              <a:t>Output</a:t>
            </a:r>
            <a:r>
              <a:rPr sz="2800" b="1" u="heavy" spc="-25" dirty="0">
                <a:solidFill>
                  <a:srgbClr val="FF0000"/>
                </a:solidFill>
                <a:uFill>
                  <a:solidFill>
                    <a:srgbClr val="FF0000"/>
                  </a:solidFill>
                </a:uFill>
                <a:latin typeface="Carlito" panose="020F0502020204030204"/>
                <a:cs typeface="Carlito" panose="020F0502020204030204"/>
              </a:rPr>
              <a:t> </a:t>
            </a:r>
            <a:r>
              <a:rPr sz="2800" b="1" u="heavy" dirty="0">
                <a:solidFill>
                  <a:srgbClr val="FF0000"/>
                </a:solidFill>
                <a:uFill>
                  <a:solidFill>
                    <a:srgbClr val="FF0000"/>
                  </a:solidFill>
                </a:uFill>
                <a:latin typeface="Carlito" panose="020F0502020204030204"/>
                <a:cs typeface="Carlito" panose="020F0502020204030204"/>
              </a:rPr>
              <a:t>Bus</a:t>
            </a:r>
            <a:r>
              <a:rPr sz="2800" dirty="0">
                <a:latin typeface="Carlito" panose="020F0502020204030204"/>
                <a:cs typeface="Carlito" panose="020F0502020204030204"/>
              </a:rPr>
              <a:t>.</a:t>
            </a:r>
            <a:endParaRPr sz="2800">
              <a:latin typeface="Carlito" panose="020F0502020204030204"/>
              <a:cs typeface="Carlito" panose="020F0502020204030204"/>
            </a:endParaRPr>
          </a:p>
          <a:p>
            <a:pPr>
              <a:lnSpc>
                <a:spcPct val="100000"/>
              </a:lnSpc>
              <a:spcBef>
                <a:spcPts val="5"/>
              </a:spcBef>
            </a:pPr>
            <a:endParaRPr sz="3850">
              <a:latin typeface="Carlito" panose="020F0502020204030204"/>
              <a:cs typeface="Carlito" panose="020F0502020204030204"/>
            </a:endParaRPr>
          </a:p>
          <a:p>
            <a:pPr marL="755650" marR="727710" lvl="1" indent="-285750">
              <a:lnSpc>
                <a:spcPct val="100000"/>
              </a:lnSpc>
              <a:buFont typeface="Arial" panose="020B0604020202020204"/>
              <a:buChar char="–"/>
              <a:tabLst>
                <a:tab pos="755650" algn="l"/>
              </a:tabLst>
            </a:pPr>
            <a:r>
              <a:rPr sz="2800" spc="-5" dirty="0">
                <a:latin typeface="Carlito" panose="020F0502020204030204"/>
                <a:cs typeface="Carlito" panose="020F0502020204030204"/>
              </a:rPr>
              <a:t>The </a:t>
            </a:r>
            <a:r>
              <a:rPr sz="2800" spc="-10" dirty="0">
                <a:latin typeface="Carlito" panose="020F0502020204030204"/>
                <a:cs typeface="Carlito" panose="020F0502020204030204"/>
              </a:rPr>
              <a:t>required </a:t>
            </a:r>
            <a:r>
              <a:rPr sz="2800" spc="-5" dirty="0">
                <a:latin typeface="Carlito" panose="020F0502020204030204"/>
                <a:cs typeface="Carlito" panose="020F0502020204030204"/>
              </a:rPr>
              <a:t>device </a:t>
            </a:r>
            <a:r>
              <a:rPr sz="2800" dirty="0">
                <a:latin typeface="Carlito" panose="020F0502020204030204"/>
                <a:cs typeface="Carlito" panose="020F0502020204030204"/>
              </a:rPr>
              <a:t>is </a:t>
            </a:r>
            <a:r>
              <a:rPr sz="2800" spc="-5" dirty="0">
                <a:latin typeface="Carlito" panose="020F0502020204030204"/>
                <a:cs typeface="Carlito" panose="020F0502020204030204"/>
              </a:rPr>
              <a:t>selects by </a:t>
            </a:r>
            <a:r>
              <a:rPr sz="2800" dirty="0">
                <a:latin typeface="Carlito" panose="020F0502020204030204"/>
                <a:cs typeface="Carlito" panose="020F0502020204030204"/>
              </a:rPr>
              <a:t>the  </a:t>
            </a:r>
            <a:r>
              <a:rPr sz="2800" spc="-10" dirty="0">
                <a:latin typeface="Carlito" panose="020F0502020204030204"/>
                <a:cs typeface="Carlito" panose="020F0502020204030204"/>
              </a:rPr>
              <a:t>microprocessor through </a:t>
            </a:r>
            <a:r>
              <a:rPr sz="2800" dirty="0">
                <a:latin typeface="Carlito" panose="020F0502020204030204"/>
                <a:cs typeface="Carlito" panose="020F0502020204030204"/>
              </a:rPr>
              <a:t>the</a:t>
            </a:r>
            <a:r>
              <a:rPr sz="2800" dirty="0">
                <a:solidFill>
                  <a:srgbClr val="FF0000"/>
                </a:solidFill>
                <a:latin typeface="Carlito" panose="020F0502020204030204"/>
                <a:cs typeface="Carlito" panose="020F0502020204030204"/>
              </a:rPr>
              <a:t> </a:t>
            </a:r>
            <a:r>
              <a:rPr sz="2800" b="1" u="heavy" dirty="0">
                <a:solidFill>
                  <a:srgbClr val="FF0000"/>
                </a:solidFill>
                <a:uFill>
                  <a:solidFill>
                    <a:srgbClr val="FF0000"/>
                  </a:solidFill>
                </a:uFill>
                <a:latin typeface="Carlito" panose="020F0502020204030204"/>
                <a:cs typeface="Carlito" panose="020F0502020204030204"/>
              </a:rPr>
              <a:t>I\O </a:t>
            </a:r>
            <a:r>
              <a:rPr sz="2800" b="1" u="heavy" spc="-10" dirty="0">
                <a:solidFill>
                  <a:srgbClr val="FF0000"/>
                </a:solidFill>
                <a:uFill>
                  <a:solidFill>
                    <a:srgbClr val="FF0000"/>
                  </a:solidFill>
                </a:uFill>
                <a:latin typeface="Carlito" panose="020F0502020204030204"/>
                <a:cs typeface="Carlito" panose="020F0502020204030204"/>
              </a:rPr>
              <a:t>Address</a:t>
            </a:r>
            <a:r>
              <a:rPr sz="2800" b="1" u="heavy" spc="-30" dirty="0">
                <a:solidFill>
                  <a:srgbClr val="FF0000"/>
                </a:solidFill>
                <a:uFill>
                  <a:solidFill>
                    <a:srgbClr val="FF0000"/>
                  </a:solidFill>
                </a:uFill>
                <a:latin typeface="Carlito" panose="020F0502020204030204"/>
                <a:cs typeface="Carlito" panose="020F0502020204030204"/>
              </a:rPr>
              <a:t> </a:t>
            </a:r>
            <a:r>
              <a:rPr sz="2800" b="1" u="heavy" dirty="0">
                <a:solidFill>
                  <a:srgbClr val="FF0000"/>
                </a:solidFill>
                <a:uFill>
                  <a:solidFill>
                    <a:srgbClr val="FF0000"/>
                  </a:solidFill>
                </a:uFill>
                <a:latin typeface="Carlito" panose="020F0502020204030204"/>
                <a:cs typeface="Carlito" panose="020F0502020204030204"/>
              </a:rPr>
              <a:t>Bus</a:t>
            </a:r>
            <a:r>
              <a:rPr sz="2800" u="heavy" dirty="0">
                <a:solidFill>
                  <a:srgbClr val="FF0000"/>
                </a:solidFill>
                <a:uFill>
                  <a:solidFill>
                    <a:srgbClr val="FF0000"/>
                  </a:solidFill>
                </a:uFill>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062736"/>
            <a:ext cx="7868284" cy="1747520"/>
          </a:xfrm>
          <a:prstGeom prst="rect">
            <a:avLst/>
          </a:prstGeom>
        </p:spPr>
        <p:txBody>
          <a:bodyPr vert="horz" wrap="square" lIns="0" tIns="12700" rIns="0" bIns="0" rtlCol="0">
            <a:spAutoFit/>
          </a:bodyPr>
          <a:lstStyle/>
          <a:p>
            <a:pPr marL="355600" marR="5080" indent="-342900">
              <a:lnSpc>
                <a:spcPct val="100000"/>
              </a:lnSpc>
              <a:spcBef>
                <a:spcPts val="100"/>
              </a:spcBef>
              <a:buFont typeface="Arial" panose="020B0604020202020204"/>
              <a:buChar char="•"/>
              <a:tabLst>
                <a:tab pos="354965" algn="l"/>
                <a:tab pos="355600" algn="l"/>
              </a:tabLst>
            </a:pPr>
            <a:r>
              <a:rPr sz="2800" dirty="0">
                <a:latin typeface="Carlito" panose="020F0502020204030204"/>
                <a:cs typeface="Carlito" panose="020F0502020204030204"/>
              </a:rPr>
              <a:t>In </a:t>
            </a:r>
            <a:r>
              <a:rPr sz="2800" spc="-15" dirty="0">
                <a:latin typeface="Carlito" panose="020F0502020204030204"/>
                <a:cs typeface="Carlito" panose="020F0502020204030204"/>
              </a:rPr>
              <a:t>many microcomputer </a:t>
            </a:r>
            <a:r>
              <a:rPr sz="2800" spc="-20" dirty="0">
                <a:latin typeface="Carlito" panose="020F0502020204030204"/>
                <a:cs typeface="Carlito" panose="020F0502020204030204"/>
              </a:rPr>
              <a:t>systems, </a:t>
            </a:r>
            <a:r>
              <a:rPr sz="2800" dirty="0">
                <a:latin typeface="Carlito" panose="020F0502020204030204"/>
                <a:cs typeface="Carlito" panose="020F0502020204030204"/>
              </a:rPr>
              <a:t>the input and  </a:t>
            </a:r>
            <a:r>
              <a:rPr sz="2800" spc="-5" dirty="0">
                <a:latin typeface="Carlito" panose="020F0502020204030204"/>
                <a:cs typeface="Carlito" panose="020F0502020204030204"/>
              </a:rPr>
              <a:t>output devices, </a:t>
            </a:r>
            <a:r>
              <a:rPr sz="2800" dirty="0">
                <a:latin typeface="Carlito" panose="020F0502020204030204"/>
                <a:cs typeface="Carlito" panose="020F0502020204030204"/>
              </a:rPr>
              <a:t>as </a:t>
            </a:r>
            <a:r>
              <a:rPr sz="2800" spc="-5" dirty="0">
                <a:latin typeface="Carlito" panose="020F0502020204030204"/>
                <a:cs typeface="Carlito" panose="020F0502020204030204"/>
              </a:rPr>
              <a:t>well </a:t>
            </a:r>
            <a:r>
              <a:rPr sz="2800" dirty="0">
                <a:latin typeface="Carlito" panose="020F0502020204030204"/>
                <a:cs typeface="Carlito" panose="020F0502020204030204"/>
              </a:rPr>
              <a:t>as the </a:t>
            </a:r>
            <a:r>
              <a:rPr sz="2800" spc="-30" dirty="0">
                <a:latin typeface="Carlito" panose="020F0502020204030204"/>
                <a:cs typeface="Carlito" panose="020F0502020204030204"/>
              </a:rPr>
              <a:t>memory, </a:t>
            </a:r>
            <a:r>
              <a:rPr sz="2800" spc="-15" dirty="0">
                <a:latin typeface="Carlito" panose="020F0502020204030204"/>
                <a:cs typeface="Carlito" panose="020F0502020204030204"/>
              </a:rPr>
              <a:t>share </a:t>
            </a:r>
            <a:r>
              <a:rPr sz="2800" spc="-5" dirty="0">
                <a:latin typeface="Carlito" panose="020F0502020204030204"/>
                <a:cs typeface="Carlito" panose="020F0502020204030204"/>
              </a:rPr>
              <a:t>one or  </a:t>
            </a:r>
            <a:r>
              <a:rPr sz="2800" spc="-10" dirty="0">
                <a:latin typeface="Carlito" panose="020F0502020204030204"/>
                <a:cs typeface="Carlito" panose="020F0502020204030204"/>
              </a:rPr>
              <a:t>more </a:t>
            </a:r>
            <a:r>
              <a:rPr sz="2800" spc="-5" dirty="0">
                <a:latin typeface="Carlito" panose="020F0502020204030204"/>
                <a:cs typeface="Carlito" panose="020F0502020204030204"/>
              </a:rPr>
              <a:t>buses, </a:t>
            </a:r>
            <a:r>
              <a:rPr sz="2800" dirty="0">
                <a:latin typeface="Carlito" panose="020F0502020204030204"/>
                <a:cs typeface="Carlito" panose="020F0502020204030204"/>
              </a:rPr>
              <a:t>as </a:t>
            </a:r>
            <a:r>
              <a:rPr sz="2800" spc="-5" dirty="0">
                <a:latin typeface="Carlito" panose="020F0502020204030204"/>
                <a:cs typeface="Carlito" panose="020F0502020204030204"/>
              </a:rPr>
              <a:t>shown </a:t>
            </a:r>
            <a:r>
              <a:rPr sz="2800" dirty="0">
                <a:latin typeface="Carlito" panose="020F0502020204030204"/>
                <a:cs typeface="Carlito" panose="020F0502020204030204"/>
              </a:rPr>
              <a:t>in </a:t>
            </a:r>
            <a:r>
              <a:rPr sz="2800" spc="-10" dirty="0">
                <a:latin typeface="Carlito" panose="020F0502020204030204"/>
                <a:cs typeface="Carlito" panose="020F0502020204030204"/>
              </a:rPr>
              <a:t>figure </a:t>
            </a:r>
            <a:r>
              <a:rPr sz="2800" dirty="0">
                <a:latin typeface="Carlito" panose="020F0502020204030204"/>
                <a:cs typeface="Carlito" panose="020F0502020204030204"/>
              </a:rPr>
              <a:t>2.</a:t>
            </a:r>
            <a:endParaRPr sz="2800">
              <a:latin typeface="Carlito" panose="020F0502020204030204"/>
              <a:cs typeface="Carlito" panose="020F0502020204030204"/>
            </a:endParaRPr>
          </a:p>
          <a:p>
            <a:pPr marL="565150" algn="ctr">
              <a:lnSpc>
                <a:spcPct val="100000"/>
              </a:lnSpc>
              <a:spcBef>
                <a:spcPts val="1315"/>
              </a:spcBef>
            </a:pPr>
            <a:r>
              <a:rPr sz="1800" spc="-5" dirty="0">
                <a:latin typeface="Arial" panose="020B0604020202020204"/>
                <a:cs typeface="Arial" panose="020B0604020202020204"/>
              </a:rPr>
              <a:t>Data</a:t>
            </a:r>
            <a:r>
              <a:rPr sz="1800" spc="-15" dirty="0">
                <a:latin typeface="Arial" panose="020B0604020202020204"/>
                <a:cs typeface="Arial" panose="020B0604020202020204"/>
              </a:rPr>
              <a:t> </a:t>
            </a:r>
            <a:r>
              <a:rPr sz="1800" dirty="0">
                <a:latin typeface="Arial" panose="020B0604020202020204"/>
                <a:cs typeface="Arial" panose="020B0604020202020204"/>
              </a:rPr>
              <a:t>Bus</a:t>
            </a:r>
            <a:endParaRPr sz="1800">
              <a:latin typeface="Arial" panose="020B0604020202020204"/>
              <a:cs typeface="Arial" panose="020B0604020202020204"/>
            </a:endParaRPr>
          </a:p>
        </p:txBody>
      </p:sp>
      <p:sp>
        <p:nvSpPr>
          <p:cNvPr id="3" name="object 3"/>
          <p:cNvSpPr txBox="1"/>
          <p:nvPr/>
        </p:nvSpPr>
        <p:spPr>
          <a:xfrm>
            <a:off x="688340" y="4537455"/>
            <a:ext cx="7943215" cy="826135"/>
          </a:xfrm>
          <a:prstGeom prst="rect">
            <a:avLst/>
          </a:prstGeom>
        </p:spPr>
        <p:txBody>
          <a:bodyPr vert="horz" wrap="square" lIns="0" tIns="12700" rIns="0" bIns="0" rtlCol="0">
            <a:spAutoFit/>
          </a:bodyPr>
          <a:lstStyle/>
          <a:p>
            <a:pPr marL="83185" algn="ctr">
              <a:lnSpc>
                <a:spcPct val="100000"/>
              </a:lnSpc>
              <a:spcBef>
                <a:spcPts val="100"/>
              </a:spcBef>
            </a:pPr>
            <a:r>
              <a:rPr sz="1800" spc="-5" dirty="0">
                <a:latin typeface="Arial" panose="020B0604020202020204"/>
                <a:cs typeface="Arial" panose="020B0604020202020204"/>
              </a:rPr>
              <a:t>Address</a:t>
            </a:r>
            <a:r>
              <a:rPr sz="1800" spc="-20" dirty="0">
                <a:latin typeface="Arial" panose="020B0604020202020204"/>
                <a:cs typeface="Arial" panose="020B0604020202020204"/>
              </a:rPr>
              <a:t> </a:t>
            </a:r>
            <a:r>
              <a:rPr sz="1800" dirty="0">
                <a:latin typeface="Arial" panose="020B0604020202020204"/>
                <a:cs typeface="Arial" panose="020B0604020202020204"/>
              </a:rPr>
              <a:t>Bus</a:t>
            </a:r>
            <a:endParaRPr sz="1800">
              <a:latin typeface="Arial" panose="020B0604020202020204"/>
              <a:cs typeface="Arial" panose="020B0604020202020204"/>
            </a:endParaRPr>
          </a:p>
          <a:p>
            <a:pPr marL="12700">
              <a:lnSpc>
                <a:spcPct val="100000"/>
              </a:lnSpc>
              <a:spcBef>
                <a:spcPts val="1745"/>
              </a:spcBef>
            </a:pPr>
            <a:r>
              <a:rPr sz="2000" b="1" spc="-5" dirty="0">
                <a:solidFill>
                  <a:srgbClr val="FF0000"/>
                </a:solidFill>
                <a:latin typeface="Arial" panose="020B0604020202020204"/>
                <a:cs typeface="Arial" panose="020B0604020202020204"/>
              </a:rPr>
              <a:t>Figure 2. Microcomputer system sharing data and address</a:t>
            </a:r>
            <a:r>
              <a:rPr sz="2000" b="1" spc="90" dirty="0">
                <a:solidFill>
                  <a:srgbClr val="FF0000"/>
                </a:solidFill>
                <a:latin typeface="Arial" panose="020B0604020202020204"/>
                <a:cs typeface="Arial" panose="020B0604020202020204"/>
              </a:rPr>
              <a:t> </a:t>
            </a:r>
            <a:r>
              <a:rPr sz="2000" b="1" spc="-5" dirty="0">
                <a:solidFill>
                  <a:srgbClr val="FF0000"/>
                </a:solidFill>
                <a:latin typeface="Arial" panose="020B0604020202020204"/>
                <a:cs typeface="Arial" panose="020B0604020202020204"/>
              </a:rPr>
              <a:t>buses</a:t>
            </a:r>
            <a:r>
              <a:rPr sz="1800" spc="-5" dirty="0">
                <a:latin typeface="Arial" panose="020B0604020202020204"/>
                <a:cs typeface="Arial" panose="020B0604020202020204"/>
              </a:rPr>
              <a:t>.</a:t>
            </a:r>
            <a:endParaRPr sz="1800">
              <a:latin typeface="Arial" panose="020B0604020202020204"/>
              <a:cs typeface="Arial" panose="020B0604020202020204"/>
            </a:endParaRPr>
          </a:p>
        </p:txBody>
      </p:sp>
      <p:sp>
        <p:nvSpPr>
          <p:cNvPr id="4" name="object 4"/>
          <p:cNvSpPr txBox="1"/>
          <p:nvPr/>
        </p:nvSpPr>
        <p:spPr>
          <a:xfrm>
            <a:off x="533400" y="3093211"/>
            <a:ext cx="1752600" cy="762000"/>
          </a:xfrm>
          <a:prstGeom prst="rect">
            <a:avLst/>
          </a:prstGeom>
          <a:ln w="9525">
            <a:solidFill>
              <a:srgbClr val="000000"/>
            </a:solidFill>
          </a:ln>
        </p:spPr>
        <p:txBody>
          <a:bodyPr vert="horz" wrap="square" lIns="0" tIns="3810" rIns="0" bIns="0" rtlCol="0">
            <a:spAutoFit/>
          </a:bodyPr>
          <a:lstStyle/>
          <a:p>
            <a:pPr>
              <a:lnSpc>
                <a:spcPct val="100000"/>
              </a:lnSpc>
              <a:spcBef>
                <a:spcPts val="30"/>
              </a:spcBef>
            </a:pPr>
            <a:endParaRPr sz="1600">
              <a:latin typeface="Times New Roman" panose="02020603050405020304"/>
              <a:cs typeface="Times New Roman" panose="02020603050405020304"/>
            </a:endParaRPr>
          </a:p>
          <a:p>
            <a:pPr marL="19050">
              <a:lnSpc>
                <a:spcPct val="100000"/>
              </a:lnSpc>
              <a:spcBef>
                <a:spcPts val="5"/>
              </a:spcBef>
            </a:pPr>
            <a:r>
              <a:rPr sz="1800" b="1" spc="-5" dirty="0">
                <a:latin typeface="Arial" panose="020B0604020202020204"/>
                <a:cs typeface="Arial" panose="020B0604020202020204"/>
              </a:rPr>
              <a:t>Microprocessor</a:t>
            </a:r>
            <a:endParaRPr sz="1800">
              <a:latin typeface="Arial" panose="020B0604020202020204"/>
              <a:cs typeface="Arial" panose="020B0604020202020204"/>
            </a:endParaRPr>
          </a:p>
        </p:txBody>
      </p:sp>
      <p:sp>
        <p:nvSpPr>
          <p:cNvPr id="5" name="object 5"/>
          <p:cNvSpPr txBox="1"/>
          <p:nvPr/>
        </p:nvSpPr>
        <p:spPr>
          <a:xfrm>
            <a:off x="3048000" y="3093211"/>
            <a:ext cx="1371600" cy="762000"/>
          </a:xfrm>
          <a:prstGeom prst="rect">
            <a:avLst/>
          </a:prstGeom>
          <a:ln w="9525">
            <a:solidFill>
              <a:srgbClr val="000000"/>
            </a:solidFill>
          </a:ln>
        </p:spPr>
        <p:txBody>
          <a:bodyPr vert="horz" wrap="square" lIns="0" tIns="3810" rIns="0" bIns="0" rtlCol="0">
            <a:spAutoFit/>
          </a:bodyPr>
          <a:lstStyle/>
          <a:p>
            <a:pPr>
              <a:lnSpc>
                <a:spcPct val="100000"/>
              </a:lnSpc>
              <a:spcBef>
                <a:spcPts val="30"/>
              </a:spcBef>
            </a:pPr>
            <a:endParaRPr sz="1600">
              <a:latin typeface="Times New Roman" panose="02020603050405020304"/>
              <a:cs typeface="Times New Roman" panose="02020603050405020304"/>
            </a:endParaRPr>
          </a:p>
          <a:p>
            <a:pPr marL="246380">
              <a:lnSpc>
                <a:spcPct val="100000"/>
              </a:lnSpc>
              <a:spcBef>
                <a:spcPts val="5"/>
              </a:spcBef>
            </a:pPr>
            <a:r>
              <a:rPr sz="1800" b="1" spc="-5" dirty="0">
                <a:latin typeface="Arial" panose="020B0604020202020204"/>
                <a:cs typeface="Arial" panose="020B0604020202020204"/>
              </a:rPr>
              <a:t>Memory</a:t>
            </a:r>
            <a:endParaRPr sz="1800">
              <a:latin typeface="Arial" panose="020B0604020202020204"/>
              <a:cs typeface="Arial" panose="020B0604020202020204"/>
            </a:endParaRPr>
          </a:p>
        </p:txBody>
      </p:sp>
      <p:sp>
        <p:nvSpPr>
          <p:cNvPr id="6" name="object 6"/>
          <p:cNvSpPr txBox="1"/>
          <p:nvPr/>
        </p:nvSpPr>
        <p:spPr>
          <a:xfrm>
            <a:off x="5181600" y="3093211"/>
            <a:ext cx="1371600" cy="762000"/>
          </a:xfrm>
          <a:prstGeom prst="rect">
            <a:avLst/>
          </a:prstGeom>
          <a:ln w="9525">
            <a:solidFill>
              <a:srgbClr val="000000"/>
            </a:solidFill>
          </a:ln>
        </p:spPr>
        <p:txBody>
          <a:bodyPr vert="horz" wrap="square" lIns="0" tIns="100330" rIns="0" bIns="0" rtlCol="0">
            <a:spAutoFit/>
          </a:bodyPr>
          <a:lstStyle/>
          <a:p>
            <a:pPr marL="316865" marR="309245" indent="89535">
              <a:lnSpc>
                <a:spcPct val="100000"/>
              </a:lnSpc>
              <a:spcBef>
                <a:spcPts val="790"/>
              </a:spcBef>
            </a:pPr>
            <a:r>
              <a:rPr sz="1800" b="1" spc="-5" dirty="0">
                <a:latin typeface="Arial" panose="020B0604020202020204"/>
                <a:cs typeface="Arial" panose="020B0604020202020204"/>
              </a:rPr>
              <a:t>Input  Device</a:t>
            </a:r>
            <a:endParaRPr sz="1800">
              <a:latin typeface="Arial" panose="020B0604020202020204"/>
              <a:cs typeface="Arial" panose="020B0604020202020204"/>
            </a:endParaRPr>
          </a:p>
        </p:txBody>
      </p:sp>
      <p:grpSp>
        <p:nvGrpSpPr>
          <p:cNvPr id="7" name="object 7"/>
          <p:cNvGrpSpPr/>
          <p:nvPr/>
        </p:nvGrpSpPr>
        <p:grpSpPr>
          <a:xfrm>
            <a:off x="1358011" y="2761360"/>
            <a:ext cx="7333615" cy="1673860"/>
            <a:chOff x="1358011" y="2761360"/>
            <a:chExt cx="7333615" cy="1673860"/>
          </a:xfrm>
        </p:grpSpPr>
        <p:sp>
          <p:nvSpPr>
            <p:cNvPr id="8" name="object 8"/>
            <p:cNvSpPr/>
            <p:nvPr/>
          </p:nvSpPr>
          <p:spPr>
            <a:xfrm>
              <a:off x="7310437" y="3088449"/>
              <a:ext cx="1381125" cy="77152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409700" y="2761360"/>
              <a:ext cx="6629400" cy="288290"/>
            </a:xfrm>
            <a:custGeom>
              <a:avLst/>
              <a:gdLst/>
              <a:ahLst/>
              <a:cxnLst/>
              <a:rect l="l" t="t" r="r" b="b"/>
              <a:pathLst>
                <a:path w="6629400" h="288289">
                  <a:moveTo>
                    <a:pt x="6629400" y="211963"/>
                  </a:moveTo>
                  <a:lnTo>
                    <a:pt x="6597650" y="211963"/>
                  </a:lnTo>
                  <a:lnTo>
                    <a:pt x="6597650" y="64262"/>
                  </a:lnTo>
                  <a:lnTo>
                    <a:pt x="6597650" y="57912"/>
                  </a:lnTo>
                  <a:lnTo>
                    <a:pt x="6597650" y="51562"/>
                  </a:lnTo>
                  <a:lnTo>
                    <a:pt x="4464050" y="51562"/>
                  </a:lnTo>
                  <a:lnTo>
                    <a:pt x="4451350" y="51562"/>
                  </a:lnTo>
                  <a:lnTo>
                    <a:pt x="2317750" y="51562"/>
                  </a:lnTo>
                  <a:lnTo>
                    <a:pt x="2317750" y="52171"/>
                  </a:lnTo>
                  <a:lnTo>
                    <a:pt x="2311755" y="46609"/>
                  </a:lnTo>
                  <a:lnTo>
                    <a:pt x="2261616" y="127"/>
                  </a:lnTo>
                  <a:lnTo>
                    <a:pt x="2251760" y="33909"/>
                  </a:lnTo>
                  <a:lnTo>
                    <a:pt x="72263" y="33794"/>
                  </a:lnTo>
                  <a:lnTo>
                    <a:pt x="62357" y="0"/>
                  </a:lnTo>
                  <a:lnTo>
                    <a:pt x="0" y="58039"/>
                  </a:lnTo>
                  <a:lnTo>
                    <a:pt x="83820" y="73152"/>
                  </a:lnTo>
                  <a:lnTo>
                    <a:pt x="75984" y="46494"/>
                  </a:lnTo>
                  <a:lnTo>
                    <a:pt x="2248052" y="46609"/>
                  </a:lnTo>
                  <a:lnTo>
                    <a:pt x="2240280" y="73279"/>
                  </a:lnTo>
                  <a:lnTo>
                    <a:pt x="2317750" y="59194"/>
                  </a:lnTo>
                  <a:lnTo>
                    <a:pt x="2317750" y="286639"/>
                  </a:lnTo>
                  <a:lnTo>
                    <a:pt x="2330450" y="286639"/>
                  </a:lnTo>
                  <a:lnTo>
                    <a:pt x="2330450" y="64262"/>
                  </a:lnTo>
                  <a:lnTo>
                    <a:pt x="4451350" y="64262"/>
                  </a:lnTo>
                  <a:lnTo>
                    <a:pt x="4451350" y="211963"/>
                  </a:lnTo>
                  <a:lnTo>
                    <a:pt x="4419600" y="211963"/>
                  </a:lnTo>
                  <a:lnTo>
                    <a:pt x="4451350" y="275463"/>
                  </a:lnTo>
                  <a:lnTo>
                    <a:pt x="4451350" y="286639"/>
                  </a:lnTo>
                  <a:lnTo>
                    <a:pt x="4456938" y="286639"/>
                  </a:lnTo>
                  <a:lnTo>
                    <a:pt x="4457700" y="288163"/>
                  </a:lnTo>
                  <a:lnTo>
                    <a:pt x="4458462" y="286639"/>
                  </a:lnTo>
                  <a:lnTo>
                    <a:pt x="4464050" y="286639"/>
                  </a:lnTo>
                  <a:lnTo>
                    <a:pt x="4464050" y="275463"/>
                  </a:lnTo>
                  <a:lnTo>
                    <a:pt x="4489450" y="224663"/>
                  </a:lnTo>
                  <a:lnTo>
                    <a:pt x="4495800" y="211963"/>
                  </a:lnTo>
                  <a:lnTo>
                    <a:pt x="4464050" y="211963"/>
                  </a:lnTo>
                  <a:lnTo>
                    <a:pt x="4464050" y="64262"/>
                  </a:lnTo>
                  <a:lnTo>
                    <a:pt x="6584950" y="64262"/>
                  </a:lnTo>
                  <a:lnTo>
                    <a:pt x="6584950" y="211963"/>
                  </a:lnTo>
                  <a:lnTo>
                    <a:pt x="6553200" y="211963"/>
                  </a:lnTo>
                  <a:lnTo>
                    <a:pt x="6591300" y="288163"/>
                  </a:lnTo>
                  <a:lnTo>
                    <a:pt x="6623050" y="224663"/>
                  </a:lnTo>
                  <a:lnTo>
                    <a:pt x="6629400" y="211963"/>
                  </a:lnTo>
                  <a:close/>
                </a:path>
              </a:pathLst>
            </a:custGeom>
            <a:solidFill>
              <a:srgbClr val="000000"/>
            </a:solidFill>
          </p:spPr>
          <p:txBody>
            <a:bodyPr wrap="square" lIns="0" tIns="0" rIns="0" bIns="0" rtlCol="0"/>
            <a:lstStyle/>
            <a:p>
              <a:endParaRPr/>
            </a:p>
          </p:txBody>
        </p:sp>
        <p:sp>
          <p:nvSpPr>
            <p:cNvPr id="10" name="object 10"/>
            <p:cNvSpPr/>
            <p:nvPr/>
          </p:nvSpPr>
          <p:spPr>
            <a:xfrm>
              <a:off x="1358011" y="2819399"/>
              <a:ext cx="103505" cy="273050"/>
            </a:xfrm>
            <a:custGeom>
              <a:avLst/>
              <a:gdLst/>
              <a:ahLst/>
              <a:cxnLst/>
              <a:rect l="l" t="t" r="r" b="b"/>
              <a:pathLst>
                <a:path w="103505" h="273050">
                  <a:moveTo>
                    <a:pt x="7111" y="177037"/>
                  </a:moveTo>
                  <a:lnTo>
                    <a:pt x="1015" y="180594"/>
                  </a:lnTo>
                  <a:lnTo>
                    <a:pt x="0" y="184403"/>
                  </a:lnTo>
                  <a:lnTo>
                    <a:pt x="51688" y="273050"/>
                  </a:lnTo>
                  <a:lnTo>
                    <a:pt x="59020" y="260476"/>
                  </a:lnTo>
                  <a:lnTo>
                    <a:pt x="45338" y="260476"/>
                  </a:lnTo>
                  <a:lnTo>
                    <a:pt x="45338" y="237054"/>
                  </a:lnTo>
                  <a:lnTo>
                    <a:pt x="10921" y="178053"/>
                  </a:lnTo>
                  <a:lnTo>
                    <a:pt x="7111" y="177037"/>
                  </a:lnTo>
                  <a:close/>
                </a:path>
                <a:path w="103505" h="273050">
                  <a:moveTo>
                    <a:pt x="45338" y="237054"/>
                  </a:moveTo>
                  <a:lnTo>
                    <a:pt x="45338" y="260476"/>
                  </a:lnTo>
                  <a:lnTo>
                    <a:pt x="58038" y="260476"/>
                  </a:lnTo>
                  <a:lnTo>
                    <a:pt x="58038" y="257301"/>
                  </a:lnTo>
                  <a:lnTo>
                    <a:pt x="46227" y="257301"/>
                  </a:lnTo>
                  <a:lnTo>
                    <a:pt x="51688" y="247940"/>
                  </a:lnTo>
                  <a:lnTo>
                    <a:pt x="45338" y="237054"/>
                  </a:lnTo>
                  <a:close/>
                </a:path>
                <a:path w="103505" h="273050">
                  <a:moveTo>
                    <a:pt x="96265" y="177037"/>
                  </a:moveTo>
                  <a:lnTo>
                    <a:pt x="92455" y="178053"/>
                  </a:lnTo>
                  <a:lnTo>
                    <a:pt x="58038" y="237054"/>
                  </a:lnTo>
                  <a:lnTo>
                    <a:pt x="58038" y="260476"/>
                  </a:lnTo>
                  <a:lnTo>
                    <a:pt x="59020" y="260476"/>
                  </a:lnTo>
                  <a:lnTo>
                    <a:pt x="103377" y="184403"/>
                  </a:lnTo>
                  <a:lnTo>
                    <a:pt x="102361" y="180594"/>
                  </a:lnTo>
                  <a:lnTo>
                    <a:pt x="96265" y="177037"/>
                  </a:lnTo>
                  <a:close/>
                </a:path>
                <a:path w="103505" h="273050">
                  <a:moveTo>
                    <a:pt x="51688" y="247940"/>
                  </a:moveTo>
                  <a:lnTo>
                    <a:pt x="46227" y="257301"/>
                  </a:lnTo>
                  <a:lnTo>
                    <a:pt x="57150" y="257301"/>
                  </a:lnTo>
                  <a:lnTo>
                    <a:pt x="51688" y="247940"/>
                  </a:lnTo>
                  <a:close/>
                </a:path>
                <a:path w="103505" h="273050">
                  <a:moveTo>
                    <a:pt x="58038" y="237054"/>
                  </a:moveTo>
                  <a:lnTo>
                    <a:pt x="51688" y="247940"/>
                  </a:lnTo>
                  <a:lnTo>
                    <a:pt x="57150" y="257301"/>
                  </a:lnTo>
                  <a:lnTo>
                    <a:pt x="58038" y="257301"/>
                  </a:lnTo>
                  <a:lnTo>
                    <a:pt x="58038" y="237054"/>
                  </a:lnTo>
                  <a:close/>
                </a:path>
                <a:path w="103505" h="273050">
                  <a:moveTo>
                    <a:pt x="58038" y="0"/>
                  </a:moveTo>
                  <a:lnTo>
                    <a:pt x="45338" y="0"/>
                  </a:lnTo>
                  <a:lnTo>
                    <a:pt x="45338" y="237054"/>
                  </a:lnTo>
                  <a:lnTo>
                    <a:pt x="51688" y="247940"/>
                  </a:lnTo>
                  <a:lnTo>
                    <a:pt x="58038" y="237054"/>
                  </a:lnTo>
                  <a:lnTo>
                    <a:pt x="58038" y="0"/>
                  </a:lnTo>
                  <a:close/>
                </a:path>
              </a:pathLst>
            </a:custGeom>
            <a:solidFill>
              <a:srgbClr val="497DBA"/>
            </a:solidFill>
          </p:spPr>
          <p:txBody>
            <a:bodyPr wrap="square" lIns="0" tIns="0" rIns="0" bIns="0" rtlCol="0"/>
            <a:lstStyle/>
            <a:p>
              <a:endParaRPr/>
            </a:p>
          </p:txBody>
        </p:sp>
        <p:sp>
          <p:nvSpPr>
            <p:cNvPr id="11" name="object 11"/>
            <p:cNvSpPr/>
            <p:nvPr/>
          </p:nvSpPr>
          <p:spPr>
            <a:xfrm>
              <a:off x="1403350" y="4056760"/>
              <a:ext cx="6597650" cy="378460"/>
            </a:xfrm>
            <a:custGeom>
              <a:avLst/>
              <a:gdLst/>
              <a:ahLst/>
              <a:cxnLst/>
              <a:rect l="l" t="t" r="r" b="b"/>
              <a:pathLst>
                <a:path w="6597650" h="378460">
                  <a:moveTo>
                    <a:pt x="2330450" y="58039"/>
                  </a:moveTo>
                  <a:lnTo>
                    <a:pt x="2318029" y="46482"/>
                  </a:lnTo>
                  <a:lnTo>
                    <a:pt x="2269490" y="46482"/>
                  </a:lnTo>
                  <a:lnTo>
                    <a:pt x="2318004" y="46469"/>
                  </a:lnTo>
                  <a:lnTo>
                    <a:pt x="2268093" y="0"/>
                  </a:lnTo>
                  <a:lnTo>
                    <a:pt x="2258174" y="33769"/>
                  </a:lnTo>
                  <a:lnTo>
                    <a:pt x="0" y="30226"/>
                  </a:lnTo>
                  <a:lnTo>
                    <a:pt x="0" y="58039"/>
                  </a:lnTo>
                  <a:lnTo>
                    <a:pt x="12700" y="58039"/>
                  </a:lnTo>
                  <a:lnTo>
                    <a:pt x="12700" y="42938"/>
                  </a:lnTo>
                  <a:lnTo>
                    <a:pt x="2254453" y="46469"/>
                  </a:lnTo>
                  <a:lnTo>
                    <a:pt x="2246630" y="73152"/>
                  </a:lnTo>
                  <a:lnTo>
                    <a:pt x="2330450" y="58039"/>
                  </a:lnTo>
                  <a:close/>
                </a:path>
                <a:path w="6597650" h="378460">
                  <a:moveTo>
                    <a:pt x="4464050" y="210439"/>
                  </a:moveTo>
                  <a:lnTo>
                    <a:pt x="4451629" y="198882"/>
                  </a:lnTo>
                  <a:lnTo>
                    <a:pt x="4401693" y="152400"/>
                  </a:lnTo>
                  <a:lnTo>
                    <a:pt x="4391774" y="186182"/>
                  </a:lnTo>
                  <a:lnTo>
                    <a:pt x="0" y="182626"/>
                  </a:lnTo>
                  <a:lnTo>
                    <a:pt x="0" y="210439"/>
                  </a:lnTo>
                  <a:lnTo>
                    <a:pt x="12700" y="210439"/>
                  </a:lnTo>
                  <a:lnTo>
                    <a:pt x="12700" y="195338"/>
                  </a:lnTo>
                  <a:lnTo>
                    <a:pt x="4388053" y="198882"/>
                  </a:lnTo>
                  <a:lnTo>
                    <a:pt x="4380230" y="225552"/>
                  </a:lnTo>
                  <a:lnTo>
                    <a:pt x="4464050" y="210439"/>
                  </a:lnTo>
                  <a:close/>
                </a:path>
                <a:path w="6597650" h="378460">
                  <a:moveTo>
                    <a:pt x="6597650" y="362839"/>
                  </a:moveTo>
                  <a:lnTo>
                    <a:pt x="6585229" y="351282"/>
                  </a:lnTo>
                  <a:lnTo>
                    <a:pt x="6535293" y="304800"/>
                  </a:lnTo>
                  <a:lnTo>
                    <a:pt x="6525374" y="338582"/>
                  </a:lnTo>
                  <a:lnTo>
                    <a:pt x="0" y="335026"/>
                  </a:lnTo>
                  <a:lnTo>
                    <a:pt x="0" y="362839"/>
                  </a:lnTo>
                  <a:lnTo>
                    <a:pt x="12700" y="362839"/>
                  </a:lnTo>
                  <a:lnTo>
                    <a:pt x="12700" y="347738"/>
                  </a:lnTo>
                  <a:lnTo>
                    <a:pt x="6521653" y="351282"/>
                  </a:lnTo>
                  <a:lnTo>
                    <a:pt x="6513830" y="377952"/>
                  </a:lnTo>
                  <a:lnTo>
                    <a:pt x="6597650" y="362839"/>
                  </a:lnTo>
                  <a:close/>
                </a:path>
              </a:pathLst>
            </a:custGeom>
            <a:solidFill>
              <a:srgbClr val="000000"/>
            </a:solidFill>
          </p:spPr>
          <p:txBody>
            <a:bodyPr wrap="square" lIns="0" tIns="0" rIns="0" bIns="0" rtlCol="0"/>
            <a:lstStyle/>
            <a:p>
              <a:endParaRPr/>
            </a:p>
          </p:txBody>
        </p:sp>
        <p:sp>
          <p:nvSpPr>
            <p:cNvPr id="12" name="object 12"/>
            <p:cNvSpPr/>
            <p:nvPr/>
          </p:nvSpPr>
          <p:spPr>
            <a:xfrm>
              <a:off x="1358011" y="3854449"/>
              <a:ext cx="6694805" cy="565150"/>
            </a:xfrm>
            <a:custGeom>
              <a:avLst/>
              <a:gdLst/>
              <a:ahLst/>
              <a:cxnLst/>
              <a:rect l="l" t="t" r="r" b="b"/>
              <a:pathLst>
                <a:path w="6694805" h="565150">
                  <a:moveTo>
                    <a:pt x="103378" y="476504"/>
                  </a:moveTo>
                  <a:lnTo>
                    <a:pt x="102362" y="472694"/>
                  </a:lnTo>
                  <a:lnTo>
                    <a:pt x="96266" y="469138"/>
                  </a:lnTo>
                  <a:lnTo>
                    <a:pt x="92456" y="470154"/>
                  </a:lnTo>
                  <a:lnTo>
                    <a:pt x="58039" y="529158"/>
                  </a:lnTo>
                  <a:lnTo>
                    <a:pt x="58039" y="0"/>
                  </a:lnTo>
                  <a:lnTo>
                    <a:pt x="45339" y="0"/>
                  </a:lnTo>
                  <a:lnTo>
                    <a:pt x="45339" y="529158"/>
                  </a:lnTo>
                  <a:lnTo>
                    <a:pt x="10922" y="470154"/>
                  </a:lnTo>
                  <a:lnTo>
                    <a:pt x="7112" y="469138"/>
                  </a:lnTo>
                  <a:lnTo>
                    <a:pt x="1016" y="472694"/>
                  </a:lnTo>
                  <a:lnTo>
                    <a:pt x="0" y="476504"/>
                  </a:lnTo>
                  <a:lnTo>
                    <a:pt x="51689" y="565150"/>
                  </a:lnTo>
                  <a:lnTo>
                    <a:pt x="59016" y="552577"/>
                  </a:lnTo>
                  <a:lnTo>
                    <a:pt x="103378" y="476504"/>
                  </a:lnTo>
                  <a:close/>
                </a:path>
                <a:path w="6694805" h="565150">
                  <a:moveTo>
                    <a:pt x="2427478" y="88646"/>
                  </a:moveTo>
                  <a:lnTo>
                    <a:pt x="2383117" y="12573"/>
                  </a:lnTo>
                  <a:lnTo>
                    <a:pt x="2375789" y="0"/>
                  </a:lnTo>
                  <a:lnTo>
                    <a:pt x="2324100" y="88646"/>
                  </a:lnTo>
                  <a:lnTo>
                    <a:pt x="2325116" y="92456"/>
                  </a:lnTo>
                  <a:lnTo>
                    <a:pt x="2331212" y="96012"/>
                  </a:lnTo>
                  <a:lnTo>
                    <a:pt x="2335022" y="94996"/>
                  </a:lnTo>
                  <a:lnTo>
                    <a:pt x="2369439" y="36004"/>
                  </a:lnTo>
                  <a:lnTo>
                    <a:pt x="2369439" y="260350"/>
                  </a:lnTo>
                  <a:lnTo>
                    <a:pt x="2382139" y="260350"/>
                  </a:lnTo>
                  <a:lnTo>
                    <a:pt x="2382139" y="36004"/>
                  </a:lnTo>
                  <a:lnTo>
                    <a:pt x="2416556" y="94996"/>
                  </a:lnTo>
                  <a:lnTo>
                    <a:pt x="2420366" y="96012"/>
                  </a:lnTo>
                  <a:lnTo>
                    <a:pt x="2426462" y="92456"/>
                  </a:lnTo>
                  <a:lnTo>
                    <a:pt x="2427478" y="88646"/>
                  </a:lnTo>
                  <a:close/>
                </a:path>
                <a:path w="6694805" h="565150">
                  <a:moveTo>
                    <a:pt x="4561078" y="88646"/>
                  </a:moveTo>
                  <a:lnTo>
                    <a:pt x="4516717" y="12573"/>
                  </a:lnTo>
                  <a:lnTo>
                    <a:pt x="4509389" y="0"/>
                  </a:lnTo>
                  <a:lnTo>
                    <a:pt x="4457700" y="88646"/>
                  </a:lnTo>
                  <a:lnTo>
                    <a:pt x="4458716" y="92456"/>
                  </a:lnTo>
                  <a:lnTo>
                    <a:pt x="4464812" y="96012"/>
                  </a:lnTo>
                  <a:lnTo>
                    <a:pt x="4468622" y="94996"/>
                  </a:lnTo>
                  <a:lnTo>
                    <a:pt x="4503039" y="36004"/>
                  </a:lnTo>
                  <a:lnTo>
                    <a:pt x="4503039" y="412750"/>
                  </a:lnTo>
                  <a:lnTo>
                    <a:pt x="4515739" y="412750"/>
                  </a:lnTo>
                  <a:lnTo>
                    <a:pt x="4515739" y="36004"/>
                  </a:lnTo>
                  <a:lnTo>
                    <a:pt x="4550156" y="94996"/>
                  </a:lnTo>
                  <a:lnTo>
                    <a:pt x="4553966" y="96012"/>
                  </a:lnTo>
                  <a:lnTo>
                    <a:pt x="4560062" y="92456"/>
                  </a:lnTo>
                  <a:lnTo>
                    <a:pt x="4561078" y="88646"/>
                  </a:lnTo>
                  <a:close/>
                </a:path>
                <a:path w="6694805" h="565150">
                  <a:moveTo>
                    <a:pt x="6694678" y="88646"/>
                  </a:moveTo>
                  <a:lnTo>
                    <a:pt x="6650317" y="12573"/>
                  </a:lnTo>
                  <a:lnTo>
                    <a:pt x="6642989" y="0"/>
                  </a:lnTo>
                  <a:lnTo>
                    <a:pt x="6591300" y="88646"/>
                  </a:lnTo>
                  <a:lnTo>
                    <a:pt x="6592316" y="92456"/>
                  </a:lnTo>
                  <a:lnTo>
                    <a:pt x="6598412" y="96012"/>
                  </a:lnTo>
                  <a:lnTo>
                    <a:pt x="6602222" y="94996"/>
                  </a:lnTo>
                  <a:lnTo>
                    <a:pt x="6636639" y="36004"/>
                  </a:lnTo>
                  <a:lnTo>
                    <a:pt x="6636639" y="565150"/>
                  </a:lnTo>
                  <a:lnTo>
                    <a:pt x="6649339" y="565150"/>
                  </a:lnTo>
                  <a:lnTo>
                    <a:pt x="6649339" y="36004"/>
                  </a:lnTo>
                  <a:lnTo>
                    <a:pt x="6683756" y="94996"/>
                  </a:lnTo>
                  <a:lnTo>
                    <a:pt x="6687566" y="96012"/>
                  </a:lnTo>
                  <a:lnTo>
                    <a:pt x="6693662" y="92456"/>
                  </a:lnTo>
                  <a:lnTo>
                    <a:pt x="6694678" y="88646"/>
                  </a:lnTo>
                  <a:close/>
                </a:path>
              </a:pathLst>
            </a:custGeom>
            <a:solidFill>
              <a:srgbClr val="497DBA"/>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15" name="object 15"/>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15</a:t>
            </a:fld>
            <a:endParaRPr sz="1200" dirty="0">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4605">
              <a:lnSpc>
                <a:spcPct val="100000"/>
              </a:lnSpc>
              <a:spcBef>
                <a:spcPts val="105"/>
              </a:spcBef>
            </a:pPr>
            <a:r>
              <a:rPr spc="-15" dirty="0"/>
              <a:t>Microcomputers </a:t>
            </a:r>
            <a:r>
              <a:rPr spc="-235" dirty="0">
                <a:latin typeface="Arial" panose="020B0604020202020204"/>
                <a:cs typeface="Arial" panose="020B0604020202020204"/>
              </a:rPr>
              <a:t>– </a:t>
            </a:r>
            <a:r>
              <a:rPr dirty="0"/>
              <a:t>Building</a:t>
            </a:r>
            <a:r>
              <a:rPr spc="-35" dirty="0"/>
              <a:t> </a:t>
            </a:r>
            <a:r>
              <a:rPr spc="-5" dirty="0"/>
              <a:t>Blocks</a:t>
            </a:r>
          </a:p>
        </p:txBody>
      </p:sp>
      <p:sp>
        <p:nvSpPr>
          <p:cNvPr id="3" name="object 3"/>
          <p:cNvSpPr txBox="1"/>
          <p:nvPr/>
        </p:nvSpPr>
        <p:spPr>
          <a:xfrm>
            <a:off x="307340" y="2192782"/>
            <a:ext cx="8164195" cy="3326765"/>
          </a:xfrm>
          <a:prstGeom prst="rect">
            <a:avLst/>
          </a:prstGeom>
        </p:spPr>
        <p:txBody>
          <a:bodyPr vert="horz" wrap="square" lIns="0" tIns="14604" rIns="0" bIns="0" rtlCol="0">
            <a:spAutoFit/>
          </a:bodyPr>
          <a:lstStyle/>
          <a:p>
            <a:pPr marL="355600" marR="215265" indent="-342900">
              <a:lnSpc>
                <a:spcPct val="100000"/>
              </a:lnSpc>
              <a:spcBef>
                <a:spcPts val="115"/>
              </a:spcBef>
              <a:buFont typeface="Arial" panose="020B0604020202020204"/>
              <a:buChar char="•"/>
              <a:tabLst>
                <a:tab pos="354965" algn="l"/>
                <a:tab pos="355600" algn="l"/>
              </a:tabLst>
            </a:pPr>
            <a:r>
              <a:rPr sz="3200" b="1" spc="-5" dirty="0">
                <a:solidFill>
                  <a:srgbClr val="FF0000"/>
                </a:solidFill>
                <a:latin typeface="Carlito" panose="020F0502020204030204"/>
                <a:cs typeface="Carlito" panose="020F0502020204030204"/>
              </a:rPr>
              <a:t>The Memory </a:t>
            </a:r>
            <a:r>
              <a:rPr sz="3200" b="1" spc="-20" dirty="0">
                <a:solidFill>
                  <a:srgbClr val="FF0000"/>
                </a:solidFill>
                <a:latin typeface="Carlito" panose="020F0502020204030204"/>
                <a:cs typeface="Carlito" panose="020F0502020204030204"/>
              </a:rPr>
              <a:t>Data </a:t>
            </a:r>
            <a:r>
              <a:rPr sz="3200" b="1" spc="-5" dirty="0">
                <a:solidFill>
                  <a:srgbClr val="FF0000"/>
                </a:solidFill>
                <a:latin typeface="Carlito" panose="020F0502020204030204"/>
                <a:cs typeface="Carlito" panose="020F0502020204030204"/>
              </a:rPr>
              <a:t>Bus, the Input Bus and the  </a:t>
            </a:r>
            <a:r>
              <a:rPr sz="3200" b="1" spc="-10" dirty="0">
                <a:solidFill>
                  <a:srgbClr val="FF0000"/>
                </a:solidFill>
                <a:latin typeface="Carlito" panose="020F0502020204030204"/>
                <a:cs typeface="Carlito" panose="020F0502020204030204"/>
              </a:rPr>
              <a:t>Output </a:t>
            </a:r>
            <a:r>
              <a:rPr sz="3200" b="1" spc="-5" dirty="0">
                <a:solidFill>
                  <a:srgbClr val="FF0000"/>
                </a:solidFill>
                <a:latin typeface="Carlito" panose="020F0502020204030204"/>
                <a:cs typeface="Carlito" panose="020F0502020204030204"/>
              </a:rPr>
              <a:t>Bus </a:t>
            </a:r>
            <a:r>
              <a:rPr sz="3200" spc="-15" dirty="0">
                <a:latin typeface="Carlito" panose="020F0502020204030204"/>
                <a:cs typeface="Carlito" panose="020F0502020204030204"/>
              </a:rPr>
              <a:t>share </a:t>
            </a:r>
            <a:r>
              <a:rPr sz="3200" spc="-5" dirty="0">
                <a:latin typeface="Carlito" panose="020F0502020204030204"/>
                <a:cs typeface="Carlito" panose="020F0502020204030204"/>
              </a:rPr>
              <a:t>the single </a:t>
            </a:r>
            <a:r>
              <a:rPr sz="3600" b="1" spc="-25" dirty="0">
                <a:solidFill>
                  <a:srgbClr val="0000FF"/>
                </a:solidFill>
                <a:latin typeface="Carlito" panose="020F0502020204030204"/>
                <a:cs typeface="Carlito" panose="020F0502020204030204"/>
              </a:rPr>
              <a:t>Data</a:t>
            </a:r>
            <a:r>
              <a:rPr sz="3600" b="1" spc="65" dirty="0">
                <a:solidFill>
                  <a:srgbClr val="0000FF"/>
                </a:solidFill>
                <a:latin typeface="Carlito" panose="020F0502020204030204"/>
                <a:cs typeface="Carlito" panose="020F0502020204030204"/>
              </a:rPr>
              <a:t> </a:t>
            </a:r>
            <a:r>
              <a:rPr sz="3600" b="1" dirty="0">
                <a:solidFill>
                  <a:srgbClr val="0000FF"/>
                </a:solidFill>
                <a:latin typeface="Carlito" panose="020F0502020204030204"/>
                <a:cs typeface="Carlito" panose="020F0502020204030204"/>
              </a:rPr>
              <a:t>Bus.</a:t>
            </a:r>
            <a:endParaRPr sz="3600">
              <a:latin typeface="Carlito" panose="020F0502020204030204"/>
              <a:cs typeface="Carlito" panose="020F0502020204030204"/>
            </a:endParaRPr>
          </a:p>
          <a:p>
            <a:pPr>
              <a:lnSpc>
                <a:spcPct val="100000"/>
              </a:lnSpc>
              <a:spcBef>
                <a:spcPts val="40"/>
              </a:spcBef>
              <a:buClr>
                <a:srgbClr val="FF0000"/>
              </a:buClr>
              <a:buFont typeface="Arial" panose="020B0604020202020204"/>
              <a:buChar char="•"/>
            </a:pPr>
            <a:endParaRPr sz="4400">
              <a:latin typeface="Carlito" panose="020F0502020204030204"/>
              <a:cs typeface="Carlito" panose="020F0502020204030204"/>
            </a:endParaRPr>
          </a:p>
          <a:p>
            <a:pPr marL="355600" marR="5080" indent="-342900" algn="just">
              <a:lnSpc>
                <a:spcPct val="100000"/>
              </a:lnSpc>
              <a:buFont typeface="Arial" panose="020B0604020202020204"/>
              <a:buChar char="•"/>
              <a:tabLst>
                <a:tab pos="355600" algn="l"/>
              </a:tabLst>
            </a:pPr>
            <a:r>
              <a:rPr sz="3200" b="1" spc="-5" dirty="0">
                <a:solidFill>
                  <a:srgbClr val="FF0000"/>
                </a:solidFill>
                <a:latin typeface="Carlito" panose="020F0502020204030204"/>
                <a:cs typeface="Carlito" panose="020F0502020204030204"/>
              </a:rPr>
              <a:t>The Memory </a:t>
            </a:r>
            <a:r>
              <a:rPr sz="3200" b="1" spc="-10" dirty="0">
                <a:solidFill>
                  <a:srgbClr val="FF0000"/>
                </a:solidFill>
                <a:latin typeface="Carlito" panose="020F0502020204030204"/>
                <a:cs typeface="Carlito" panose="020F0502020204030204"/>
              </a:rPr>
              <a:t>Address </a:t>
            </a:r>
            <a:r>
              <a:rPr sz="3200" b="1" dirty="0">
                <a:solidFill>
                  <a:srgbClr val="FF0000"/>
                </a:solidFill>
                <a:latin typeface="Carlito" panose="020F0502020204030204"/>
                <a:cs typeface="Carlito" panose="020F0502020204030204"/>
              </a:rPr>
              <a:t>Bus </a:t>
            </a:r>
            <a:r>
              <a:rPr sz="3200" b="1" spc="-5" dirty="0">
                <a:solidFill>
                  <a:srgbClr val="FF0000"/>
                </a:solidFill>
                <a:latin typeface="Carlito" panose="020F0502020204030204"/>
                <a:cs typeface="Carlito" panose="020F0502020204030204"/>
              </a:rPr>
              <a:t>and the </a:t>
            </a:r>
            <a:r>
              <a:rPr sz="3200" b="1" dirty="0">
                <a:solidFill>
                  <a:srgbClr val="FF0000"/>
                </a:solidFill>
                <a:latin typeface="Carlito" panose="020F0502020204030204"/>
                <a:cs typeface="Carlito" panose="020F0502020204030204"/>
              </a:rPr>
              <a:t>I\O </a:t>
            </a:r>
            <a:r>
              <a:rPr sz="3200" b="1" spc="-10" dirty="0">
                <a:solidFill>
                  <a:srgbClr val="FF0000"/>
                </a:solidFill>
                <a:latin typeface="Carlito" panose="020F0502020204030204"/>
                <a:cs typeface="Carlito" panose="020F0502020204030204"/>
              </a:rPr>
              <a:t>Address  </a:t>
            </a:r>
            <a:r>
              <a:rPr sz="3200" b="1" spc="-5" dirty="0">
                <a:solidFill>
                  <a:srgbClr val="FF0000"/>
                </a:solidFill>
                <a:latin typeface="Carlito" panose="020F0502020204030204"/>
                <a:cs typeface="Carlito" panose="020F0502020204030204"/>
              </a:rPr>
              <a:t>Bus </a:t>
            </a:r>
            <a:r>
              <a:rPr sz="3200" b="1" spc="-20" dirty="0">
                <a:solidFill>
                  <a:srgbClr val="FF0000"/>
                </a:solidFill>
                <a:latin typeface="Carlito" panose="020F0502020204030204"/>
                <a:cs typeface="Carlito" panose="020F0502020204030204"/>
              </a:rPr>
              <a:t>are </a:t>
            </a:r>
            <a:r>
              <a:rPr sz="3200" spc="-10" dirty="0">
                <a:latin typeface="Carlito" panose="020F0502020204030204"/>
                <a:cs typeface="Carlito" panose="020F0502020204030204"/>
              </a:rPr>
              <a:t>implemented </a:t>
            </a:r>
            <a:r>
              <a:rPr sz="3200" spc="-20" dirty="0">
                <a:latin typeface="Carlito" panose="020F0502020204030204"/>
                <a:cs typeface="Carlito" panose="020F0502020204030204"/>
              </a:rPr>
              <a:t>into </a:t>
            </a:r>
            <a:r>
              <a:rPr sz="3200" spc="-5" dirty="0">
                <a:latin typeface="Carlito" panose="020F0502020204030204"/>
                <a:cs typeface="Carlito" panose="020F0502020204030204"/>
              </a:rPr>
              <a:t>a Common </a:t>
            </a:r>
            <a:r>
              <a:rPr sz="3600" b="1" spc="-10" dirty="0">
                <a:solidFill>
                  <a:srgbClr val="0000FF"/>
                </a:solidFill>
                <a:latin typeface="Carlito" panose="020F0502020204030204"/>
                <a:cs typeface="Carlito" panose="020F0502020204030204"/>
              </a:rPr>
              <a:t>Address  </a:t>
            </a:r>
            <a:r>
              <a:rPr sz="3600" b="1" dirty="0">
                <a:solidFill>
                  <a:srgbClr val="0000FF"/>
                </a:solidFill>
                <a:latin typeface="Carlito" panose="020F0502020204030204"/>
                <a:cs typeface="Carlito" panose="020F0502020204030204"/>
              </a:rPr>
              <a:t>Bus.</a:t>
            </a:r>
            <a:endParaRPr sz="3600">
              <a:latin typeface="Carlito" panose="020F0502020204030204"/>
              <a:cs typeface="Carlito" panose="020F0502020204030204"/>
            </a:endParaRPr>
          </a:p>
        </p:txBody>
      </p:sp>
      <p:sp>
        <p:nvSpPr>
          <p:cNvPr id="4" name="object 4"/>
          <p:cNvSpPr txBox="1"/>
          <p:nvPr/>
        </p:nvSpPr>
        <p:spPr>
          <a:xfrm>
            <a:off x="6429868" y="6315202"/>
            <a:ext cx="2336165" cy="269875"/>
          </a:xfrm>
          <a:prstGeom prst="rect">
            <a:avLst/>
          </a:prstGeom>
        </p:spPr>
        <p:txBody>
          <a:bodyPr vert="horz" wrap="square" lIns="0" tIns="12700" rIns="0" bIns="0" rtlCol="0">
            <a:spAutoFit/>
          </a:bodyPr>
          <a:lstStyle/>
          <a:p>
            <a:pPr marL="38100">
              <a:lnSpc>
                <a:spcPct val="100000"/>
              </a:lnSpc>
              <a:spcBef>
                <a:spcPts val="100"/>
              </a:spcBef>
            </a:pPr>
            <a:r>
              <a:rPr sz="1600" b="1" spc="-5" dirty="0">
                <a:latin typeface="Arial" panose="020B0604020202020204"/>
                <a:cs typeface="Arial" panose="020B0604020202020204"/>
              </a:rPr>
              <a:t>Computer</a:t>
            </a:r>
            <a:r>
              <a:rPr sz="1600" b="1" spc="-10" dirty="0">
                <a:latin typeface="Arial" panose="020B0604020202020204"/>
                <a:cs typeface="Arial" panose="020B0604020202020204"/>
              </a:rPr>
              <a:t> </a:t>
            </a:r>
            <a:r>
              <a:rPr sz="1600" b="1" spc="-100" dirty="0">
                <a:latin typeface="Arial" panose="020B0604020202020204"/>
                <a:cs typeface="Arial" panose="020B0604020202020204"/>
              </a:rPr>
              <a:t>Organizati</a:t>
            </a:r>
            <a:r>
              <a:rPr sz="1800" spc="-150" baseline="-23000" dirty="0">
                <a:solidFill>
                  <a:srgbClr val="888888"/>
                </a:solidFill>
                <a:latin typeface="Arial" panose="020B0604020202020204"/>
                <a:cs typeface="Arial" panose="020B0604020202020204"/>
              </a:rPr>
              <a:t>1</a:t>
            </a:r>
            <a:r>
              <a:rPr sz="1600" b="1" spc="-100" dirty="0">
                <a:latin typeface="Arial" panose="020B0604020202020204"/>
                <a:cs typeface="Arial" panose="020B0604020202020204"/>
              </a:rPr>
              <a:t>o</a:t>
            </a:r>
            <a:r>
              <a:rPr sz="1800" spc="-150" baseline="-23000" dirty="0">
                <a:solidFill>
                  <a:srgbClr val="888888"/>
                </a:solidFill>
                <a:latin typeface="Arial" panose="020B0604020202020204"/>
                <a:cs typeface="Arial" panose="020B0604020202020204"/>
              </a:rPr>
              <a:t>9</a:t>
            </a:r>
            <a:r>
              <a:rPr sz="1600" b="1" spc="-100" dirty="0">
                <a:latin typeface="Arial" panose="020B0604020202020204"/>
                <a:cs typeface="Arial" panose="020B0604020202020204"/>
              </a:rPr>
              <a:t>n</a:t>
            </a:r>
            <a:endParaRPr sz="1600">
              <a:latin typeface="Arial" panose="020B0604020202020204"/>
              <a:cs typeface="Arial" panose="020B0604020202020204"/>
            </a:endParaRPr>
          </a:p>
        </p:txBody>
      </p:sp>
      <p:sp>
        <p:nvSpPr>
          <p:cNvPr id="5" name="object 5"/>
          <p:cNvSpPr txBox="1"/>
          <p:nvPr/>
        </p:nvSpPr>
        <p:spPr>
          <a:xfrm>
            <a:off x="783590" y="6315202"/>
            <a:ext cx="92900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8387842" y="6445208"/>
            <a:ext cx="245745"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888888"/>
                </a:solidFill>
                <a:latin typeface="Arial" panose="020B0604020202020204"/>
                <a:cs typeface="Arial" panose="020B0604020202020204"/>
              </a:rPr>
              <a:t>17</a:t>
            </a:fld>
            <a:endParaRPr sz="1200">
              <a:latin typeface="Arial" panose="020B0604020202020204"/>
              <a:cs typeface="Arial" panose="020B0604020202020204"/>
            </a:endParaRPr>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4605">
              <a:lnSpc>
                <a:spcPct val="100000"/>
              </a:lnSpc>
              <a:spcBef>
                <a:spcPts val="105"/>
              </a:spcBef>
            </a:pPr>
            <a:r>
              <a:rPr spc="-15" dirty="0"/>
              <a:t>Microcomputers </a:t>
            </a:r>
            <a:r>
              <a:rPr spc="-235" dirty="0">
                <a:latin typeface="Arial" panose="020B0604020202020204"/>
                <a:cs typeface="Arial" panose="020B0604020202020204"/>
              </a:rPr>
              <a:t>– </a:t>
            </a:r>
            <a:r>
              <a:rPr dirty="0"/>
              <a:t>Building</a:t>
            </a:r>
            <a:r>
              <a:rPr spc="-35" dirty="0"/>
              <a:t> </a:t>
            </a:r>
            <a:r>
              <a:rPr spc="-5" dirty="0"/>
              <a:t>Blocks</a:t>
            </a:r>
          </a:p>
        </p:txBody>
      </p:sp>
      <p:sp>
        <p:nvSpPr>
          <p:cNvPr id="3" name="object 3"/>
          <p:cNvSpPr txBox="1"/>
          <p:nvPr/>
        </p:nvSpPr>
        <p:spPr>
          <a:xfrm>
            <a:off x="535940" y="2210307"/>
            <a:ext cx="8050530" cy="2934335"/>
          </a:xfrm>
          <a:prstGeom prst="rect">
            <a:avLst/>
          </a:prstGeom>
        </p:spPr>
        <p:txBody>
          <a:bodyPr vert="horz" wrap="square" lIns="0" tIns="6350" rIns="0" bIns="0" rtlCol="0">
            <a:spAutoFit/>
          </a:bodyPr>
          <a:lstStyle/>
          <a:p>
            <a:pPr marL="355600" marR="206375" indent="-342900">
              <a:lnSpc>
                <a:spcPct val="101000"/>
              </a:lnSpc>
              <a:spcBef>
                <a:spcPts val="50"/>
              </a:spcBef>
              <a:buFont typeface="Arial" panose="020B0604020202020204"/>
              <a:buChar char="•"/>
              <a:tabLst>
                <a:tab pos="355600" algn="l"/>
              </a:tabLst>
            </a:pPr>
            <a:r>
              <a:rPr sz="4000" b="1" u="heavy" spc="-5" dirty="0">
                <a:solidFill>
                  <a:srgbClr val="FF0000"/>
                </a:solidFill>
                <a:uFill>
                  <a:solidFill>
                    <a:srgbClr val="FF0000"/>
                  </a:solidFill>
                </a:uFill>
                <a:latin typeface="Carlito" panose="020F0502020204030204"/>
                <a:cs typeface="Carlito" panose="020F0502020204030204"/>
              </a:rPr>
              <a:t>Bus</a:t>
            </a:r>
            <a:r>
              <a:rPr sz="4000" b="1" spc="-5" dirty="0">
                <a:solidFill>
                  <a:srgbClr val="FF0000"/>
                </a:solidFill>
                <a:latin typeface="Carlito" panose="020F0502020204030204"/>
                <a:cs typeface="Carlito" panose="020F0502020204030204"/>
              </a:rPr>
              <a:t>: </a:t>
            </a:r>
            <a:r>
              <a:rPr sz="3200" spc="-5" dirty="0">
                <a:latin typeface="Carlito" panose="020F0502020204030204"/>
                <a:cs typeface="Carlito" panose="020F0502020204030204"/>
              </a:rPr>
              <a:t>is a </a:t>
            </a:r>
            <a:r>
              <a:rPr sz="3200" spc="-15" dirty="0">
                <a:latin typeface="Carlito" panose="020F0502020204030204"/>
                <a:cs typeface="Carlito" panose="020F0502020204030204"/>
              </a:rPr>
              <a:t>group </a:t>
            </a:r>
            <a:r>
              <a:rPr sz="3200" spc="-5" dirty="0">
                <a:latin typeface="Carlito" panose="020F0502020204030204"/>
                <a:cs typeface="Carlito" panose="020F0502020204030204"/>
              </a:rPr>
              <a:t>of </a:t>
            </a:r>
            <a:r>
              <a:rPr sz="3200" spc="-15" dirty="0">
                <a:latin typeface="Carlito" panose="020F0502020204030204"/>
                <a:cs typeface="Carlito" panose="020F0502020204030204"/>
              </a:rPr>
              <a:t>parallel </a:t>
            </a:r>
            <a:r>
              <a:rPr sz="3200" spc="-20" dirty="0">
                <a:latin typeface="Carlito" panose="020F0502020204030204"/>
                <a:cs typeface="Carlito" panose="020F0502020204030204"/>
              </a:rPr>
              <a:t>conductors </a:t>
            </a:r>
            <a:r>
              <a:rPr sz="3200" spc="-15" dirty="0">
                <a:latin typeface="Carlito" panose="020F0502020204030204"/>
                <a:cs typeface="Carlito" panose="020F0502020204030204"/>
              </a:rPr>
              <a:t>(wires)  </a:t>
            </a:r>
            <a:r>
              <a:rPr sz="3200" spc="-5" dirty="0">
                <a:latin typeface="Carlito" panose="020F0502020204030204"/>
                <a:cs typeface="Carlito" panose="020F0502020204030204"/>
              </a:rPr>
              <a:t>which carry</a:t>
            </a:r>
            <a:r>
              <a:rPr sz="3200" spc="10" dirty="0">
                <a:latin typeface="Carlito" panose="020F0502020204030204"/>
                <a:cs typeface="Carlito" panose="020F0502020204030204"/>
              </a:rPr>
              <a:t> </a:t>
            </a:r>
            <a:r>
              <a:rPr sz="3200" spc="-15" dirty="0">
                <a:latin typeface="Carlito" panose="020F0502020204030204"/>
                <a:cs typeface="Carlito" panose="020F0502020204030204"/>
              </a:rPr>
              <a:t>information.</a:t>
            </a:r>
            <a:endParaRPr sz="3200">
              <a:latin typeface="Carlito" panose="020F0502020204030204"/>
              <a:cs typeface="Carlito" panose="020F0502020204030204"/>
            </a:endParaRPr>
          </a:p>
          <a:p>
            <a:pPr>
              <a:lnSpc>
                <a:spcPct val="100000"/>
              </a:lnSpc>
              <a:spcBef>
                <a:spcPts val="40"/>
              </a:spcBef>
              <a:buClr>
                <a:srgbClr val="FF0000"/>
              </a:buClr>
              <a:buFont typeface="Arial" panose="020B0604020202020204"/>
              <a:buChar char="•"/>
            </a:pPr>
            <a:endParaRPr sz="4450">
              <a:latin typeface="Carlito" panose="020F0502020204030204"/>
              <a:cs typeface="Carlito" panose="020F0502020204030204"/>
            </a:endParaRPr>
          </a:p>
          <a:p>
            <a:pPr marL="355600" marR="5080" indent="-342900">
              <a:lnSpc>
                <a:spcPct val="101000"/>
              </a:lnSpc>
              <a:buFont typeface="Arial" panose="020B0604020202020204"/>
              <a:buChar char="•"/>
              <a:tabLst>
                <a:tab pos="355600" algn="l"/>
              </a:tabLst>
            </a:pPr>
            <a:r>
              <a:rPr sz="4000" b="1" u="heavy" dirty="0">
                <a:solidFill>
                  <a:srgbClr val="FF0000"/>
                </a:solidFill>
                <a:uFill>
                  <a:solidFill>
                    <a:srgbClr val="FF0000"/>
                  </a:solidFill>
                </a:uFill>
                <a:latin typeface="Carlito" panose="020F0502020204030204"/>
                <a:cs typeface="Carlito" panose="020F0502020204030204"/>
              </a:rPr>
              <a:t>I\O </a:t>
            </a:r>
            <a:r>
              <a:rPr sz="4000" b="1" u="heavy" spc="-15" dirty="0">
                <a:solidFill>
                  <a:srgbClr val="FF0000"/>
                </a:solidFill>
                <a:uFill>
                  <a:solidFill>
                    <a:srgbClr val="FF0000"/>
                  </a:solidFill>
                </a:uFill>
                <a:latin typeface="Carlito" panose="020F0502020204030204"/>
                <a:cs typeface="Carlito" panose="020F0502020204030204"/>
              </a:rPr>
              <a:t>Port</a:t>
            </a:r>
            <a:r>
              <a:rPr sz="3200" spc="-15" dirty="0">
                <a:latin typeface="Carlito" panose="020F0502020204030204"/>
                <a:cs typeface="Carlito" panose="020F0502020204030204"/>
              </a:rPr>
              <a:t>: </a:t>
            </a:r>
            <a:r>
              <a:rPr sz="3200" dirty="0">
                <a:latin typeface="Carlito" panose="020F0502020204030204"/>
                <a:cs typeface="Carlito" panose="020F0502020204030204"/>
              </a:rPr>
              <a:t>is the </a:t>
            </a:r>
            <a:r>
              <a:rPr sz="3200" spc="-15" dirty="0">
                <a:latin typeface="Carlito" panose="020F0502020204030204"/>
                <a:cs typeface="Carlito" panose="020F0502020204030204"/>
              </a:rPr>
              <a:t>point </a:t>
            </a:r>
            <a:r>
              <a:rPr sz="3200" spc="-20" dirty="0">
                <a:latin typeface="Carlito" panose="020F0502020204030204"/>
                <a:cs typeface="Carlito" panose="020F0502020204030204"/>
              </a:rPr>
              <a:t>at </a:t>
            </a:r>
            <a:r>
              <a:rPr sz="3200" spc="-5" dirty="0">
                <a:latin typeface="Carlito" panose="020F0502020204030204"/>
                <a:cs typeface="Carlito" panose="020F0502020204030204"/>
              </a:rPr>
              <a:t>which </a:t>
            </a:r>
            <a:r>
              <a:rPr sz="3200" dirty="0">
                <a:latin typeface="Carlito" panose="020F0502020204030204"/>
                <a:cs typeface="Carlito" panose="020F0502020204030204"/>
              </a:rPr>
              <a:t>the I\O </a:t>
            </a:r>
            <a:r>
              <a:rPr sz="3200" spc="-5" dirty="0">
                <a:latin typeface="Carlito" panose="020F0502020204030204"/>
                <a:cs typeface="Carlito" panose="020F0502020204030204"/>
              </a:rPr>
              <a:t>device  is </a:t>
            </a:r>
            <a:r>
              <a:rPr sz="3200" spc="-15" dirty="0">
                <a:latin typeface="Carlito" panose="020F0502020204030204"/>
                <a:cs typeface="Carlito" panose="020F0502020204030204"/>
              </a:rPr>
              <a:t>connected </a:t>
            </a:r>
            <a:r>
              <a:rPr sz="3200" spc="-20" dirty="0">
                <a:latin typeface="Carlito" panose="020F0502020204030204"/>
                <a:cs typeface="Carlito" panose="020F0502020204030204"/>
              </a:rPr>
              <a:t>to </a:t>
            </a:r>
            <a:r>
              <a:rPr sz="3200" spc="-5" dirty="0">
                <a:latin typeface="Carlito" panose="020F0502020204030204"/>
                <a:cs typeface="Carlito" panose="020F0502020204030204"/>
              </a:rPr>
              <a:t>the</a:t>
            </a:r>
            <a:r>
              <a:rPr sz="3200" spc="50" dirty="0">
                <a:latin typeface="Carlito" panose="020F0502020204030204"/>
                <a:cs typeface="Carlito" panose="020F0502020204030204"/>
              </a:rPr>
              <a:t> </a:t>
            </a:r>
            <a:r>
              <a:rPr sz="3200" spc="-35" dirty="0">
                <a:latin typeface="Carlito" panose="020F0502020204030204"/>
                <a:cs typeface="Carlito" panose="020F0502020204030204"/>
              </a:rPr>
              <a:t>microcomputer.</a:t>
            </a:r>
            <a:endParaRPr sz="3200">
              <a:latin typeface="Carlito" panose="020F0502020204030204"/>
              <a:cs typeface="Carlito" panose="020F0502020204030204"/>
            </a:endParaRPr>
          </a:p>
        </p:txBody>
      </p:sp>
      <p:sp>
        <p:nvSpPr>
          <p:cNvPr id="4" name="object 4"/>
          <p:cNvSpPr txBox="1"/>
          <p:nvPr/>
        </p:nvSpPr>
        <p:spPr>
          <a:xfrm>
            <a:off x="833119" y="6092952"/>
            <a:ext cx="873125"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Arial" panose="020B0604020202020204"/>
                <a:cs typeface="Arial" panose="020B0604020202020204"/>
              </a:rPr>
              <a:t>Lecture</a:t>
            </a:r>
            <a:r>
              <a:rPr sz="1600" spc="-80" dirty="0">
                <a:latin typeface="Arial" panose="020B0604020202020204"/>
                <a:cs typeface="Arial" panose="020B0604020202020204"/>
              </a:rPr>
              <a:t> </a:t>
            </a:r>
            <a:r>
              <a:rPr sz="1600"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259050" y="6092952"/>
            <a:ext cx="2126615" cy="259045"/>
          </a:xfrm>
          <a:prstGeom prst="rect">
            <a:avLst/>
          </a:prstGeom>
        </p:spPr>
        <p:txBody>
          <a:bodyPr vert="horz" wrap="square" lIns="0" tIns="12700" rIns="0" bIns="0" rtlCol="0">
            <a:spAutoFit/>
          </a:bodyPr>
          <a:lstStyle/>
          <a:p>
            <a:pPr marL="12700">
              <a:lnSpc>
                <a:spcPct val="100000"/>
              </a:lnSpc>
              <a:spcBef>
                <a:spcPts val="100"/>
              </a:spcBef>
            </a:pPr>
            <a:r>
              <a:rPr lang="en-US" sz="1600"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18</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612140" y="1072895"/>
            <a:ext cx="7811770" cy="748030"/>
          </a:xfrm>
          <a:prstGeom prst="rect">
            <a:avLst/>
          </a:prstGeom>
        </p:spPr>
        <p:txBody>
          <a:bodyPr vert="horz" wrap="square" lIns="0" tIns="93980" rIns="0" bIns="0" rtlCol="0">
            <a:spAutoFit/>
          </a:bodyPr>
          <a:lstStyle/>
          <a:p>
            <a:pPr marL="12700" marR="5080">
              <a:lnSpc>
                <a:spcPct val="81000"/>
              </a:lnSpc>
              <a:spcBef>
                <a:spcPts val="740"/>
              </a:spcBef>
            </a:pPr>
            <a:r>
              <a:rPr sz="2800" dirty="0"/>
              <a:t>A </a:t>
            </a:r>
            <a:r>
              <a:rPr sz="2800" spc="-10" dirty="0"/>
              <a:t>Microcomputer</a:t>
            </a:r>
            <a:r>
              <a:rPr sz="2400" u="none" spc="-10" dirty="0"/>
              <a:t>: </a:t>
            </a:r>
            <a:r>
              <a:rPr sz="2400" u="none" dirty="0"/>
              <a:t>is </a:t>
            </a:r>
            <a:r>
              <a:rPr sz="2400" u="none" spc="-5" dirty="0"/>
              <a:t>Capable </a:t>
            </a:r>
            <a:r>
              <a:rPr sz="2400" u="none" dirty="0"/>
              <a:t>of </a:t>
            </a:r>
            <a:r>
              <a:rPr sz="2400" u="none" spc="-5" dirty="0"/>
              <a:t>performing </a:t>
            </a:r>
            <a:r>
              <a:rPr sz="2400" u="none" spc="-15" dirty="0"/>
              <a:t>many different  </a:t>
            </a:r>
            <a:r>
              <a:rPr sz="2400" u="none" spc="-10" dirty="0"/>
              <a:t>operations.</a:t>
            </a:r>
            <a:endParaRPr sz="24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69900" indent="-457200">
              <a:lnSpc>
                <a:spcPct val="100000"/>
              </a:lnSpc>
              <a:spcBef>
                <a:spcPts val="100"/>
              </a:spcBef>
              <a:buAutoNum type="arabicPeriod"/>
              <a:tabLst>
                <a:tab pos="469265" algn="l"/>
                <a:tab pos="469900" algn="l"/>
              </a:tabLst>
            </a:pPr>
            <a:r>
              <a:rPr dirty="0"/>
              <a:t>It </a:t>
            </a:r>
            <a:r>
              <a:rPr spc="-10" dirty="0"/>
              <a:t>can </a:t>
            </a:r>
            <a:r>
              <a:rPr dirty="0"/>
              <a:t>add and </a:t>
            </a:r>
            <a:r>
              <a:rPr spc="-15" dirty="0"/>
              <a:t>subtract numbers</a:t>
            </a:r>
            <a:r>
              <a:rPr spc="-25" dirty="0"/>
              <a:t> </a:t>
            </a:r>
            <a:r>
              <a:rPr dirty="0"/>
              <a:t>and</a:t>
            </a:r>
          </a:p>
          <a:p>
            <a:pPr marL="469900" indent="-457200">
              <a:lnSpc>
                <a:spcPct val="100000"/>
              </a:lnSpc>
              <a:buAutoNum type="arabicPeriod"/>
              <a:tabLst>
                <a:tab pos="469265" algn="l"/>
                <a:tab pos="469900" algn="l"/>
              </a:tabLst>
            </a:pPr>
            <a:r>
              <a:rPr dirty="0"/>
              <a:t>It </a:t>
            </a:r>
            <a:r>
              <a:rPr spc="-10" dirty="0"/>
              <a:t>can </a:t>
            </a:r>
            <a:r>
              <a:rPr spc="-15" dirty="0"/>
              <a:t>perform </a:t>
            </a:r>
            <a:r>
              <a:rPr spc="-5" dirty="0"/>
              <a:t>logical</a:t>
            </a:r>
            <a:r>
              <a:rPr spc="-35" dirty="0"/>
              <a:t> </a:t>
            </a:r>
            <a:r>
              <a:rPr spc="-10" dirty="0"/>
              <a:t>operations.</a:t>
            </a:r>
          </a:p>
          <a:p>
            <a:pPr marL="469900" marR="1240790" indent="-457200">
              <a:lnSpc>
                <a:spcPts val="2300"/>
              </a:lnSpc>
              <a:spcBef>
                <a:spcPts val="560"/>
              </a:spcBef>
              <a:buAutoNum type="arabicPeriod"/>
              <a:tabLst>
                <a:tab pos="469265" algn="l"/>
                <a:tab pos="469900" algn="l"/>
              </a:tabLst>
            </a:pPr>
            <a:r>
              <a:rPr dirty="0"/>
              <a:t>It </a:t>
            </a:r>
            <a:r>
              <a:rPr spc="-10" dirty="0"/>
              <a:t>can read information </a:t>
            </a:r>
            <a:r>
              <a:rPr spc="-15" dirty="0"/>
              <a:t>from </a:t>
            </a:r>
            <a:r>
              <a:rPr dirty="0"/>
              <a:t>an input and </a:t>
            </a:r>
            <a:r>
              <a:rPr spc="-10" dirty="0"/>
              <a:t>transmit  information </a:t>
            </a:r>
            <a:r>
              <a:rPr spc="-15" dirty="0"/>
              <a:t>to </a:t>
            </a:r>
            <a:r>
              <a:rPr dirty="0"/>
              <a:t>an </a:t>
            </a:r>
            <a:r>
              <a:rPr spc="-5" dirty="0"/>
              <a:t>output</a:t>
            </a:r>
            <a:r>
              <a:rPr spc="-45" dirty="0"/>
              <a:t> </a:t>
            </a:r>
            <a:r>
              <a:rPr spc="-5" dirty="0"/>
              <a:t>device.</a:t>
            </a:r>
          </a:p>
          <a:p>
            <a:pPr>
              <a:lnSpc>
                <a:spcPct val="100000"/>
              </a:lnSpc>
            </a:pPr>
            <a:endParaRPr sz="2850"/>
          </a:p>
          <a:p>
            <a:pPr marL="355600" marR="5080" indent="-342900" algn="just">
              <a:lnSpc>
                <a:spcPct val="80000"/>
              </a:lnSpc>
              <a:buFont typeface="Arial" panose="020B0604020202020204"/>
              <a:buChar char="•"/>
              <a:tabLst>
                <a:tab pos="355600" algn="l"/>
              </a:tabLst>
            </a:pPr>
            <a:r>
              <a:rPr dirty="0"/>
              <a:t>In </a:t>
            </a:r>
            <a:r>
              <a:rPr spc="-10" dirty="0"/>
              <a:t>fact, </a:t>
            </a:r>
            <a:r>
              <a:rPr spc="-5" dirty="0"/>
              <a:t>depending on </a:t>
            </a:r>
            <a:r>
              <a:rPr dirty="0"/>
              <a:t>the </a:t>
            </a:r>
            <a:r>
              <a:rPr spc="-10" dirty="0"/>
              <a:t>microprocessor </a:t>
            </a:r>
            <a:r>
              <a:rPr spc="-5" dirty="0"/>
              <a:t>used, </a:t>
            </a:r>
            <a:r>
              <a:rPr spc="-10" dirty="0"/>
              <a:t>there </a:t>
            </a:r>
            <a:r>
              <a:rPr spc="-15" dirty="0"/>
              <a:t>may </a:t>
            </a:r>
            <a:r>
              <a:rPr spc="-5" dirty="0"/>
              <a:t>be  </a:t>
            </a:r>
            <a:r>
              <a:rPr dirty="0"/>
              <a:t>100 </a:t>
            </a:r>
            <a:r>
              <a:rPr spc="-5" dirty="0"/>
              <a:t>or </a:t>
            </a:r>
            <a:r>
              <a:rPr spc="-10" dirty="0"/>
              <a:t>more </a:t>
            </a:r>
            <a:r>
              <a:rPr spc="-20" dirty="0"/>
              <a:t>different </a:t>
            </a:r>
            <a:r>
              <a:rPr spc="-10" dirty="0"/>
              <a:t>operations that </a:t>
            </a:r>
            <a:r>
              <a:rPr dirty="0"/>
              <a:t>the </a:t>
            </a:r>
            <a:r>
              <a:rPr spc="-10" dirty="0"/>
              <a:t>microcomputer can  </a:t>
            </a:r>
            <a:r>
              <a:rPr spc="-15" dirty="0"/>
              <a:t>perform.</a:t>
            </a:r>
          </a:p>
          <a:p>
            <a:pPr>
              <a:lnSpc>
                <a:spcPct val="100000"/>
              </a:lnSpc>
              <a:spcBef>
                <a:spcPts val="20"/>
              </a:spcBef>
              <a:buFont typeface="Arial" panose="020B0604020202020204"/>
              <a:buChar char="•"/>
            </a:pPr>
            <a:endParaRPr sz="2800"/>
          </a:p>
          <a:p>
            <a:pPr marL="355600" marR="894715" indent="-342900">
              <a:lnSpc>
                <a:spcPts val="2300"/>
              </a:lnSpc>
              <a:buFont typeface="Arial" panose="020B0604020202020204"/>
              <a:buChar char="•"/>
              <a:tabLst>
                <a:tab pos="422275" algn="l"/>
                <a:tab pos="423545" algn="l"/>
              </a:tabLst>
            </a:pPr>
            <a:r>
              <a:rPr dirty="0"/>
              <a:t>	</a:t>
            </a:r>
            <a:r>
              <a:rPr spc="-35" dirty="0"/>
              <a:t>Moreover, </a:t>
            </a:r>
            <a:r>
              <a:rPr spc="-10" dirty="0"/>
              <a:t>two </a:t>
            </a:r>
            <a:r>
              <a:rPr spc="-5" dirty="0"/>
              <a:t>or </a:t>
            </a:r>
            <a:r>
              <a:rPr spc="-10" dirty="0"/>
              <a:t>more </a:t>
            </a:r>
            <a:r>
              <a:rPr dirty="0"/>
              <a:t>individual </a:t>
            </a:r>
            <a:r>
              <a:rPr spc="-10" dirty="0"/>
              <a:t>operations can </a:t>
            </a:r>
            <a:r>
              <a:rPr spc="-5" dirty="0"/>
              <a:t>be  </a:t>
            </a:r>
            <a:r>
              <a:rPr spc="-10" dirty="0"/>
              <a:t>combined </a:t>
            </a:r>
            <a:r>
              <a:rPr spc="-15" dirty="0"/>
              <a:t>to perform </a:t>
            </a:r>
            <a:r>
              <a:rPr dirty="0"/>
              <a:t>much </a:t>
            </a:r>
            <a:r>
              <a:rPr spc="-10" dirty="0"/>
              <a:t>more </a:t>
            </a:r>
            <a:r>
              <a:rPr spc="-15" dirty="0"/>
              <a:t>complex</a:t>
            </a:r>
            <a:r>
              <a:rPr spc="-10" dirty="0"/>
              <a:t> operations.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19</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842263" y="526034"/>
            <a:ext cx="7157084" cy="635635"/>
          </a:xfrm>
          <a:prstGeom prst="rect">
            <a:avLst/>
          </a:prstGeom>
        </p:spPr>
        <p:txBody>
          <a:bodyPr vert="horz" wrap="square" lIns="0" tIns="12700" rIns="0" bIns="0" rtlCol="0">
            <a:spAutoFit/>
          </a:bodyPr>
          <a:lstStyle/>
          <a:p>
            <a:pPr marL="12700">
              <a:lnSpc>
                <a:spcPct val="100000"/>
              </a:lnSpc>
              <a:spcBef>
                <a:spcPts val="100"/>
              </a:spcBef>
            </a:pPr>
            <a:r>
              <a:rPr spc="-15" dirty="0"/>
              <a:t>Microcomputers </a:t>
            </a:r>
            <a:r>
              <a:rPr spc="-235" dirty="0">
                <a:latin typeface="Arial" panose="020B0604020202020204"/>
                <a:cs typeface="Arial" panose="020B0604020202020204"/>
              </a:rPr>
              <a:t>– </a:t>
            </a:r>
            <a:r>
              <a:rPr dirty="0"/>
              <a:t>Building</a:t>
            </a:r>
            <a:r>
              <a:rPr spc="-35" dirty="0"/>
              <a:t> </a:t>
            </a:r>
            <a:r>
              <a:rPr spc="-5" dirty="0"/>
              <a:t>Blocks</a:t>
            </a:r>
          </a:p>
        </p:txBody>
      </p:sp>
      <p:sp>
        <p:nvSpPr>
          <p:cNvPr id="3" name="object 3"/>
          <p:cNvSpPr txBox="1"/>
          <p:nvPr/>
        </p:nvSpPr>
        <p:spPr>
          <a:xfrm>
            <a:off x="535940" y="1539748"/>
            <a:ext cx="7941945" cy="4056379"/>
          </a:xfrm>
          <a:prstGeom prst="rect">
            <a:avLst/>
          </a:prstGeom>
        </p:spPr>
        <p:txBody>
          <a:bodyPr vert="horz" wrap="square" lIns="0" tIns="39370" rIns="0" bIns="0" rtlCol="0">
            <a:spAutoFit/>
          </a:bodyPr>
          <a:lstStyle/>
          <a:p>
            <a:pPr marL="355600" marR="5080" indent="-342900">
              <a:lnSpc>
                <a:spcPct val="96000"/>
              </a:lnSpc>
              <a:spcBef>
                <a:spcPts val="310"/>
              </a:spcBef>
              <a:buFont typeface="Arial" panose="020B0604020202020204"/>
              <a:buChar char="•"/>
              <a:tabLst>
                <a:tab pos="355600" algn="l"/>
              </a:tabLst>
            </a:pPr>
            <a:r>
              <a:rPr sz="4000" b="1" u="heavy" dirty="0">
                <a:solidFill>
                  <a:srgbClr val="FF0000"/>
                </a:solidFill>
                <a:uFill>
                  <a:solidFill>
                    <a:srgbClr val="FF0000"/>
                  </a:solidFill>
                </a:uFill>
                <a:latin typeface="Carlito" panose="020F0502020204030204"/>
                <a:cs typeface="Carlito" panose="020F0502020204030204"/>
              </a:rPr>
              <a:t>An </a:t>
            </a:r>
            <a:r>
              <a:rPr sz="4000" b="1" u="heavy" spc="-5" dirty="0">
                <a:solidFill>
                  <a:srgbClr val="FF0000"/>
                </a:solidFill>
                <a:uFill>
                  <a:solidFill>
                    <a:srgbClr val="FF0000"/>
                  </a:solidFill>
                </a:uFill>
                <a:latin typeface="Carlito" panose="020F0502020204030204"/>
                <a:cs typeface="Carlito" panose="020F0502020204030204"/>
              </a:rPr>
              <a:t>instruction</a:t>
            </a:r>
            <a:r>
              <a:rPr sz="2600" spc="-5" dirty="0">
                <a:latin typeface="Carlito" panose="020F0502020204030204"/>
                <a:cs typeface="Carlito" panose="020F0502020204030204"/>
              </a:rPr>
              <a:t>: </a:t>
            </a:r>
            <a:r>
              <a:rPr sz="2600" spc="-5" dirty="0">
                <a:latin typeface="Times New Roman" panose="02020603050405020304"/>
                <a:cs typeface="Times New Roman" panose="02020603050405020304"/>
              </a:rPr>
              <a:t>is the operation that the computer  can be told to perform.</a:t>
            </a:r>
            <a:endParaRPr sz="2600">
              <a:latin typeface="Times New Roman" panose="02020603050405020304"/>
              <a:cs typeface="Times New Roman" panose="02020603050405020304"/>
            </a:endParaRPr>
          </a:p>
          <a:p>
            <a:pPr marL="355600" marR="696595" indent="-342900">
              <a:lnSpc>
                <a:spcPts val="3150"/>
              </a:lnSpc>
              <a:spcBef>
                <a:spcPts val="395"/>
              </a:spcBef>
              <a:buFont typeface="Arial" panose="020B0604020202020204"/>
              <a:buChar char="•"/>
              <a:tabLst>
                <a:tab pos="436880" algn="l"/>
                <a:tab pos="437515" algn="l"/>
              </a:tabLst>
            </a:pPr>
            <a:r>
              <a:rPr dirty="0"/>
              <a:t>	</a:t>
            </a:r>
            <a:r>
              <a:rPr sz="2600" spc="-5" dirty="0">
                <a:latin typeface="Times New Roman" panose="02020603050405020304"/>
                <a:cs typeface="Times New Roman" panose="02020603050405020304"/>
              </a:rPr>
              <a:t>For example: ADD, </a:t>
            </a:r>
            <a:r>
              <a:rPr sz="2600" spc="-25" dirty="0">
                <a:latin typeface="Times New Roman" panose="02020603050405020304"/>
                <a:cs typeface="Times New Roman" panose="02020603050405020304"/>
              </a:rPr>
              <a:t>BUBTRACT, </a:t>
            </a:r>
            <a:r>
              <a:rPr sz="2600" spc="-5" dirty="0">
                <a:latin typeface="Times New Roman" panose="02020603050405020304"/>
                <a:cs typeface="Times New Roman" panose="02020603050405020304"/>
              </a:rPr>
              <a:t>LOAD,</a:t>
            </a:r>
            <a:r>
              <a:rPr sz="2600" spc="-110" dirty="0">
                <a:latin typeface="Times New Roman" panose="02020603050405020304"/>
                <a:cs typeface="Times New Roman" panose="02020603050405020304"/>
              </a:rPr>
              <a:t> </a:t>
            </a:r>
            <a:r>
              <a:rPr sz="2600" spc="-10" dirty="0">
                <a:latin typeface="Times New Roman" panose="02020603050405020304"/>
                <a:cs typeface="Times New Roman" panose="02020603050405020304"/>
              </a:rPr>
              <a:t>STORE,  </a:t>
            </a:r>
            <a:r>
              <a:rPr sz="2600" spc="-90" dirty="0">
                <a:latin typeface="Times New Roman" panose="02020603050405020304"/>
                <a:cs typeface="Times New Roman" panose="02020603050405020304"/>
              </a:rPr>
              <a:t>HALT,</a:t>
            </a:r>
            <a:r>
              <a:rPr sz="2600" spc="-10"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etc</a:t>
            </a:r>
            <a:r>
              <a:rPr sz="3000" spc="-5" dirty="0">
                <a:latin typeface="Times New Roman" panose="02020603050405020304"/>
                <a:cs typeface="Times New Roman" panose="02020603050405020304"/>
              </a:rPr>
              <a:t>.</a:t>
            </a:r>
            <a:endParaRPr sz="3000">
              <a:latin typeface="Times New Roman" panose="02020603050405020304"/>
              <a:cs typeface="Times New Roman" panose="02020603050405020304"/>
            </a:endParaRPr>
          </a:p>
          <a:p>
            <a:pPr>
              <a:lnSpc>
                <a:spcPct val="100000"/>
              </a:lnSpc>
              <a:buChar char="•"/>
            </a:pPr>
            <a:endParaRPr sz="4250">
              <a:latin typeface="Times New Roman" panose="02020603050405020304"/>
              <a:cs typeface="Times New Roman" panose="02020603050405020304"/>
            </a:endParaRPr>
          </a:p>
          <a:p>
            <a:pPr marL="355600" marR="17145" indent="-342900">
              <a:lnSpc>
                <a:spcPct val="92000"/>
              </a:lnSpc>
              <a:spcBef>
                <a:spcPts val="5"/>
              </a:spcBef>
              <a:buFont typeface="Arial" panose="020B0604020202020204"/>
              <a:buChar char="•"/>
              <a:tabLst>
                <a:tab pos="355600" algn="l"/>
              </a:tabLst>
            </a:pPr>
            <a:r>
              <a:rPr sz="4000" b="1" u="heavy" dirty="0">
                <a:solidFill>
                  <a:srgbClr val="FF0000"/>
                </a:solidFill>
                <a:uFill>
                  <a:solidFill>
                    <a:srgbClr val="FF0000"/>
                  </a:solidFill>
                </a:uFill>
                <a:latin typeface="Carlito" panose="020F0502020204030204"/>
                <a:cs typeface="Carlito" panose="020F0502020204030204"/>
              </a:rPr>
              <a:t>A </a:t>
            </a:r>
            <a:r>
              <a:rPr sz="4000" b="1" u="heavy" spc="-20" dirty="0">
                <a:solidFill>
                  <a:srgbClr val="FF0000"/>
                </a:solidFill>
                <a:uFill>
                  <a:solidFill>
                    <a:srgbClr val="FF0000"/>
                  </a:solidFill>
                </a:uFill>
                <a:latin typeface="Carlito" panose="020F0502020204030204"/>
                <a:cs typeface="Carlito" panose="020F0502020204030204"/>
              </a:rPr>
              <a:t>program</a:t>
            </a:r>
            <a:r>
              <a:rPr sz="3200" spc="-20" dirty="0">
                <a:latin typeface="Carlito" panose="020F0502020204030204"/>
                <a:cs typeface="Carlito" panose="020F0502020204030204"/>
              </a:rPr>
              <a:t>: </a:t>
            </a:r>
            <a:r>
              <a:rPr sz="2400" dirty="0">
                <a:latin typeface="Times New Roman" panose="02020603050405020304"/>
                <a:cs typeface="Times New Roman" panose="02020603050405020304"/>
              </a:rPr>
              <a:t>is a </a:t>
            </a:r>
            <a:r>
              <a:rPr sz="2400" spc="-5" dirty="0">
                <a:latin typeface="Times New Roman" panose="02020603050405020304"/>
                <a:cs typeface="Times New Roman" panose="02020603050405020304"/>
              </a:rPr>
              <a:t>group </a:t>
            </a:r>
            <a:r>
              <a:rPr sz="2400" dirty="0">
                <a:latin typeface="Times New Roman" panose="02020603050405020304"/>
                <a:cs typeface="Times New Roman" panose="02020603050405020304"/>
              </a:rPr>
              <a:t>of </a:t>
            </a:r>
            <a:r>
              <a:rPr sz="2400" spc="-5" dirty="0">
                <a:latin typeface="Times New Roman" panose="02020603050405020304"/>
                <a:cs typeface="Times New Roman" panose="02020603050405020304"/>
              </a:rPr>
              <a:t>instructions </a:t>
            </a:r>
            <a:r>
              <a:rPr sz="2400" dirty="0">
                <a:latin typeface="Times New Roman" panose="02020603050405020304"/>
                <a:cs typeface="Times New Roman" panose="02020603050405020304"/>
              </a:rPr>
              <a:t>that allow the  computer to perform a specific job. The </a:t>
            </a:r>
            <a:r>
              <a:rPr sz="2400" spc="-5" dirty="0">
                <a:latin typeface="Times New Roman" panose="02020603050405020304"/>
                <a:cs typeface="Times New Roman" panose="02020603050405020304"/>
              </a:rPr>
              <a:t>length </a:t>
            </a:r>
            <a:r>
              <a:rPr sz="2400" dirty="0">
                <a:latin typeface="Times New Roman" panose="02020603050405020304"/>
                <a:cs typeface="Times New Roman" panose="02020603050405020304"/>
              </a:rPr>
              <a:t>of the</a:t>
            </a:r>
            <a:r>
              <a:rPr sz="2400" spc="-1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program  is proportional </a:t>
            </a:r>
            <a:r>
              <a:rPr sz="2400" dirty="0">
                <a:latin typeface="Times New Roman" panose="02020603050405020304"/>
                <a:cs typeface="Times New Roman" panose="02020603050405020304"/>
              </a:rPr>
              <a:t>to </a:t>
            </a:r>
            <a:r>
              <a:rPr sz="2400" spc="-5" dirty="0">
                <a:latin typeface="Times New Roman" panose="02020603050405020304"/>
                <a:cs typeface="Times New Roman" panose="02020603050405020304"/>
              </a:rPr>
              <a:t>the complexity </a:t>
            </a:r>
            <a:r>
              <a:rPr sz="2400" dirty="0">
                <a:latin typeface="Times New Roman" panose="02020603050405020304"/>
                <a:cs typeface="Times New Roman" panose="02020603050405020304"/>
              </a:rPr>
              <a:t>of the task (job) that the  computer </a:t>
            </a:r>
            <a:r>
              <a:rPr sz="2400" spc="-5" dirty="0">
                <a:latin typeface="Times New Roman" panose="02020603050405020304"/>
                <a:cs typeface="Times New Roman" panose="02020603050405020304"/>
              </a:rPr>
              <a:t>is </a:t>
            </a:r>
            <a:r>
              <a:rPr sz="2400" dirty="0">
                <a:latin typeface="Times New Roman" panose="02020603050405020304"/>
                <a:cs typeface="Times New Roman" panose="02020603050405020304"/>
              </a:rPr>
              <a:t>to</a:t>
            </a:r>
            <a:r>
              <a:rPr sz="2400" spc="-2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perform.</a:t>
            </a:r>
            <a:endParaRPr sz="2400">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1190" y="6493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5" name="object 5"/>
          <p:cNvSpPr txBox="1"/>
          <p:nvPr/>
        </p:nvSpPr>
        <p:spPr>
          <a:xfrm>
            <a:off x="6304534" y="6493224"/>
            <a:ext cx="2284730" cy="243656"/>
          </a:xfrm>
          <a:prstGeom prst="rect">
            <a:avLst/>
          </a:prstGeom>
        </p:spPr>
        <p:txBody>
          <a:bodyPr vert="horz" wrap="square" lIns="0" tIns="0" rIns="0" bIns="0" rtlCol="0">
            <a:spAutoFit/>
          </a:bodyPr>
          <a:lstStyle/>
          <a:p>
            <a:pPr marL="12700">
              <a:lnSpc>
                <a:spcPts val="1870"/>
              </a:lnSpc>
            </a:pPr>
            <a:r>
              <a:rPr sz="1600" b="1" dirty="0">
                <a:latin typeface="Arial" panose="020B0604020202020204"/>
                <a:cs typeface="Arial" panose="020B0604020202020204"/>
              </a:rPr>
              <a:t>Computer</a:t>
            </a:r>
            <a:r>
              <a:rPr sz="1600" b="1" spc="-80" dirty="0">
                <a:latin typeface="Arial" panose="020B0604020202020204"/>
                <a:cs typeface="Arial" panose="020B0604020202020204"/>
              </a:rPr>
              <a:t> </a:t>
            </a:r>
            <a:r>
              <a:rPr lang="en-US" sz="1600" b="1" spc="-15" dirty="0">
                <a:latin typeface="Times New Roman" panose="02020603050405020304"/>
                <a:cs typeface="Times New Roman" panose="02020603050405020304"/>
              </a:rPr>
              <a:t>Architecture </a:t>
            </a:r>
            <a:endParaRPr sz="1600" dirty="0">
              <a:latin typeface="Arial" panose="020B0604020202020204"/>
              <a:cs typeface="Arial" panose="020B0604020202020204"/>
            </a:endParaRPr>
          </a:p>
        </p:txBody>
      </p:sp>
      <p:graphicFrame>
        <p:nvGraphicFramePr>
          <p:cNvPr id="2" name="object 2"/>
          <p:cNvGraphicFramePr>
            <a:graphicFrameLocks noGrp="1"/>
          </p:cNvGraphicFramePr>
          <p:nvPr/>
        </p:nvGraphicFramePr>
        <p:xfrm>
          <a:off x="222250" y="69850"/>
          <a:ext cx="8684258" cy="6190393"/>
        </p:xfrm>
        <a:graphic>
          <a:graphicData uri="http://schemas.openxmlformats.org/drawingml/2006/table">
            <a:tbl>
              <a:tblPr firstRow="1" bandRow="1">
                <a:tableStyleId>{2D5ABB26-0587-4C30-8999-92F81FD0307C}</a:tableStyleId>
              </a:tblPr>
              <a:tblGrid>
                <a:gridCol w="595630"/>
                <a:gridCol w="2254885"/>
                <a:gridCol w="1017905"/>
                <a:gridCol w="1017904"/>
                <a:gridCol w="1589404"/>
                <a:gridCol w="1142365"/>
                <a:gridCol w="1066165"/>
              </a:tblGrid>
              <a:tr h="242697">
                <a:tc gridSpan="6">
                  <a:txBody>
                    <a:bodyPr/>
                    <a:lstStyle/>
                    <a:p>
                      <a:pPr marL="62230">
                        <a:lnSpc>
                          <a:spcPct val="100000"/>
                        </a:lnSpc>
                        <a:spcBef>
                          <a:spcPts val="400"/>
                        </a:spcBef>
                      </a:pPr>
                      <a:r>
                        <a:rPr sz="900" b="1" spc="-5" dirty="0">
                          <a:latin typeface="Arial" panose="020B0604020202020204"/>
                          <a:cs typeface="Arial" panose="020B0604020202020204"/>
                        </a:rPr>
                        <a:t>Course</a:t>
                      </a:r>
                      <a:r>
                        <a:rPr sz="900" b="1" spc="-15" dirty="0">
                          <a:latin typeface="Arial" panose="020B0604020202020204"/>
                          <a:cs typeface="Arial" panose="020B0604020202020204"/>
                        </a:rPr>
                        <a:t> </a:t>
                      </a:r>
                      <a:r>
                        <a:rPr sz="900" b="1" spc="-5" dirty="0">
                          <a:latin typeface="Arial" panose="020B0604020202020204"/>
                          <a:cs typeface="Arial" panose="020B0604020202020204"/>
                        </a:rPr>
                        <a:t>Schedule</a:t>
                      </a:r>
                      <a:endParaRPr sz="900" dirty="0">
                        <a:latin typeface="Arial" panose="020B0604020202020204"/>
                        <a:cs typeface="Arial" panose="020B0604020202020204"/>
                      </a:endParaRPr>
                    </a:p>
                  </a:txBody>
                  <a:tcPr marL="0" marR="0" marT="508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D7D7"/>
                    </a:solidFill>
                  </a:tcPr>
                </a:tc>
                <a:tc hMerge="1">
                  <a:txBody>
                    <a:bodyPr/>
                    <a:lstStyle/>
                    <a:p>
                      <a:endParaRPr lang="ar-SA"/>
                    </a:p>
                  </a:txBody>
                  <a:tcPr marL="0" marR="0" marT="0" marB="0"/>
                </a:tc>
                <a:tc hMerge="1">
                  <a:txBody>
                    <a:bodyPr/>
                    <a:lstStyle/>
                    <a:p>
                      <a:endParaRPr lang="ar-SA"/>
                    </a:p>
                  </a:txBody>
                  <a:tcPr marL="0" marR="0" marT="0" marB="0"/>
                </a:tc>
                <a:tc hMerge="1">
                  <a:txBody>
                    <a:bodyPr/>
                    <a:lstStyle/>
                    <a:p>
                      <a:endParaRPr lang="ar-SA"/>
                    </a:p>
                  </a:txBody>
                  <a:tcPr marL="0" marR="0" marT="0" marB="0"/>
                </a:tc>
                <a:tc hMerge="1">
                  <a:txBody>
                    <a:bodyPr/>
                    <a:lstStyle/>
                    <a:p>
                      <a:endParaRPr lang="ar-SA"/>
                    </a:p>
                  </a:txBody>
                  <a:tcPr marL="0" marR="0" marT="0" marB="0"/>
                </a:tc>
                <a:tc hMerge="1">
                  <a:txBody>
                    <a:bodyPr/>
                    <a:lstStyle/>
                    <a:p>
                      <a:endParaRPr lang="ar-SA"/>
                    </a:p>
                  </a:txBody>
                  <a:tcPr marL="0" marR="0" marT="0" marB="0"/>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D7D7"/>
                    </a:solidFill>
                  </a:tcPr>
                </a:tc>
              </a:tr>
              <a:tr h="390778">
                <a:tc>
                  <a:txBody>
                    <a:bodyPr/>
                    <a:lstStyle/>
                    <a:p>
                      <a:pPr>
                        <a:lnSpc>
                          <a:spcPct val="100000"/>
                        </a:lnSpc>
                        <a:spcBef>
                          <a:spcPts val="25"/>
                        </a:spcBef>
                      </a:pPr>
                      <a:endParaRPr sz="800">
                        <a:latin typeface="Times New Roman" panose="02020603050405020304"/>
                        <a:cs typeface="Times New Roman" panose="02020603050405020304"/>
                      </a:endParaRPr>
                    </a:p>
                    <a:p>
                      <a:pPr marL="635" algn="ctr">
                        <a:lnSpc>
                          <a:spcPct val="100000"/>
                        </a:lnSpc>
                        <a:spcBef>
                          <a:spcPts val="5"/>
                        </a:spcBef>
                      </a:pPr>
                      <a:r>
                        <a:rPr sz="900" b="1" spc="-5" dirty="0">
                          <a:latin typeface="Arial" panose="020B0604020202020204"/>
                          <a:cs typeface="Arial" panose="020B0604020202020204"/>
                        </a:rPr>
                        <a:t>Week</a:t>
                      </a:r>
                      <a:endParaRPr sz="900">
                        <a:latin typeface="Arial" panose="020B0604020202020204"/>
                        <a:cs typeface="Arial" panose="020B0604020202020204"/>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a:lnSpc>
                          <a:spcPct val="100000"/>
                        </a:lnSpc>
                        <a:spcBef>
                          <a:spcPts val="35"/>
                        </a:spcBef>
                      </a:pPr>
                      <a:endParaRPr sz="850">
                        <a:latin typeface="Times New Roman" panose="02020603050405020304"/>
                        <a:cs typeface="Times New Roman" panose="02020603050405020304"/>
                      </a:endParaRPr>
                    </a:p>
                    <a:p>
                      <a:pPr marL="635" algn="ctr">
                        <a:lnSpc>
                          <a:spcPct val="100000"/>
                        </a:lnSpc>
                      </a:pPr>
                      <a:r>
                        <a:rPr sz="800" b="1" spc="-5" dirty="0">
                          <a:latin typeface="Verdana" panose="020B0604030504040204"/>
                          <a:cs typeface="Verdana" panose="020B0604030504040204"/>
                        </a:rPr>
                        <a:t>Topic</a:t>
                      </a:r>
                      <a:endParaRPr sz="800">
                        <a:latin typeface="Verdana" panose="020B0604030504040204"/>
                        <a:cs typeface="Verdana" panose="020B060403050404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396875" marR="182880" indent="-207010">
                        <a:lnSpc>
                          <a:spcPct val="115000"/>
                        </a:lnSpc>
                        <a:spcBef>
                          <a:spcPts val="315"/>
                        </a:spcBef>
                      </a:pPr>
                      <a:r>
                        <a:rPr sz="800" b="1" spc="-5" dirty="0">
                          <a:latin typeface="Verdana" panose="020B0604030504040204"/>
                          <a:cs typeface="Verdana" panose="020B0604030504040204"/>
                        </a:rPr>
                        <a:t>Mapping</a:t>
                      </a:r>
                      <a:r>
                        <a:rPr sz="800" b="1" spc="-45" dirty="0">
                          <a:latin typeface="Verdana" panose="020B0604030504040204"/>
                          <a:cs typeface="Verdana" panose="020B0604030504040204"/>
                        </a:rPr>
                        <a:t> </a:t>
                      </a:r>
                      <a:r>
                        <a:rPr sz="800" b="1" spc="-5" dirty="0">
                          <a:latin typeface="Verdana" panose="020B0604030504040204"/>
                          <a:cs typeface="Verdana" panose="020B0604030504040204"/>
                        </a:rPr>
                        <a:t>to  CLO</a:t>
                      </a:r>
                      <a:endParaRPr sz="800">
                        <a:latin typeface="Verdana" panose="020B0604030504040204"/>
                        <a:cs typeface="Verdana" panose="020B0604030504040204"/>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396875" marR="182880" indent="-207010">
                        <a:lnSpc>
                          <a:spcPct val="115000"/>
                        </a:lnSpc>
                        <a:spcBef>
                          <a:spcPts val="315"/>
                        </a:spcBef>
                      </a:pPr>
                      <a:r>
                        <a:rPr sz="800" b="1" spc="-5" dirty="0">
                          <a:latin typeface="Verdana" panose="020B0604030504040204"/>
                          <a:cs typeface="Verdana" panose="020B0604030504040204"/>
                        </a:rPr>
                        <a:t>Mapping</a:t>
                      </a:r>
                      <a:r>
                        <a:rPr sz="800" b="1" spc="-45" dirty="0">
                          <a:latin typeface="Verdana" panose="020B0604030504040204"/>
                          <a:cs typeface="Verdana" panose="020B0604030504040204"/>
                        </a:rPr>
                        <a:t> </a:t>
                      </a:r>
                      <a:r>
                        <a:rPr sz="800" b="1" spc="-5" dirty="0">
                          <a:latin typeface="Verdana" panose="020B0604030504040204"/>
                          <a:cs typeface="Verdana" panose="020B0604030504040204"/>
                        </a:rPr>
                        <a:t>to  </a:t>
                      </a:r>
                      <a:r>
                        <a:rPr sz="800" b="1" spc="-10" dirty="0">
                          <a:latin typeface="Verdana" panose="020B0604030504040204"/>
                          <a:cs typeface="Verdana" panose="020B0604030504040204"/>
                        </a:rPr>
                        <a:t>PLO</a:t>
                      </a:r>
                      <a:endParaRPr sz="800">
                        <a:latin typeface="Verdana" panose="020B0604030504040204"/>
                        <a:cs typeface="Verdana" panose="020B0604030504040204"/>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a:lnSpc>
                          <a:spcPct val="100000"/>
                        </a:lnSpc>
                        <a:spcBef>
                          <a:spcPts val="35"/>
                        </a:spcBef>
                      </a:pPr>
                      <a:endParaRPr sz="850">
                        <a:latin typeface="Times New Roman" panose="02020603050405020304"/>
                        <a:cs typeface="Times New Roman" panose="02020603050405020304"/>
                      </a:endParaRPr>
                    </a:p>
                    <a:p>
                      <a:pPr marL="635" algn="ctr">
                        <a:lnSpc>
                          <a:spcPct val="100000"/>
                        </a:lnSpc>
                      </a:pPr>
                      <a:r>
                        <a:rPr sz="800" b="1" spc="-5" dirty="0">
                          <a:latin typeface="Verdana" panose="020B0604030504040204"/>
                          <a:cs typeface="Verdana" panose="020B0604030504040204"/>
                        </a:rPr>
                        <a:t>Assignment(s)</a:t>
                      </a:r>
                      <a:endParaRPr sz="800">
                        <a:latin typeface="Verdana" panose="020B0604030504040204"/>
                        <a:cs typeface="Verdana" panose="020B060403050404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a:lnSpc>
                          <a:spcPct val="100000"/>
                        </a:lnSpc>
                        <a:spcBef>
                          <a:spcPts val="35"/>
                        </a:spcBef>
                      </a:pPr>
                      <a:endParaRPr sz="850">
                        <a:latin typeface="Times New Roman" panose="02020603050405020304"/>
                        <a:cs typeface="Times New Roman" panose="02020603050405020304"/>
                      </a:endParaRPr>
                    </a:p>
                    <a:p>
                      <a:pPr marL="635" algn="ctr">
                        <a:lnSpc>
                          <a:spcPct val="100000"/>
                        </a:lnSpc>
                      </a:pPr>
                      <a:r>
                        <a:rPr sz="800" b="1" spc="-5" dirty="0">
                          <a:latin typeface="Verdana" panose="020B0604030504040204"/>
                          <a:cs typeface="Verdana" panose="020B0604030504040204"/>
                        </a:rPr>
                        <a:t>Quizzes</a:t>
                      </a:r>
                      <a:endParaRPr sz="800">
                        <a:latin typeface="Verdana" panose="020B0604030504040204"/>
                        <a:cs typeface="Verdana" panose="020B060403050404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c>
                  <a:txBody>
                    <a:bodyPr/>
                    <a:lstStyle/>
                    <a:p>
                      <a:pPr marL="635" algn="ctr">
                        <a:lnSpc>
                          <a:spcPct val="100000"/>
                        </a:lnSpc>
                        <a:spcBef>
                          <a:spcPts val="685"/>
                        </a:spcBef>
                      </a:pPr>
                      <a:r>
                        <a:rPr sz="1300" b="1" spc="-5" dirty="0">
                          <a:latin typeface="Carlito" panose="020F0502020204030204"/>
                          <a:cs typeface="Carlito" panose="020F0502020204030204"/>
                        </a:rPr>
                        <a:t>lectures</a:t>
                      </a:r>
                      <a:endParaRPr sz="1300">
                        <a:latin typeface="Carlito" panose="020F0502020204030204"/>
                        <a:cs typeface="Carlito" panose="020F0502020204030204"/>
                      </a:endParaRPr>
                    </a:p>
                  </a:txBody>
                  <a:tcPr marL="0" marR="0" marT="869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BEBEBE"/>
                    </a:solidFill>
                  </a:tcPr>
                </a:tc>
              </a:tr>
              <a:tr h="308737">
                <a:tc>
                  <a:txBody>
                    <a:bodyPr/>
                    <a:lstStyle/>
                    <a:p>
                      <a:pPr algn="ctr">
                        <a:lnSpc>
                          <a:spcPct val="100000"/>
                        </a:lnSpc>
                        <a:spcBef>
                          <a:spcPts val="35"/>
                        </a:spcBef>
                      </a:pPr>
                      <a:r>
                        <a:rPr sz="1000" b="1" dirty="0">
                          <a:latin typeface="Carlito" panose="020F0502020204030204"/>
                          <a:cs typeface="Carlito" panose="020F0502020204030204"/>
                        </a:rPr>
                        <a:t>1</a:t>
                      </a:r>
                      <a:endParaRPr sz="1000">
                        <a:latin typeface="Carlito" panose="020F0502020204030204"/>
                        <a:cs typeface="Carlito" panose="020F050202020403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35"/>
                        </a:spcBef>
                      </a:pPr>
                      <a:r>
                        <a:rPr sz="1000" b="1" dirty="0">
                          <a:latin typeface="Carlito" panose="020F0502020204030204"/>
                          <a:cs typeface="Carlito" panose="020F0502020204030204"/>
                        </a:rPr>
                        <a:t>Introduction to </a:t>
                      </a:r>
                      <a:r>
                        <a:rPr sz="1000" b="1" spc="-5" dirty="0">
                          <a:latin typeface="Carlito" panose="020F0502020204030204"/>
                          <a:cs typeface="Carlito" panose="020F0502020204030204"/>
                        </a:rPr>
                        <a:t>Computer</a:t>
                      </a:r>
                      <a:r>
                        <a:rPr sz="1000" b="1" spc="-70" dirty="0">
                          <a:latin typeface="Carlito" panose="020F0502020204030204"/>
                          <a:cs typeface="Carlito" panose="020F0502020204030204"/>
                        </a:rPr>
                        <a:t> </a:t>
                      </a:r>
                      <a:r>
                        <a:rPr sz="1000" b="1" dirty="0">
                          <a:latin typeface="Carlito" panose="020F0502020204030204"/>
                          <a:cs typeface="Carlito" panose="020F0502020204030204"/>
                        </a:rPr>
                        <a:t>Architecture</a:t>
                      </a:r>
                      <a:endParaRPr sz="1000">
                        <a:latin typeface="Carlito" panose="020F0502020204030204"/>
                        <a:cs typeface="Carlito" panose="020F050202020403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b="1" dirty="0">
                          <a:latin typeface="Carlito" panose="020F0502020204030204"/>
                          <a:cs typeface="Carlito" panose="020F0502020204030204"/>
                        </a:rPr>
                        <a:t>1</a:t>
                      </a:r>
                      <a:endParaRPr sz="1000">
                        <a:latin typeface="Carlito" panose="020F0502020204030204"/>
                        <a:cs typeface="Carlito" panose="020F050202020403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b="1" dirty="0">
                          <a:latin typeface="Carlito" panose="020F0502020204030204"/>
                          <a:cs typeface="Carlito" panose="020F0502020204030204"/>
                        </a:rPr>
                        <a:t>a</a:t>
                      </a:r>
                      <a:endParaRPr sz="1000">
                        <a:latin typeface="Carlito" panose="020F0502020204030204"/>
                        <a:cs typeface="Carlito" panose="020F050202020403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60"/>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1</a:t>
                      </a:r>
                      <a:endParaRPr sz="1300">
                        <a:latin typeface="Carlito" panose="020F0502020204030204"/>
                        <a:cs typeface="Carlito" panose="020F0502020204030204"/>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8610">
                <a:tc>
                  <a:txBody>
                    <a:bodyPr/>
                    <a:lstStyle/>
                    <a:p>
                      <a:pPr algn="ctr">
                        <a:lnSpc>
                          <a:spcPct val="100000"/>
                        </a:lnSpc>
                        <a:spcBef>
                          <a:spcPts val="35"/>
                        </a:spcBef>
                      </a:pPr>
                      <a:r>
                        <a:rPr sz="1000" b="1" dirty="0">
                          <a:latin typeface="Carlito" panose="020F0502020204030204"/>
                          <a:cs typeface="Carlito" panose="020F0502020204030204"/>
                        </a:rPr>
                        <a:t>2</a:t>
                      </a:r>
                      <a:endParaRPr sz="1000">
                        <a:latin typeface="Carlito" panose="020F0502020204030204"/>
                        <a:cs typeface="Carlito" panose="020F050202020403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35"/>
                        </a:spcBef>
                      </a:pPr>
                      <a:r>
                        <a:rPr sz="1000" b="1" spc="-5" dirty="0">
                          <a:latin typeface="Carlito" panose="020F0502020204030204"/>
                          <a:cs typeface="Carlito" panose="020F0502020204030204"/>
                        </a:rPr>
                        <a:t>Digital Logic Circuits </a:t>
                      </a:r>
                      <a:r>
                        <a:rPr sz="1000" b="1" dirty="0">
                          <a:latin typeface="Carlito" panose="020F0502020204030204"/>
                          <a:cs typeface="Carlito" panose="020F0502020204030204"/>
                        </a:rPr>
                        <a:t>and</a:t>
                      </a:r>
                      <a:r>
                        <a:rPr sz="1000" b="1" spc="-20" dirty="0">
                          <a:latin typeface="Carlito" panose="020F0502020204030204"/>
                          <a:cs typeface="Carlito" panose="020F0502020204030204"/>
                        </a:rPr>
                        <a:t> </a:t>
                      </a:r>
                      <a:r>
                        <a:rPr sz="1000" b="1" spc="-5" dirty="0">
                          <a:latin typeface="Carlito" panose="020F0502020204030204"/>
                          <a:cs typeface="Carlito" panose="020F0502020204030204"/>
                        </a:rPr>
                        <a:t>Components</a:t>
                      </a:r>
                      <a:endParaRPr sz="1000">
                        <a:latin typeface="Carlito" panose="020F0502020204030204"/>
                        <a:cs typeface="Carlito" panose="020F050202020403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b="1" dirty="0">
                          <a:latin typeface="Carlito" panose="020F0502020204030204"/>
                          <a:cs typeface="Carlito" panose="020F0502020204030204"/>
                        </a:rPr>
                        <a:t>2</a:t>
                      </a:r>
                      <a:endParaRPr sz="1000">
                        <a:latin typeface="Carlito" panose="020F0502020204030204"/>
                        <a:cs typeface="Carlito" panose="020F050202020403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5"/>
                        </a:spcBef>
                      </a:pPr>
                      <a:r>
                        <a:rPr sz="1000" b="1" dirty="0">
                          <a:latin typeface="Carlito" panose="020F0502020204030204"/>
                          <a:cs typeface="Carlito" panose="020F0502020204030204"/>
                        </a:rPr>
                        <a:t>a</a:t>
                      </a:r>
                      <a:endParaRPr sz="1000">
                        <a:latin typeface="Carlito" panose="020F0502020204030204"/>
                        <a:cs typeface="Carlito" panose="020F0502020204030204"/>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60"/>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2</a:t>
                      </a:r>
                      <a:endParaRPr sz="1300">
                        <a:latin typeface="Carlito" panose="020F0502020204030204"/>
                        <a:cs typeface="Carlito" panose="020F0502020204030204"/>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8737">
                <a:tc>
                  <a:txBody>
                    <a:bodyPr/>
                    <a:lstStyle/>
                    <a:p>
                      <a:pPr algn="ctr">
                        <a:lnSpc>
                          <a:spcPct val="100000"/>
                        </a:lnSpc>
                        <a:spcBef>
                          <a:spcPts val="40"/>
                        </a:spcBef>
                      </a:pPr>
                      <a:r>
                        <a:rPr sz="1000" b="1" dirty="0">
                          <a:latin typeface="Carlito" panose="020F0502020204030204"/>
                          <a:cs typeface="Carlito" panose="020F0502020204030204"/>
                        </a:rPr>
                        <a:t>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dirty="0">
                          <a:latin typeface="Carlito" panose="020F0502020204030204"/>
                          <a:cs typeface="Carlito" panose="020F0502020204030204"/>
                        </a:rPr>
                        <a:t>Number Systems, </a:t>
                      </a:r>
                      <a:r>
                        <a:rPr sz="1000" b="1" spc="-5" dirty="0">
                          <a:latin typeface="Carlito" panose="020F0502020204030204"/>
                          <a:cs typeface="Carlito" panose="020F0502020204030204"/>
                        </a:rPr>
                        <a:t>Arithmetic</a:t>
                      </a:r>
                      <a:r>
                        <a:rPr sz="1000" b="1" spc="-75" dirty="0">
                          <a:latin typeface="Carlito" panose="020F0502020204030204"/>
                          <a:cs typeface="Carlito" panose="020F0502020204030204"/>
                        </a:rPr>
                        <a:t> </a:t>
                      </a:r>
                      <a:r>
                        <a:rPr sz="1000" b="1" dirty="0">
                          <a:latin typeface="Carlito" panose="020F0502020204030204"/>
                          <a:cs typeface="Carlito" panose="020F0502020204030204"/>
                        </a:rPr>
                        <a:t>operations</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2</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a</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60"/>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2</a:t>
                      </a:r>
                      <a:endParaRPr sz="1300">
                        <a:latin typeface="Carlito" panose="020F0502020204030204"/>
                        <a:cs typeface="Carlito" panose="020F0502020204030204"/>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61010">
                <a:tc>
                  <a:txBody>
                    <a:bodyPr/>
                    <a:lstStyle/>
                    <a:p>
                      <a:pPr algn="ctr">
                        <a:lnSpc>
                          <a:spcPct val="100000"/>
                        </a:lnSpc>
                        <a:spcBef>
                          <a:spcPts val="40"/>
                        </a:spcBef>
                      </a:pPr>
                      <a:r>
                        <a:rPr sz="1000" b="1" dirty="0">
                          <a:latin typeface="Carlito" panose="020F0502020204030204"/>
                          <a:cs typeface="Carlito" panose="020F0502020204030204"/>
                        </a:rPr>
                        <a:t>4</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dirty="0">
                          <a:latin typeface="Carlito" panose="020F0502020204030204"/>
                          <a:cs typeface="Carlito" panose="020F0502020204030204"/>
                        </a:rPr>
                        <a:t>Register </a:t>
                      </a:r>
                      <a:r>
                        <a:rPr sz="1000" b="1" spc="-5" dirty="0">
                          <a:latin typeface="Carlito" panose="020F0502020204030204"/>
                          <a:cs typeface="Carlito" panose="020F0502020204030204"/>
                        </a:rPr>
                        <a:t>Transfer </a:t>
                      </a:r>
                      <a:r>
                        <a:rPr sz="1000" b="1" dirty="0">
                          <a:latin typeface="Carlito" panose="020F0502020204030204"/>
                          <a:cs typeface="Carlito" panose="020F0502020204030204"/>
                        </a:rPr>
                        <a:t>Language and</a:t>
                      </a:r>
                      <a:r>
                        <a:rPr sz="1000" b="1" spc="-105" dirty="0">
                          <a:latin typeface="Carlito" panose="020F0502020204030204"/>
                          <a:cs typeface="Carlito" panose="020F0502020204030204"/>
                        </a:rPr>
                        <a:t> </a:t>
                      </a:r>
                      <a:r>
                        <a:rPr sz="1000" b="1" dirty="0">
                          <a:latin typeface="Carlito" panose="020F0502020204030204"/>
                          <a:cs typeface="Carlito" panose="020F0502020204030204"/>
                        </a:rPr>
                        <a:t>Micro-</a:t>
                      </a:r>
                      <a:endParaRPr sz="1000">
                        <a:latin typeface="Carlito" panose="020F0502020204030204"/>
                        <a:cs typeface="Carlito" panose="020F0502020204030204"/>
                      </a:endParaRPr>
                    </a:p>
                    <a:p>
                      <a:pPr marL="62230">
                        <a:lnSpc>
                          <a:spcPct val="100000"/>
                        </a:lnSpc>
                        <a:spcBef>
                          <a:spcPts val="180"/>
                        </a:spcBef>
                      </a:pPr>
                      <a:r>
                        <a:rPr sz="1000" b="1" spc="-5" dirty="0">
                          <a:latin typeface="Carlito" panose="020F0502020204030204"/>
                          <a:cs typeface="Carlito" panose="020F0502020204030204"/>
                        </a:rPr>
                        <a:t>Ops</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c</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Assignment 1 </a:t>
                      </a:r>
                      <a:r>
                        <a:rPr sz="1000" b="1" i="1" u="sng" dirty="0">
                          <a:solidFill>
                            <a:srgbClr val="FF0000"/>
                          </a:solidFill>
                          <a:uFill>
                            <a:solidFill>
                              <a:srgbClr val="FF0000"/>
                            </a:solidFill>
                          </a:uFill>
                          <a:latin typeface="Carlito" panose="020F0502020204030204"/>
                          <a:cs typeface="Carlito" panose="020F0502020204030204"/>
                        </a:rPr>
                        <a:t>CLO</a:t>
                      </a:r>
                      <a:r>
                        <a:rPr sz="1000" b="1" i="1" u="sng" spc="-65" dirty="0">
                          <a:solidFill>
                            <a:srgbClr val="FF0000"/>
                          </a:solidFill>
                          <a:uFill>
                            <a:solidFill>
                              <a:srgbClr val="FF0000"/>
                            </a:solidFill>
                          </a:uFill>
                          <a:latin typeface="Carlito" panose="020F0502020204030204"/>
                          <a:cs typeface="Carlito" panose="020F0502020204030204"/>
                        </a:rPr>
                        <a:t> </a:t>
                      </a:r>
                      <a:r>
                        <a:rPr sz="1000" b="1" i="1" u="sng" dirty="0">
                          <a:solidFill>
                            <a:srgbClr val="FF0000"/>
                          </a:solidFill>
                          <a:uFill>
                            <a:solidFill>
                              <a:srgbClr val="FF0000"/>
                            </a:solidFill>
                          </a:uFill>
                          <a:latin typeface="Carlito" panose="020F0502020204030204"/>
                          <a:cs typeface="Carlito" panose="020F0502020204030204"/>
                        </a:rPr>
                        <a:t>1</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965"/>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3</a:t>
                      </a:r>
                      <a:endParaRPr sz="1300">
                        <a:latin typeface="Carlito" panose="020F0502020204030204"/>
                        <a:cs typeface="Carlito" panose="020F0502020204030204"/>
                      </a:endParaRPr>
                    </a:p>
                  </a:txBody>
                  <a:tcPr marL="0" marR="0" marT="1225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3379">
                <a:tc>
                  <a:txBody>
                    <a:bodyPr/>
                    <a:lstStyle/>
                    <a:p>
                      <a:pPr algn="ctr">
                        <a:lnSpc>
                          <a:spcPct val="100000"/>
                        </a:lnSpc>
                        <a:spcBef>
                          <a:spcPts val="40"/>
                        </a:spcBef>
                      </a:pPr>
                      <a:r>
                        <a:rPr sz="1000" b="1" dirty="0">
                          <a:latin typeface="Carlito" panose="020F0502020204030204"/>
                          <a:cs typeface="Carlito" panose="020F0502020204030204"/>
                        </a:rPr>
                        <a:t>5</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dirty="0">
                          <a:latin typeface="Carlito" panose="020F0502020204030204"/>
                          <a:cs typeface="Carlito" panose="020F0502020204030204"/>
                        </a:rPr>
                        <a:t>Register </a:t>
                      </a:r>
                      <a:r>
                        <a:rPr sz="1000" b="1" spc="-5" dirty="0">
                          <a:latin typeface="Carlito" panose="020F0502020204030204"/>
                          <a:cs typeface="Carlito" panose="020F0502020204030204"/>
                        </a:rPr>
                        <a:t>Transfer </a:t>
                      </a:r>
                      <a:r>
                        <a:rPr sz="1000" b="1" dirty="0">
                          <a:latin typeface="Carlito" panose="020F0502020204030204"/>
                          <a:cs typeface="Carlito" panose="020F0502020204030204"/>
                        </a:rPr>
                        <a:t>Language and</a:t>
                      </a:r>
                      <a:r>
                        <a:rPr sz="1000" b="1" spc="-105" dirty="0">
                          <a:latin typeface="Carlito" panose="020F0502020204030204"/>
                          <a:cs typeface="Carlito" panose="020F0502020204030204"/>
                        </a:rPr>
                        <a:t> </a:t>
                      </a:r>
                      <a:r>
                        <a:rPr sz="1000" b="1" dirty="0">
                          <a:latin typeface="Carlito" panose="020F0502020204030204"/>
                          <a:cs typeface="Carlito" panose="020F0502020204030204"/>
                        </a:rPr>
                        <a:t>Micro-</a:t>
                      </a:r>
                      <a:endParaRPr sz="1000">
                        <a:latin typeface="Carlito" panose="020F0502020204030204"/>
                        <a:cs typeface="Carlito" panose="020F0502020204030204"/>
                      </a:endParaRPr>
                    </a:p>
                    <a:p>
                      <a:pPr marL="62230">
                        <a:lnSpc>
                          <a:spcPct val="100000"/>
                        </a:lnSpc>
                        <a:spcBef>
                          <a:spcPts val="180"/>
                        </a:spcBef>
                      </a:pPr>
                      <a:r>
                        <a:rPr sz="1000" b="1" spc="-5" dirty="0">
                          <a:latin typeface="Carlito" panose="020F0502020204030204"/>
                          <a:cs typeface="Carlito" panose="020F0502020204030204"/>
                        </a:rPr>
                        <a:t>Ops</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c</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830"/>
                        </a:spcBef>
                      </a:pPr>
                      <a:r>
                        <a:rPr sz="900" b="1" dirty="0">
                          <a:latin typeface="Times New Roman" panose="02020603050405020304"/>
                          <a:cs typeface="Times New Roman" panose="02020603050405020304"/>
                        </a:rPr>
                        <a:t>Quiz 1 </a:t>
                      </a:r>
                      <a:r>
                        <a:rPr sz="950" b="1" i="1" u="sng" spc="15" dirty="0">
                          <a:solidFill>
                            <a:srgbClr val="FF0000"/>
                          </a:solidFill>
                          <a:uFill>
                            <a:solidFill>
                              <a:srgbClr val="FF0000"/>
                            </a:solidFill>
                          </a:uFill>
                          <a:latin typeface="Times New Roman" panose="02020603050405020304"/>
                          <a:cs typeface="Times New Roman" panose="02020603050405020304"/>
                        </a:rPr>
                        <a:t>CLO</a:t>
                      </a:r>
                      <a:r>
                        <a:rPr sz="950" b="1" i="1" u="sng" spc="-55" dirty="0">
                          <a:solidFill>
                            <a:srgbClr val="FF0000"/>
                          </a:solidFill>
                          <a:uFill>
                            <a:solidFill>
                              <a:srgbClr val="FF0000"/>
                            </a:solidFill>
                          </a:uFill>
                          <a:latin typeface="Times New Roman" panose="02020603050405020304"/>
                          <a:cs typeface="Times New Roman" panose="02020603050405020304"/>
                        </a:rPr>
                        <a:t> </a:t>
                      </a:r>
                      <a:r>
                        <a:rPr sz="950" b="1" i="1" u="sng" spc="-25" dirty="0">
                          <a:solidFill>
                            <a:srgbClr val="FF0000"/>
                          </a:solidFill>
                          <a:uFill>
                            <a:solidFill>
                              <a:srgbClr val="FF0000"/>
                            </a:solidFill>
                          </a:uFill>
                          <a:latin typeface="Times New Roman" panose="02020603050405020304"/>
                          <a:cs typeface="Times New Roman" panose="02020603050405020304"/>
                        </a:rPr>
                        <a:t>2</a:t>
                      </a:r>
                      <a:endParaRPr sz="950">
                        <a:latin typeface="Times New Roman" panose="02020603050405020304"/>
                        <a:cs typeface="Times New Roman" panose="02020603050405020304"/>
                      </a:endParaRPr>
                    </a:p>
                  </a:txBody>
                  <a:tcPr marL="0" marR="0" marT="1054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615"/>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3</a:t>
                      </a:r>
                      <a:endParaRPr sz="1300">
                        <a:latin typeface="Carlito" panose="020F0502020204030204"/>
                        <a:cs typeface="Carlito" panose="020F0502020204030204"/>
                      </a:endParaRPr>
                    </a:p>
                  </a:txBody>
                  <a:tcPr marL="0" marR="0" marT="781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3507">
                <a:tc>
                  <a:txBody>
                    <a:bodyPr/>
                    <a:lstStyle/>
                    <a:p>
                      <a:pPr algn="ctr">
                        <a:lnSpc>
                          <a:spcPct val="100000"/>
                        </a:lnSpc>
                        <a:spcBef>
                          <a:spcPts val="40"/>
                        </a:spcBef>
                      </a:pPr>
                      <a:r>
                        <a:rPr sz="1000" b="1" dirty="0">
                          <a:latin typeface="Carlito" panose="020F0502020204030204"/>
                          <a:cs typeface="Carlito" panose="020F0502020204030204"/>
                        </a:rPr>
                        <a:t>6</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dirty="0">
                          <a:latin typeface="Carlito" panose="020F0502020204030204"/>
                          <a:cs typeface="Carlito" panose="020F0502020204030204"/>
                        </a:rPr>
                        <a:t>Basic </a:t>
                      </a:r>
                      <a:r>
                        <a:rPr lang="en-US" sz="1000" b="1" spc="-5" dirty="0" smtClean="0">
                          <a:latin typeface="Carlito" panose="020F0502020204030204"/>
                          <a:cs typeface="Carlito" panose="020F0502020204030204"/>
                        </a:rPr>
                        <a:t>Computer Architecture </a:t>
                      </a:r>
                      <a:r>
                        <a:rPr sz="1000" b="1" spc="-50" dirty="0" smtClean="0">
                          <a:latin typeface="Carlito" panose="020F0502020204030204"/>
                          <a:cs typeface="Carlito" panose="020F0502020204030204"/>
                        </a:rPr>
                        <a:t> </a:t>
                      </a:r>
                      <a:r>
                        <a:rPr sz="1000" b="1" dirty="0">
                          <a:latin typeface="Carlito" panose="020F0502020204030204"/>
                          <a:cs typeface="Carlito" panose="020F0502020204030204"/>
                        </a:rPr>
                        <a:t>and</a:t>
                      </a:r>
                      <a:endParaRPr sz="1000" dirty="0">
                        <a:latin typeface="Carlito" panose="020F0502020204030204"/>
                        <a:cs typeface="Carlito" panose="020F0502020204030204"/>
                      </a:endParaRPr>
                    </a:p>
                    <a:p>
                      <a:pPr marL="62230">
                        <a:lnSpc>
                          <a:spcPct val="100000"/>
                        </a:lnSpc>
                        <a:spcBef>
                          <a:spcPts val="180"/>
                        </a:spcBef>
                      </a:pPr>
                      <a:r>
                        <a:rPr sz="1000" b="1" spc="-5" dirty="0">
                          <a:latin typeface="Carlito" panose="020F0502020204030204"/>
                          <a:cs typeface="Carlito" panose="020F0502020204030204"/>
                        </a:rPr>
                        <a:t>Design</a:t>
                      </a:r>
                      <a:endParaRPr sz="1000" dirty="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2,</a:t>
                      </a:r>
                      <a:r>
                        <a:rPr sz="1000" b="1" spc="-10" dirty="0">
                          <a:latin typeface="Carlito" panose="020F0502020204030204"/>
                          <a:cs typeface="Carlito" panose="020F0502020204030204"/>
                        </a:rPr>
                        <a:t> </a:t>
                      </a:r>
                      <a:r>
                        <a:rPr sz="1000" b="1" dirty="0">
                          <a:latin typeface="Carlito" panose="020F0502020204030204"/>
                          <a:cs typeface="Carlito" panose="020F0502020204030204"/>
                        </a:rPr>
                        <a:t>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spc="-5" dirty="0">
                          <a:latin typeface="Carlito" panose="020F0502020204030204"/>
                          <a:cs typeface="Carlito" panose="020F0502020204030204"/>
                        </a:rPr>
                        <a:t>a,c</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620"/>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4</a:t>
                      </a:r>
                      <a:endParaRPr sz="1300">
                        <a:latin typeface="Carlito" panose="020F0502020204030204"/>
                        <a:cs typeface="Carlito" panose="020F0502020204030204"/>
                      </a:endParaRPr>
                    </a:p>
                  </a:txBody>
                  <a:tcPr marL="0" marR="0" marT="787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3506">
                <a:tc>
                  <a:txBody>
                    <a:bodyPr/>
                    <a:lstStyle/>
                    <a:p>
                      <a:pPr algn="ctr">
                        <a:lnSpc>
                          <a:spcPct val="100000"/>
                        </a:lnSpc>
                        <a:spcBef>
                          <a:spcPts val="40"/>
                        </a:spcBef>
                      </a:pPr>
                      <a:r>
                        <a:rPr sz="1000" b="1" dirty="0">
                          <a:latin typeface="Carlito" panose="020F0502020204030204"/>
                          <a:cs typeface="Carlito" panose="020F0502020204030204"/>
                        </a:rPr>
                        <a:t>7</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dirty="0">
                          <a:latin typeface="Carlito" panose="020F0502020204030204"/>
                          <a:cs typeface="Carlito" panose="020F0502020204030204"/>
                        </a:rPr>
                        <a:t>Basic </a:t>
                      </a:r>
                      <a:r>
                        <a:rPr lang="en-US" sz="1000" b="1" spc="-5" dirty="0" smtClean="0">
                          <a:latin typeface="Carlito" panose="020F0502020204030204"/>
                          <a:cs typeface="Carlito" panose="020F0502020204030204"/>
                        </a:rPr>
                        <a:t>Computer Architecture </a:t>
                      </a:r>
                      <a:r>
                        <a:rPr sz="1000" b="1" spc="-50" dirty="0" smtClean="0">
                          <a:latin typeface="Carlito" panose="020F0502020204030204"/>
                          <a:cs typeface="Carlito" panose="020F0502020204030204"/>
                        </a:rPr>
                        <a:t> </a:t>
                      </a:r>
                      <a:r>
                        <a:rPr sz="1000" b="1" dirty="0">
                          <a:latin typeface="Carlito" panose="020F0502020204030204"/>
                          <a:cs typeface="Carlito" panose="020F0502020204030204"/>
                        </a:rPr>
                        <a:t>and</a:t>
                      </a:r>
                      <a:endParaRPr sz="1000" dirty="0">
                        <a:latin typeface="Carlito" panose="020F0502020204030204"/>
                        <a:cs typeface="Carlito" panose="020F0502020204030204"/>
                      </a:endParaRPr>
                    </a:p>
                    <a:p>
                      <a:pPr marL="62230">
                        <a:lnSpc>
                          <a:spcPct val="100000"/>
                        </a:lnSpc>
                        <a:spcBef>
                          <a:spcPts val="180"/>
                        </a:spcBef>
                      </a:pPr>
                      <a:r>
                        <a:rPr sz="1000" b="1" spc="-5" dirty="0">
                          <a:latin typeface="Carlito" panose="020F0502020204030204"/>
                          <a:cs typeface="Carlito" panose="020F0502020204030204"/>
                        </a:rPr>
                        <a:t>Design</a:t>
                      </a:r>
                      <a:endParaRPr sz="1000" dirty="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2,</a:t>
                      </a:r>
                      <a:r>
                        <a:rPr sz="1000" b="1" spc="-10" dirty="0">
                          <a:latin typeface="Carlito" panose="020F0502020204030204"/>
                          <a:cs typeface="Carlito" panose="020F0502020204030204"/>
                        </a:rPr>
                        <a:t> </a:t>
                      </a:r>
                      <a:r>
                        <a:rPr sz="1000" b="1" dirty="0">
                          <a:latin typeface="Carlito" panose="020F0502020204030204"/>
                          <a:cs typeface="Carlito" panose="020F0502020204030204"/>
                        </a:rPr>
                        <a:t>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a,</a:t>
                      </a:r>
                      <a:r>
                        <a:rPr sz="1000" b="1" spc="-20" dirty="0">
                          <a:latin typeface="Carlito" panose="020F0502020204030204"/>
                          <a:cs typeface="Carlito" panose="020F0502020204030204"/>
                        </a:rPr>
                        <a:t> </a:t>
                      </a:r>
                      <a:r>
                        <a:rPr sz="1000" b="1" dirty="0">
                          <a:latin typeface="Carlito" panose="020F0502020204030204"/>
                          <a:cs typeface="Carlito" panose="020F0502020204030204"/>
                        </a:rPr>
                        <a:t>c</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620"/>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4</a:t>
                      </a:r>
                      <a:endParaRPr sz="1300">
                        <a:latin typeface="Carlito" panose="020F0502020204030204"/>
                        <a:cs typeface="Carlito" panose="020F0502020204030204"/>
                      </a:endParaRPr>
                    </a:p>
                  </a:txBody>
                  <a:tcPr marL="0" marR="0" marT="787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8610">
                <a:tc>
                  <a:txBody>
                    <a:bodyPr/>
                    <a:lstStyle/>
                    <a:p>
                      <a:pPr algn="ctr">
                        <a:lnSpc>
                          <a:spcPct val="100000"/>
                        </a:lnSpc>
                        <a:spcBef>
                          <a:spcPts val="40"/>
                        </a:spcBef>
                      </a:pPr>
                      <a:r>
                        <a:rPr sz="1000" b="1" dirty="0">
                          <a:latin typeface="Carlito" panose="020F0502020204030204"/>
                          <a:cs typeface="Carlito" panose="020F0502020204030204"/>
                        </a:rPr>
                        <a:t>8</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dirty="0">
                          <a:latin typeface="Carlito" panose="020F0502020204030204"/>
                          <a:cs typeface="Carlito" panose="020F0502020204030204"/>
                        </a:rPr>
                        <a:t>Midterm</a:t>
                      </a:r>
                      <a:r>
                        <a:rPr sz="1000" b="1" spc="-20" dirty="0">
                          <a:latin typeface="Carlito" panose="020F0502020204030204"/>
                          <a:cs typeface="Carlito" panose="020F0502020204030204"/>
                        </a:rPr>
                        <a:t> </a:t>
                      </a:r>
                      <a:r>
                        <a:rPr sz="1000" b="1" spc="-5" dirty="0">
                          <a:latin typeface="Carlito" panose="020F0502020204030204"/>
                          <a:cs typeface="Carlito" panose="020F0502020204030204"/>
                        </a:rPr>
                        <a:t>Exam</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i="1" u="sng" dirty="0">
                          <a:solidFill>
                            <a:srgbClr val="FF0000"/>
                          </a:solidFill>
                          <a:uFill>
                            <a:solidFill>
                              <a:srgbClr val="FF0000"/>
                            </a:solidFill>
                          </a:uFill>
                          <a:latin typeface="Carlito" panose="020F0502020204030204"/>
                          <a:cs typeface="Carlito" panose="020F0502020204030204"/>
                        </a:rPr>
                        <a:t>CLO</a:t>
                      </a:r>
                      <a:r>
                        <a:rPr sz="1000" b="1" i="1" u="sng" spc="-35" dirty="0">
                          <a:solidFill>
                            <a:srgbClr val="FF0000"/>
                          </a:solidFill>
                          <a:uFill>
                            <a:solidFill>
                              <a:srgbClr val="FF0000"/>
                            </a:solidFill>
                          </a:uFill>
                          <a:latin typeface="Carlito" panose="020F0502020204030204"/>
                          <a:cs typeface="Carlito" panose="020F0502020204030204"/>
                        </a:rPr>
                        <a:t> </a:t>
                      </a:r>
                      <a:r>
                        <a:rPr sz="1000" b="1" i="1" u="sng" spc="-5" dirty="0">
                          <a:solidFill>
                            <a:srgbClr val="FF0000"/>
                          </a:solidFill>
                          <a:uFill>
                            <a:solidFill>
                              <a:srgbClr val="FF0000"/>
                            </a:solidFill>
                          </a:uFill>
                          <a:latin typeface="Carlito" panose="020F0502020204030204"/>
                          <a:cs typeface="Carlito" panose="020F0502020204030204"/>
                        </a:rPr>
                        <a:t>1,2,3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8737">
                <a:tc>
                  <a:txBody>
                    <a:bodyPr/>
                    <a:lstStyle/>
                    <a:p>
                      <a:pPr algn="ctr">
                        <a:lnSpc>
                          <a:spcPct val="100000"/>
                        </a:lnSpc>
                        <a:spcBef>
                          <a:spcPts val="40"/>
                        </a:spcBef>
                      </a:pPr>
                      <a:r>
                        <a:rPr sz="1000" b="1" dirty="0">
                          <a:latin typeface="Carlito" panose="020F0502020204030204"/>
                          <a:cs typeface="Carlito" panose="020F0502020204030204"/>
                        </a:rPr>
                        <a:t>9</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spc="-5" dirty="0">
                          <a:latin typeface="Carlito" panose="020F0502020204030204"/>
                          <a:cs typeface="Carlito" panose="020F0502020204030204"/>
                        </a:rPr>
                        <a:t>Computer Arithmetic </a:t>
                      </a:r>
                      <a:r>
                        <a:rPr sz="1000" b="1" dirty="0">
                          <a:latin typeface="Carlito" panose="020F0502020204030204"/>
                          <a:cs typeface="Carlito" panose="020F0502020204030204"/>
                        </a:rPr>
                        <a:t>Unit</a:t>
                      </a:r>
                      <a:r>
                        <a:rPr sz="1000" b="1" spc="-45" dirty="0">
                          <a:latin typeface="Carlito" panose="020F0502020204030204"/>
                          <a:cs typeface="Carlito" panose="020F0502020204030204"/>
                        </a:rPr>
                        <a:t> </a:t>
                      </a:r>
                      <a:r>
                        <a:rPr sz="1000" b="1" spc="-5" dirty="0">
                          <a:latin typeface="Carlito" panose="020F0502020204030204"/>
                          <a:cs typeface="Carlito" panose="020F0502020204030204"/>
                        </a:rPr>
                        <a:t>Design</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2,</a:t>
                      </a:r>
                      <a:r>
                        <a:rPr sz="1000" b="1" spc="-10" dirty="0">
                          <a:latin typeface="Carlito" panose="020F0502020204030204"/>
                          <a:cs typeface="Carlito" panose="020F0502020204030204"/>
                        </a:rPr>
                        <a:t> </a:t>
                      </a:r>
                      <a:r>
                        <a:rPr sz="1000" b="1" dirty="0">
                          <a:latin typeface="Carlito" panose="020F0502020204030204"/>
                          <a:cs typeface="Carlito" panose="020F0502020204030204"/>
                        </a:rPr>
                        <a:t>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spc="-5" dirty="0">
                          <a:latin typeface="Carlito" panose="020F0502020204030204"/>
                          <a:cs typeface="Carlito" panose="020F0502020204030204"/>
                        </a:rPr>
                        <a:t>a,c</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65"/>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5</a:t>
                      </a:r>
                      <a:endParaRPr sz="1300">
                        <a:latin typeface="Carlito" panose="020F0502020204030204"/>
                        <a:cs typeface="Carlito" panose="020F0502020204030204"/>
                      </a:endParaRPr>
                    </a:p>
                  </a:txBody>
                  <a:tcPr marL="0" marR="0" marT="463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42696">
                <a:tc>
                  <a:txBody>
                    <a:bodyPr/>
                    <a:lstStyle/>
                    <a:p>
                      <a:pPr algn="ctr">
                        <a:lnSpc>
                          <a:spcPct val="100000"/>
                        </a:lnSpc>
                        <a:spcBef>
                          <a:spcPts val="40"/>
                        </a:spcBef>
                      </a:pPr>
                      <a:r>
                        <a:rPr sz="1000" b="1" dirty="0">
                          <a:latin typeface="Carlito" panose="020F0502020204030204"/>
                          <a:cs typeface="Carlito" panose="020F0502020204030204"/>
                        </a:rPr>
                        <a:t>10</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spc="-5" dirty="0">
                          <a:latin typeface="Carlito" panose="020F0502020204030204"/>
                          <a:cs typeface="Carlito" panose="020F0502020204030204"/>
                        </a:rPr>
                        <a:t>Computer Arithmetic </a:t>
                      </a:r>
                      <a:r>
                        <a:rPr sz="1000" b="1" dirty="0">
                          <a:latin typeface="Carlito" panose="020F0502020204030204"/>
                          <a:cs typeface="Carlito" panose="020F0502020204030204"/>
                        </a:rPr>
                        <a:t>Unit</a:t>
                      </a:r>
                      <a:r>
                        <a:rPr sz="1000" b="1" spc="-45" dirty="0">
                          <a:latin typeface="Carlito" panose="020F0502020204030204"/>
                          <a:cs typeface="Carlito" panose="020F0502020204030204"/>
                        </a:rPr>
                        <a:t> </a:t>
                      </a:r>
                      <a:r>
                        <a:rPr sz="1000" b="1" spc="-5" dirty="0">
                          <a:latin typeface="Carlito" panose="020F0502020204030204"/>
                          <a:cs typeface="Carlito" panose="020F0502020204030204"/>
                        </a:rPr>
                        <a:t>Design</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2,</a:t>
                      </a:r>
                      <a:r>
                        <a:rPr sz="1000" b="1" spc="-10" dirty="0">
                          <a:latin typeface="Carlito" panose="020F0502020204030204"/>
                          <a:cs typeface="Carlito" panose="020F0502020204030204"/>
                        </a:rPr>
                        <a:t> </a:t>
                      </a:r>
                      <a:r>
                        <a:rPr sz="1000" b="1" dirty="0">
                          <a:latin typeface="Carlito" panose="020F0502020204030204"/>
                          <a:cs typeface="Carlito" panose="020F0502020204030204"/>
                        </a:rPr>
                        <a:t>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spc="-5" dirty="0">
                          <a:latin typeface="Carlito" panose="020F0502020204030204"/>
                          <a:cs typeface="Carlito" panose="020F0502020204030204"/>
                        </a:rPr>
                        <a:t>a,c</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05"/>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5</a:t>
                      </a:r>
                      <a:endParaRPr sz="1300">
                        <a:latin typeface="Carlito" panose="020F0502020204030204"/>
                        <a:cs typeface="Carlito" panose="020F0502020204030204"/>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8737">
                <a:tc>
                  <a:txBody>
                    <a:bodyPr/>
                    <a:lstStyle/>
                    <a:p>
                      <a:pPr algn="ctr">
                        <a:lnSpc>
                          <a:spcPct val="100000"/>
                        </a:lnSpc>
                        <a:spcBef>
                          <a:spcPts val="40"/>
                        </a:spcBef>
                      </a:pPr>
                      <a:r>
                        <a:rPr sz="1000" b="1" dirty="0">
                          <a:latin typeface="Carlito" panose="020F0502020204030204"/>
                          <a:cs typeface="Carlito" panose="020F0502020204030204"/>
                        </a:rPr>
                        <a:t>11</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spc="-5" dirty="0">
                          <a:latin typeface="Carlito" panose="020F0502020204030204"/>
                          <a:cs typeface="Carlito" panose="020F0502020204030204"/>
                        </a:rPr>
                        <a:t>Programming </a:t>
                      </a:r>
                      <a:r>
                        <a:rPr sz="1000" b="1" dirty="0">
                          <a:latin typeface="Carlito" panose="020F0502020204030204"/>
                          <a:cs typeface="Carlito" panose="020F0502020204030204"/>
                        </a:rPr>
                        <a:t>the </a:t>
                      </a:r>
                      <a:r>
                        <a:rPr sz="1000" b="1" spc="-5" dirty="0">
                          <a:latin typeface="Carlito" panose="020F0502020204030204"/>
                          <a:cs typeface="Carlito" panose="020F0502020204030204"/>
                        </a:rPr>
                        <a:t>Basic</a:t>
                      </a:r>
                      <a:r>
                        <a:rPr sz="1000" b="1" spc="-40" dirty="0">
                          <a:latin typeface="Carlito" panose="020F0502020204030204"/>
                          <a:cs typeface="Carlito" panose="020F0502020204030204"/>
                        </a:rPr>
                        <a:t> </a:t>
                      </a:r>
                      <a:r>
                        <a:rPr sz="1000" b="1" spc="-5" dirty="0">
                          <a:latin typeface="Carlito" panose="020F0502020204030204"/>
                          <a:cs typeface="Carlito" panose="020F0502020204030204"/>
                        </a:rPr>
                        <a:t>Computer</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c</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Assignment 2</a:t>
                      </a:r>
                      <a:r>
                        <a:rPr sz="1000" b="1" spc="-35" dirty="0">
                          <a:latin typeface="Carlito" panose="020F0502020204030204"/>
                          <a:cs typeface="Carlito" panose="020F0502020204030204"/>
                        </a:rPr>
                        <a:t> </a:t>
                      </a:r>
                      <a:r>
                        <a:rPr sz="1000" b="1" i="1" u="sng" dirty="0">
                          <a:solidFill>
                            <a:srgbClr val="FF0000"/>
                          </a:solidFill>
                          <a:uFill>
                            <a:solidFill>
                              <a:srgbClr val="FF0000"/>
                            </a:solidFill>
                          </a:uFill>
                          <a:latin typeface="Carlito" panose="020F0502020204030204"/>
                          <a:cs typeface="Carlito" panose="020F0502020204030204"/>
                        </a:rPr>
                        <a:t>CLO3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65"/>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6</a:t>
                      </a:r>
                      <a:endParaRPr sz="1300">
                        <a:latin typeface="Carlito" panose="020F0502020204030204"/>
                        <a:cs typeface="Carlito" panose="020F0502020204030204"/>
                      </a:endParaRPr>
                    </a:p>
                  </a:txBody>
                  <a:tcPr marL="0" marR="0" marT="463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42697">
                <a:tc>
                  <a:txBody>
                    <a:bodyPr/>
                    <a:lstStyle/>
                    <a:p>
                      <a:pPr algn="ctr">
                        <a:lnSpc>
                          <a:spcPct val="100000"/>
                        </a:lnSpc>
                        <a:spcBef>
                          <a:spcPts val="40"/>
                        </a:spcBef>
                      </a:pPr>
                      <a:r>
                        <a:rPr sz="1000" b="1" dirty="0">
                          <a:latin typeface="Carlito" panose="020F0502020204030204"/>
                          <a:cs typeface="Carlito" panose="020F0502020204030204"/>
                        </a:rPr>
                        <a:t>12</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spc="-5" dirty="0">
                          <a:latin typeface="Carlito" panose="020F0502020204030204"/>
                          <a:cs typeface="Carlito" panose="020F0502020204030204"/>
                        </a:rPr>
                        <a:t>Central Processing </a:t>
                      </a:r>
                      <a:r>
                        <a:rPr sz="1000" b="1" dirty="0">
                          <a:latin typeface="Carlito" panose="020F0502020204030204"/>
                          <a:cs typeface="Carlito" panose="020F0502020204030204"/>
                        </a:rPr>
                        <a:t>Unit </a:t>
                      </a:r>
                      <a:r>
                        <a:rPr sz="1000" b="1" spc="-5" dirty="0">
                          <a:latin typeface="Carlito" panose="020F0502020204030204"/>
                          <a:cs typeface="Carlito" panose="020F0502020204030204"/>
                        </a:rPr>
                        <a:t>CPU</a:t>
                      </a:r>
                      <a:r>
                        <a:rPr sz="1000" b="1" spc="-50" dirty="0">
                          <a:latin typeface="Carlito" panose="020F0502020204030204"/>
                          <a:cs typeface="Carlito" panose="020F0502020204030204"/>
                        </a:rPr>
                        <a:t> </a:t>
                      </a:r>
                      <a:r>
                        <a:rPr sz="1000" b="1" spc="-5" dirty="0">
                          <a:latin typeface="Carlito" panose="020F0502020204030204"/>
                          <a:cs typeface="Carlito" panose="020F0502020204030204"/>
                        </a:rPr>
                        <a:t>Design</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4</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a</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315"/>
                        </a:spcBef>
                      </a:pPr>
                      <a:r>
                        <a:rPr sz="900" b="1" dirty="0">
                          <a:latin typeface="Times New Roman" panose="02020603050405020304"/>
                          <a:cs typeface="Times New Roman" panose="02020603050405020304"/>
                        </a:rPr>
                        <a:t>Quiz 2</a:t>
                      </a:r>
                      <a:r>
                        <a:rPr sz="900" b="1" spc="-35" dirty="0">
                          <a:latin typeface="Times New Roman" panose="02020603050405020304"/>
                          <a:cs typeface="Times New Roman" panose="02020603050405020304"/>
                        </a:rPr>
                        <a:t> </a:t>
                      </a:r>
                      <a:r>
                        <a:rPr sz="950" b="1" i="1" u="sng" spc="5" dirty="0">
                          <a:solidFill>
                            <a:srgbClr val="FF0000"/>
                          </a:solidFill>
                          <a:uFill>
                            <a:solidFill>
                              <a:srgbClr val="FF0000"/>
                            </a:solidFill>
                          </a:uFill>
                          <a:latin typeface="Times New Roman" panose="02020603050405020304"/>
                          <a:cs typeface="Times New Roman" panose="02020603050405020304"/>
                        </a:rPr>
                        <a:t>CLO4</a:t>
                      </a:r>
                      <a:endParaRPr sz="950">
                        <a:latin typeface="Times New Roman" panose="02020603050405020304"/>
                        <a:cs typeface="Times New Roman" panose="02020603050405020304"/>
                      </a:endParaRPr>
                    </a:p>
                  </a:txBody>
                  <a:tcPr marL="0" marR="0" marT="400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05"/>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7</a:t>
                      </a:r>
                      <a:endParaRPr sz="1300">
                        <a:latin typeface="Carlito" panose="020F0502020204030204"/>
                        <a:cs typeface="Carlito" panose="020F0502020204030204"/>
                      </a:endParaRPr>
                    </a:p>
                  </a:txBody>
                  <a:tcPr marL="0" marR="0" marT="133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8737">
                <a:tc>
                  <a:txBody>
                    <a:bodyPr/>
                    <a:lstStyle/>
                    <a:p>
                      <a:pPr algn="ctr">
                        <a:lnSpc>
                          <a:spcPct val="100000"/>
                        </a:lnSpc>
                        <a:spcBef>
                          <a:spcPts val="40"/>
                        </a:spcBef>
                      </a:pPr>
                      <a:r>
                        <a:rPr sz="1000" b="1" dirty="0">
                          <a:latin typeface="Carlito" panose="020F0502020204030204"/>
                          <a:cs typeface="Carlito" panose="020F0502020204030204"/>
                        </a:rPr>
                        <a:t>13</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spc="-5" dirty="0">
                          <a:latin typeface="Carlito" panose="020F0502020204030204"/>
                          <a:cs typeface="Carlito" panose="020F0502020204030204"/>
                        </a:rPr>
                        <a:t>Central Processing </a:t>
                      </a:r>
                      <a:r>
                        <a:rPr sz="1000" b="1" dirty="0">
                          <a:latin typeface="Carlito" panose="020F0502020204030204"/>
                          <a:cs typeface="Carlito" panose="020F0502020204030204"/>
                        </a:rPr>
                        <a:t>Unit </a:t>
                      </a:r>
                      <a:r>
                        <a:rPr sz="1000" b="1" spc="-5" dirty="0">
                          <a:latin typeface="Carlito" panose="020F0502020204030204"/>
                          <a:cs typeface="Carlito" panose="020F0502020204030204"/>
                        </a:rPr>
                        <a:t>CPU</a:t>
                      </a:r>
                      <a:r>
                        <a:rPr sz="1000" b="1" spc="-50" dirty="0">
                          <a:latin typeface="Carlito" panose="020F0502020204030204"/>
                          <a:cs typeface="Carlito" panose="020F0502020204030204"/>
                        </a:rPr>
                        <a:t> </a:t>
                      </a:r>
                      <a:r>
                        <a:rPr sz="1000" b="1" spc="-5" dirty="0">
                          <a:latin typeface="Carlito" panose="020F0502020204030204"/>
                          <a:cs typeface="Carlito" panose="020F0502020204030204"/>
                        </a:rPr>
                        <a:t>Design</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4</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a</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65"/>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7</a:t>
                      </a:r>
                      <a:endParaRPr sz="1300">
                        <a:latin typeface="Carlito" panose="020F0502020204030204"/>
                        <a:cs typeface="Carlito" panose="020F0502020204030204"/>
                      </a:endParaRPr>
                    </a:p>
                  </a:txBody>
                  <a:tcPr marL="0" marR="0" marT="463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8736">
                <a:tc>
                  <a:txBody>
                    <a:bodyPr/>
                    <a:lstStyle/>
                    <a:p>
                      <a:pPr algn="ctr">
                        <a:lnSpc>
                          <a:spcPct val="100000"/>
                        </a:lnSpc>
                        <a:spcBef>
                          <a:spcPts val="40"/>
                        </a:spcBef>
                      </a:pPr>
                      <a:r>
                        <a:rPr sz="1000" b="1" dirty="0">
                          <a:latin typeface="Carlito" panose="020F0502020204030204"/>
                          <a:cs typeface="Carlito" panose="020F0502020204030204"/>
                        </a:rPr>
                        <a:t>14</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spc="-5" dirty="0">
                          <a:latin typeface="Carlito" panose="020F0502020204030204"/>
                          <a:cs typeface="Carlito" panose="020F0502020204030204"/>
                        </a:rPr>
                        <a:t>Pipeline </a:t>
                      </a:r>
                      <a:r>
                        <a:rPr sz="1000" b="1" dirty="0">
                          <a:latin typeface="Carlito" panose="020F0502020204030204"/>
                          <a:cs typeface="Carlito" panose="020F0502020204030204"/>
                        </a:rPr>
                        <a:t>and </a:t>
                      </a:r>
                      <a:r>
                        <a:rPr sz="1000" b="1" spc="-5" dirty="0">
                          <a:latin typeface="Carlito" panose="020F0502020204030204"/>
                          <a:cs typeface="Carlito" panose="020F0502020204030204"/>
                        </a:rPr>
                        <a:t>Vector</a:t>
                      </a:r>
                      <a:r>
                        <a:rPr sz="1000" b="1" spc="-40" dirty="0">
                          <a:latin typeface="Carlito" panose="020F0502020204030204"/>
                          <a:cs typeface="Carlito" panose="020F0502020204030204"/>
                        </a:rPr>
                        <a:t> </a:t>
                      </a:r>
                      <a:r>
                        <a:rPr sz="1000" b="1" spc="-5" dirty="0">
                          <a:latin typeface="Carlito" panose="020F0502020204030204"/>
                          <a:cs typeface="Carlito" panose="020F0502020204030204"/>
                        </a:rPr>
                        <a:t>Processing</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5</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a</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45"/>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8</a:t>
                      </a:r>
                      <a:endParaRPr sz="1300">
                        <a:latin typeface="Carlito" panose="020F0502020204030204"/>
                        <a:cs typeface="Carlito" panose="020F0502020204030204"/>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8737">
                <a:tc>
                  <a:txBody>
                    <a:bodyPr/>
                    <a:lstStyle/>
                    <a:p>
                      <a:pPr algn="ctr">
                        <a:lnSpc>
                          <a:spcPct val="100000"/>
                        </a:lnSpc>
                        <a:spcBef>
                          <a:spcPts val="40"/>
                        </a:spcBef>
                      </a:pPr>
                      <a:r>
                        <a:rPr sz="1000" b="1" dirty="0">
                          <a:latin typeface="Carlito" panose="020F0502020204030204"/>
                          <a:cs typeface="Carlito" panose="020F0502020204030204"/>
                        </a:rPr>
                        <a:t>15</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40"/>
                        </a:spcBef>
                      </a:pPr>
                      <a:r>
                        <a:rPr sz="1000" b="1" spc="-5" dirty="0">
                          <a:latin typeface="Carlito" panose="020F0502020204030204"/>
                          <a:cs typeface="Carlito" panose="020F0502020204030204"/>
                        </a:rPr>
                        <a:t>Multiprocessor</a:t>
                      </a:r>
                      <a:r>
                        <a:rPr sz="1000" b="1" spc="-40" dirty="0">
                          <a:latin typeface="Carlito" panose="020F0502020204030204"/>
                          <a:cs typeface="Carlito" panose="020F0502020204030204"/>
                        </a:rPr>
                        <a:t> </a:t>
                      </a:r>
                      <a:r>
                        <a:rPr sz="1000" b="1" spc="-5" dirty="0">
                          <a:latin typeface="Carlito" panose="020F0502020204030204"/>
                          <a:cs typeface="Carlito" panose="020F0502020204030204"/>
                        </a:rPr>
                        <a:t>Design</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5</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a</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dirty="0">
                          <a:latin typeface="Carlito" panose="020F0502020204030204"/>
                          <a:cs typeface="Carlito" panose="020F0502020204030204"/>
                        </a:rPr>
                        <a:t>Assignment 3 </a:t>
                      </a:r>
                      <a:r>
                        <a:rPr sz="1000" b="1" i="1" u="sng" dirty="0">
                          <a:solidFill>
                            <a:srgbClr val="FF0000"/>
                          </a:solidFill>
                          <a:uFill>
                            <a:solidFill>
                              <a:srgbClr val="FF0000"/>
                            </a:solidFill>
                          </a:uFill>
                          <a:latin typeface="Carlito" panose="020F0502020204030204"/>
                          <a:cs typeface="Carlito" panose="020F0502020204030204"/>
                        </a:rPr>
                        <a:t>CLO</a:t>
                      </a:r>
                      <a:r>
                        <a:rPr sz="1000" b="1" i="1" u="sng" spc="-65" dirty="0">
                          <a:solidFill>
                            <a:srgbClr val="FF0000"/>
                          </a:solidFill>
                          <a:uFill>
                            <a:solidFill>
                              <a:srgbClr val="FF0000"/>
                            </a:solidFill>
                          </a:uFill>
                          <a:latin typeface="Carlito" panose="020F0502020204030204"/>
                          <a:cs typeface="Carlito" panose="020F0502020204030204"/>
                        </a:rPr>
                        <a:t> </a:t>
                      </a:r>
                      <a:r>
                        <a:rPr sz="1000" b="1" i="1" u="sng" dirty="0">
                          <a:solidFill>
                            <a:srgbClr val="FF0000"/>
                          </a:solidFill>
                          <a:uFill>
                            <a:solidFill>
                              <a:srgbClr val="FF0000"/>
                            </a:solidFill>
                          </a:uFill>
                          <a:latin typeface="Carlito" panose="020F0502020204030204"/>
                          <a:cs typeface="Carlito" panose="020F0502020204030204"/>
                        </a:rPr>
                        <a:t>5</a:t>
                      </a:r>
                      <a:endParaRPr sz="1000">
                        <a:latin typeface="Carlito" panose="020F0502020204030204"/>
                        <a:cs typeface="Carlito" panose="020F050202020403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365"/>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9</a:t>
                      </a:r>
                      <a:endParaRPr sz="1300">
                        <a:latin typeface="Carlito" panose="020F0502020204030204"/>
                        <a:cs typeface="Carlito" panose="020F0502020204030204"/>
                      </a:endParaRPr>
                    </a:p>
                  </a:txBody>
                  <a:tcPr marL="0" marR="0" marT="463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03047">
                <a:tc>
                  <a:txBody>
                    <a:bodyPr/>
                    <a:lstStyle/>
                    <a:p>
                      <a:pPr>
                        <a:lnSpc>
                          <a:spcPct val="100000"/>
                        </a:lnSpc>
                      </a:pPr>
                      <a:endParaRPr sz="1000">
                        <a:latin typeface="Times New Roman" panose="02020603050405020304"/>
                        <a:cs typeface="Times New Roman" panose="02020603050405020304"/>
                      </a:endParaRPr>
                    </a:p>
                    <a:p>
                      <a:pPr algn="ctr">
                        <a:lnSpc>
                          <a:spcPct val="100000"/>
                        </a:lnSpc>
                        <a:spcBef>
                          <a:spcPts val="815"/>
                        </a:spcBef>
                      </a:pPr>
                      <a:r>
                        <a:rPr sz="900" b="1" spc="-10" dirty="0">
                          <a:latin typeface="Arial" panose="020B0604020202020204"/>
                          <a:cs typeface="Arial" panose="020B0604020202020204"/>
                        </a:rPr>
                        <a:t>16</a:t>
                      </a:r>
                      <a:endParaRPr sz="900">
                        <a:latin typeface="Arial" panose="020B0604020202020204"/>
                        <a:cs typeface="Arial" panose="020B060402020202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900">
                        <a:latin typeface="Times New Roman" panose="02020603050405020304"/>
                        <a:cs typeface="Times New Roman" panose="02020603050405020304"/>
                      </a:endParaRPr>
                    </a:p>
                    <a:p>
                      <a:pPr marL="62230">
                        <a:lnSpc>
                          <a:spcPct val="100000"/>
                        </a:lnSpc>
                      </a:pPr>
                      <a:r>
                        <a:rPr sz="800" b="1" spc="-5" dirty="0">
                          <a:latin typeface="Verdana" panose="020B0604030504040204"/>
                          <a:cs typeface="Verdana" panose="020B0604030504040204"/>
                        </a:rPr>
                        <a:t>Revision and problem</a:t>
                      </a:r>
                      <a:r>
                        <a:rPr sz="800" b="1" spc="50" dirty="0">
                          <a:latin typeface="Verdana" panose="020B0604030504040204"/>
                          <a:cs typeface="Verdana" panose="020B0604030504040204"/>
                        </a:rPr>
                        <a:t> </a:t>
                      </a:r>
                      <a:r>
                        <a:rPr sz="800" b="1" spc="-5" dirty="0">
                          <a:latin typeface="Verdana" panose="020B0604030504040204"/>
                          <a:cs typeface="Verdana" panose="020B0604030504040204"/>
                        </a:rPr>
                        <a:t>solving</a:t>
                      </a:r>
                      <a:endParaRPr sz="800">
                        <a:latin typeface="Verdana" panose="020B0604030504040204"/>
                        <a:cs typeface="Verdana" panose="020B0604030504040204"/>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40"/>
                        </a:spcBef>
                      </a:pPr>
                      <a:r>
                        <a:rPr sz="1000" b="1" u="sng" spc="-15" dirty="0">
                          <a:solidFill>
                            <a:srgbClr val="FF0000"/>
                          </a:solidFill>
                          <a:uFill>
                            <a:solidFill>
                              <a:srgbClr val="FF0000"/>
                            </a:solidFill>
                          </a:uFill>
                          <a:latin typeface="Verdana" panose="020B0604030504040204"/>
                          <a:cs typeface="Verdana" panose="020B0604030504040204"/>
                        </a:rPr>
                        <a:t> </a:t>
                      </a:r>
                      <a:r>
                        <a:rPr sz="1000" b="1" u="sng" dirty="0">
                          <a:solidFill>
                            <a:srgbClr val="FF0000"/>
                          </a:solidFill>
                          <a:uFill>
                            <a:solidFill>
                              <a:srgbClr val="FF0000"/>
                            </a:solidFill>
                          </a:uFill>
                          <a:latin typeface="Verdana" panose="020B0604030504040204"/>
                          <a:cs typeface="Verdana" panose="020B0604030504040204"/>
                        </a:rPr>
                        <a:t>CLO</a:t>
                      </a:r>
                      <a:r>
                        <a:rPr sz="1000" b="1" u="sng" spc="-20" dirty="0">
                          <a:solidFill>
                            <a:srgbClr val="FF0000"/>
                          </a:solidFill>
                          <a:uFill>
                            <a:solidFill>
                              <a:srgbClr val="FF0000"/>
                            </a:solidFill>
                          </a:uFill>
                          <a:latin typeface="Verdana" panose="020B0604030504040204"/>
                          <a:cs typeface="Verdana" panose="020B0604030504040204"/>
                        </a:rPr>
                        <a:t> </a:t>
                      </a:r>
                      <a:r>
                        <a:rPr sz="1000" b="1" u="sng" spc="-5" dirty="0">
                          <a:solidFill>
                            <a:srgbClr val="FF0000"/>
                          </a:solidFill>
                          <a:uFill>
                            <a:solidFill>
                              <a:srgbClr val="FF0000"/>
                            </a:solidFill>
                          </a:uFill>
                          <a:latin typeface="Verdana" panose="020B0604030504040204"/>
                          <a:cs typeface="Verdana" panose="020B0604030504040204"/>
                        </a:rPr>
                        <a:t>2,3,4,5</a:t>
                      </a:r>
                      <a:endParaRPr sz="1000">
                        <a:latin typeface="Verdana" panose="020B0604030504040204"/>
                        <a:cs typeface="Verdana" panose="020B0604030504040204"/>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735"/>
                        </a:spcBef>
                      </a:pPr>
                      <a:r>
                        <a:rPr sz="1300" b="1" spc="-5" dirty="0">
                          <a:latin typeface="Carlito" panose="020F0502020204030204"/>
                          <a:cs typeface="Carlito" panose="020F0502020204030204"/>
                        </a:rPr>
                        <a:t>Lecture</a:t>
                      </a:r>
                      <a:r>
                        <a:rPr sz="1300" b="1" spc="-25" dirty="0">
                          <a:latin typeface="Carlito" panose="020F0502020204030204"/>
                          <a:cs typeface="Carlito" panose="020F0502020204030204"/>
                        </a:rPr>
                        <a:t> </a:t>
                      </a:r>
                      <a:r>
                        <a:rPr sz="1300" b="1" dirty="0">
                          <a:latin typeface="Carlito" panose="020F0502020204030204"/>
                          <a:cs typeface="Carlito" panose="020F0502020204030204"/>
                        </a:rPr>
                        <a:t>10</a:t>
                      </a:r>
                      <a:endParaRPr sz="1300">
                        <a:latin typeface="Carlito" panose="020F0502020204030204"/>
                        <a:cs typeface="Carlito" panose="020F0502020204030204"/>
                      </a:endParaRPr>
                    </a:p>
                  </a:txBody>
                  <a:tcPr marL="0" marR="0" marT="933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8698">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2230">
                        <a:lnSpc>
                          <a:spcPct val="100000"/>
                        </a:lnSpc>
                        <a:spcBef>
                          <a:spcPts val="730"/>
                        </a:spcBef>
                      </a:pPr>
                      <a:r>
                        <a:rPr sz="800" b="1" spc="-5" dirty="0">
                          <a:latin typeface="Verdana" panose="020B0604030504040204"/>
                          <a:cs typeface="Verdana" panose="020B0604030504040204"/>
                        </a:rPr>
                        <a:t>Final</a:t>
                      </a:r>
                      <a:r>
                        <a:rPr sz="800" b="1" spc="5" dirty="0">
                          <a:latin typeface="Verdana" panose="020B0604030504040204"/>
                          <a:cs typeface="Verdana" panose="020B0604030504040204"/>
                        </a:rPr>
                        <a:t> </a:t>
                      </a:r>
                      <a:r>
                        <a:rPr sz="800" b="1" spc="-10" dirty="0">
                          <a:latin typeface="Verdana" panose="020B0604030504040204"/>
                          <a:cs typeface="Verdana" panose="020B0604030504040204"/>
                        </a:rPr>
                        <a:t>Exam</a:t>
                      </a:r>
                      <a:endParaRPr sz="800">
                        <a:latin typeface="Verdana" panose="020B0604030504040204"/>
                        <a:cs typeface="Verdana" panose="020B0604030504040204"/>
                      </a:endParaRPr>
                    </a:p>
                  </a:txBody>
                  <a:tcPr marL="0" marR="0" marT="927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panose="02020603050405020304"/>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20</a:t>
            </a:fld>
            <a:endParaRPr sz="1200" dirty="0">
              <a:latin typeface="Arial" panose="020B0604020202020204"/>
              <a:cs typeface="Arial" panose="020B0604020202020204"/>
            </a:endParaRPr>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4605">
              <a:lnSpc>
                <a:spcPct val="100000"/>
              </a:lnSpc>
              <a:spcBef>
                <a:spcPts val="105"/>
              </a:spcBef>
            </a:pPr>
            <a:r>
              <a:rPr spc="-15" dirty="0"/>
              <a:t>Microcomputers </a:t>
            </a:r>
            <a:r>
              <a:rPr spc="-235" dirty="0">
                <a:latin typeface="Arial" panose="020B0604020202020204"/>
                <a:cs typeface="Arial" panose="020B0604020202020204"/>
              </a:rPr>
              <a:t>– </a:t>
            </a:r>
            <a:r>
              <a:rPr dirty="0"/>
              <a:t>Building</a:t>
            </a:r>
            <a:r>
              <a:rPr spc="-35" dirty="0"/>
              <a:t> </a:t>
            </a:r>
            <a:r>
              <a:rPr spc="-5" dirty="0"/>
              <a:t>Blocks</a:t>
            </a:r>
          </a:p>
        </p:txBody>
      </p:sp>
      <p:sp>
        <p:nvSpPr>
          <p:cNvPr id="3" name="object 3"/>
          <p:cNvSpPr txBox="1"/>
          <p:nvPr/>
        </p:nvSpPr>
        <p:spPr>
          <a:xfrm>
            <a:off x="535940" y="1516126"/>
            <a:ext cx="7990205" cy="436689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a:buChar char="•"/>
              <a:tabLst>
                <a:tab pos="354965" algn="l"/>
                <a:tab pos="355600" algn="l"/>
              </a:tabLst>
            </a:pPr>
            <a:r>
              <a:rPr sz="3300" b="1" u="heavy" dirty="0">
                <a:solidFill>
                  <a:srgbClr val="FF0000"/>
                </a:solidFill>
                <a:uFill>
                  <a:solidFill>
                    <a:srgbClr val="FF0000"/>
                  </a:solidFill>
                </a:uFill>
                <a:latin typeface="Carlito" panose="020F0502020204030204"/>
                <a:cs typeface="Carlito" panose="020F0502020204030204"/>
              </a:rPr>
              <a:t>A </a:t>
            </a:r>
            <a:r>
              <a:rPr sz="3300" b="1" u="heavy" spc="-5" dirty="0">
                <a:solidFill>
                  <a:srgbClr val="FF0000"/>
                </a:solidFill>
                <a:uFill>
                  <a:solidFill>
                    <a:srgbClr val="FF0000"/>
                  </a:solidFill>
                </a:uFill>
                <a:latin typeface="Carlito" panose="020F0502020204030204"/>
                <a:cs typeface="Carlito" panose="020F0502020204030204"/>
              </a:rPr>
              <a:t>bit</a:t>
            </a:r>
            <a:r>
              <a:rPr sz="3000" spc="-5" dirty="0">
                <a:latin typeface="Carlito" panose="020F0502020204030204"/>
                <a:cs typeface="Carlito" panose="020F0502020204030204"/>
              </a:rPr>
              <a:t>: </a:t>
            </a:r>
            <a:r>
              <a:rPr sz="3000" dirty="0">
                <a:latin typeface="Carlito" panose="020F0502020204030204"/>
                <a:cs typeface="Carlito" panose="020F0502020204030204"/>
              </a:rPr>
              <a:t>is a </a:t>
            </a:r>
            <a:r>
              <a:rPr sz="3000" spc="-5" dirty="0">
                <a:latin typeface="Carlito" panose="020F0502020204030204"/>
                <a:cs typeface="Carlito" panose="020F0502020204030204"/>
              </a:rPr>
              <a:t>binary digit </a:t>
            </a:r>
            <a:r>
              <a:rPr sz="3000" spc="10" dirty="0">
                <a:latin typeface="Carlito" panose="020F0502020204030204"/>
                <a:cs typeface="Carlito" panose="020F0502020204030204"/>
              </a:rPr>
              <a:t>(0 </a:t>
            </a:r>
            <a:r>
              <a:rPr sz="3000" spc="-5" dirty="0">
                <a:latin typeface="Carlito" panose="020F0502020204030204"/>
                <a:cs typeface="Carlito" panose="020F0502020204030204"/>
              </a:rPr>
              <a:t>or</a:t>
            </a:r>
            <a:r>
              <a:rPr sz="3000" spc="-30" dirty="0">
                <a:latin typeface="Carlito" panose="020F0502020204030204"/>
                <a:cs typeface="Carlito" panose="020F0502020204030204"/>
              </a:rPr>
              <a:t> </a:t>
            </a:r>
            <a:r>
              <a:rPr sz="3000" spc="-5" dirty="0">
                <a:latin typeface="Carlito" panose="020F0502020204030204"/>
                <a:cs typeface="Carlito" panose="020F0502020204030204"/>
              </a:rPr>
              <a:t>1).</a:t>
            </a:r>
            <a:endParaRPr sz="3000">
              <a:latin typeface="Carlito" panose="020F0502020204030204"/>
              <a:cs typeface="Carlito" panose="020F0502020204030204"/>
            </a:endParaRPr>
          </a:p>
          <a:p>
            <a:pPr>
              <a:lnSpc>
                <a:spcPct val="100000"/>
              </a:lnSpc>
              <a:spcBef>
                <a:spcPts val="10"/>
              </a:spcBef>
              <a:buChar char="•"/>
            </a:pPr>
            <a:endParaRPr sz="3600">
              <a:latin typeface="Carlito" panose="020F0502020204030204"/>
              <a:cs typeface="Carlito" panose="020F0502020204030204"/>
            </a:endParaRPr>
          </a:p>
          <a:p>
            <a:pPr marL="355600" marR="807720" indent="-342900">
              <a:lnSpc>
                <a:spcPct val="82000"/>
              </a:lnSpc>
              <a:buFont typeface="Arial" panose="020B0604020202020204"/>
              <a:buChar char="•"/>
              <a:tabLst>
                <a:tab pos="355600" algn="l"/>
              </a:tabLst>
            </a:pPr>
            <a:r>
              <a:rPr sz="3700" b="1" u="heavy" dirty="0">
                <a:solidFill>
                  <a:srgbClr val="FF0000"/>
                </a:solidFill>
                <a:uFill>
                  <a:solidFill>
                    <a:srgbClr val="FF0000"/>
                  </a:solidFill>
                </a:uFill>
                <a:latin typeface="Carlito" panose="020F0502020204030204"/>
                <a:cs typeface="Carlito" panose="020F0502020204030204"/>
              </a:rPr>
              <a:t>A </a:t>
            </a:r>
            <a:r>
              <a:rPr sz="3700" b="1" u="heavy" spc="-20" dirty="0">
                <a:solidFill>
                  <a:srgbClr val="FF0000"/>
                </a:solidFill>
                <a:uFill>
                  <a:solidFill>
                    <a:srgbClr val="FF0000"/>
                  </a:solidFill>
                </a:uFill>
                <a:latin typeface="Carlito" panose="020F0502020204030204"/>
                <a:cs typeface="Carlito" panose="020F0502020204030204"/>
              </a:rPr>
              <a:t>Byte</a:t>
            </a:r>
            <a:r>
              <a:rPr sz="3000" spc="-20" dirty="0">
                <a:latin typeface="Carlito" panose="020F0502020204030204"/>
                <a:cs typeface="Carlito" panose="020F0502020204030204"/>
              </a:rPr>
              <a:t>: </a:t>
            </a:r>
            <a:r>
              <a:rPr sz="3000" dirty="0">
                <a:latin typeface="Carlito" panose="020F0502020204030204"/>
                <a:cs typeface="Carlito" panose="020F0502020204030204"/>
              </a:rPr>
              <a:t>is a </a:t>
            </a:r>
            <a:r>
              <a:rPr sz="3000" spc="-15" dirty="0">
                <a:latin typeface="Carlito" panose="020F0502020204030204"/>
                <a:cs typeface="Carlito" panose="020F0502020204030204"/>
              </a:rPr>
              <a:t>group </a:t>
            </a:r>
            <a:r>
              <a:rPr sz="3000" spc="-5" dirty="0">
                <a:latin typeface="Carlito" panose="020F0502020204030204"/>
                <a:cs typeface="Carlito" panose="020F0502020204030204"/>
              </a:rPr>
              <a:t>of bits </a:t>
            </a:r>
            <a:r>
              <a:rPr sz="3000" spc="-10" dirty="0">
                <a:latin typeface="Carlito" panose="020F0502020204030204"/>
                <a:cs typeface="Carlito" panose="020F0502020204030204"/>
              </a:rPr>
              <a:t>that </a:t>
            </a:r>
            <a:r>
              <a:rPr sz="3000" spc="-15" dirty="0">
                <a:latin typeface="Carlito" panose="020F0502020204030204"/>
                <a:cs typeface="Carlito" panose="020F0502020204030204"/>
              </a:rPr>
              <a:t>are </a:t>
            </a:r>
            <a:r>
              <a:rPr sz="3000" spc="-5" dirty="0">
                <a:latin typeface="Carlito" panose="020F0502020204030204"/>
                <a:cs typeface="Carlito" panose="020F0502020204030204"/>
              </a:rPr>
              <a:t>used </a:t>
            </a:r>
            <a:r>
              <a:rPr sz="3000" dirty="0">
                <a:latin typeface="Carlito" panose="020F0502020204030204"/>
                <a:cs typeface="Carlito" panose="020F0502020204030204"/>
              </a:rPr>
              <a:t>as a  </a:t>
            </a:r>
            <a:r>
              <a:rPr sz="3000" spc="-5" dirty="0">
                <a:latin typeface="Carlito" panose="020F0502020204030204"/>
                <a:cs typeface="Carlito" panose="020F0502020204030204"/>
              </a:rPr>
              <a:t>single unit. </a:t>
            </a:r>
            <a:r>
              <a:rPr sz="3000" dirty="0">
                <a:latin typeface="Carlito" panose="020F0502020204030204"/>
                <a:cs typeface="Carlito" panose="020F0502020204030204"/>
              </a:rPr>
              <a:t>It </a:t>
            </a:r>
            <a:r>
              <a:rPr sz="3000" spc="-10" dirty="0">
                <a:latin typeface="Carlito" panose="020F0502020204030204"/>
                <a:cs typeface="Carlito" panose="020F0502020204030204"/>
              </a:rPr>
              <a:t>consists </a:t>
            </a:r>
            <a:r>
              <a:rPr sz="3000" spc="-5" dirty="0">
                <a:latin typeface="Carlito" panose="020F0502020204030204"/>
                <a:cs typeface="Carlito" panose="020F0502020204030204"/>
              </a:rPr>
              <a:t>of </a:t>
            </a:r>
            <a:r>
              <a:rPr sz="3000" dirty="0">
                <a:latin typeface="Carlito" panose="020F0502020204030204"/>
                <a:cs typeface="Carlito" panose="020F0502020204030204"/>
              </a:rPr>
              <a:t>8</a:t>
            </a:r>
            <a:r>
              <a:rPr sz="3000" spc="-40" dirty="0">
                <a:latin typeface="Carlito" panose="020F0502020204030204"/>
                <a:cs typeface="Carlito" panose="020F0502020204030204"/>
              </a:rPr>
              <a:t> </a:t>
            </a:r>
            <a:r>
              <a:rPr sz="3000" spc="-5" dirty="0">
                <a:latin typeface="Carlito" panose="020F0502020204030204"/>
                <a:cs typeface="Carlito" panose="020F0502020204030204"/>
              </a:rPr>
              <a:t>bits</a:t>
            </a:r>
            <a:endParaRPr sz="3000">
              <a:latin typeface="Carlito" panose="020F0502020204030204"/>
              <a:cs typeface="Carlito" panose="020F0502020204030204"/>
            </a:endParaRPr>
          </a:p>
          <a:p>
            <a:pPr>
              <a:lnSpc>
                <a:spcPct val="100000"/>
              </a:lnSpc>
              <a:spcBef>
                <a:spcPts val="30"/>
              </a:spcBef>
              <a:buChar char="•"/>
            </a:pPr>
            <a:endParaRPr sz="2900">
              <a:latin typeface="Carlito" panose="020F0502020204030204"/>
              <a:cs typeface="Carlito" panose="020F0502020204030204"/>
            </a:endParaRPr>
          </a:p>
          <a:p>
            <a:pPr marL="355600" indent="-342900">
              <a:lnSpc>
                <a:spcPct val="100000"/>
              </a:lnSpc>
              <a:spcBef>
                <a:spcPts val="5"/>
              </a:spcBef>
              <a:buFont typeface="Arial" panose="020B0604020202020204"/>
              <a:buChar char="•"/>
              <a:tabLst>
                <a:tab pos="355600" algn="l"/>
              </a:tabLst>
            </a:pPr>
            <a:r>
              <a:rPr sz="3700" b="1" u="heavy" dirty="0">
                <a:solidFill>
                  <a:srgbClr val="FF0000"/>
                </a:solidFill>
                <a:uFill>
                  <a:solidFill>
                    <a:srgbClr val="FF0000"/>
                  </a:solidFill>
                </a:uFill>
                <a:latin typeface="Carlito" panose="020F0502020204030204"/>
                <a:cs typeface="Carlito" panose="020F0502020204030204"/>
              </a:rPr>
              <a:t>A </a:t>
            </a:r>
            <a:r>
              <a:rPr sz="3700" b="1" u="heavy" spc="-45" dirty="0">
                <a:solidFill>
                  <a:srgbClr val="FF0000"/>
                </a:solidFill>
                <a:uFill>
                  <a:solidFill>
                    <a:srgbClr val="FF0000"/>
                  </a:solidFill>
                </a:uFill>
                <a:latin typeface="Carlito" panose="020F0502020204030204"/>
                <a:cs typeface="Carlito" panose="020F0502020204030204"/>
              </a:rPr>
              <a:t>Word</a:t>
            </a:r>
            <a:r>
              <a:rPr sz="3000" spc="-45" dirty="0">
                <a:latin typeface="Carlito" panose="020F0502020204030204"/>
                <a:cs typeface="Carlito" panose="020F0502020204030204"/>
              </a:rPr>
              <a:t>: </a:t>
            </a:r>
            <a:r>
              <a:rPr sz="3000" dirty="0">
                <a:latin typeface="Carlito" panose="020F0502020204030204"/>
                <a:cs typeface="Carlito" panose="020F0502020204030204"/>
              </a:rPr>
              <a:t>is a </a:t>
            </a:r>
            <a:r>
              <a:rPr sz="3000" spc="-15" dirty="0">
                <a:latin typeface="Carlito" panose="020F0502020204030204"/>
                <a:cs typeface="Carlito" panose="020F0502020204030204"/>
              </a:rPr>
              <a:t>group </a:t>
            </a:r>
            <a:r>
              <a:rPr sz="3000" spc="-5" dirty="0">
                <a:latin typeface="Carlito" panose="020F0502020204030204"/>
                <a:cs typeface="Carlito" panose="020F0502020204030204"/>
              </a:rPr>
              <a:t>of binary</a:t>
            </a:r>
            <a:r>
              <a:rPr sz="3000" spc="30" dirty="0">
                <a:latin typeface="Carlito" panose="020F0502020204030204"/>
                <a:cs typeface="Carlito" panose="020F0502020204030204"/>
              </a:rPr>
              <a:t> </a:t>
            </a:r>
            <a:r>
              <a:rPr sz="3000" spc="-10" dirty="0">
                <a:latin typeface="Carlito" panose="020F0502020204030204"/>
                <a:cs typeface="Carlito" panose="020F0502020204030204"/>
              </a:rPr>
              <a:t>digits.</a:t>
            </a:r>
            <a:endParaRPr sz="3000">
              <a:latin typeface="Carlito" panose="020F0502020204030204"/>
              <a:cs typeface="Carlito" panose="020F0502020204030204"/>
            </a:endParaRPr>
          </a:p>
          <a:p>
            <a:pPr marL="755650" marR="5080" lvl="1" indent="-285750">
              <a:lnSpc>
                <a:spcPct val="80000"/>
              </a:lnSpc>
              <a:spcBef>
                <a:spcPts val="665"/>
              </a:spcBef>
              <a:buFont typeface="Arial" panose="020B0604020202020204"/>
              <a:buChar char="–"/>
              <a:tabLst>
                <a:tab pos="755650" algn="l"/>
              </a:tabLst>
            </a:pPr>
            <a:r>
              <a:rPr sz="2600" spc="-5" dirty="0">
                <a:latin typeface="Carlito" panose="020F0502020204030204"/>
                <a:cs typeface="Carlito" panose="020F0502020204030204"/>
              </a:rPr>
              <a:t>In the 8-bit </a:t>
            </a:r>
            <a:r>
              <a:rPr sz="2600" spc="-25" dirty="0">
                <a:latin typeface="Carlito" panose="020F0502020204030204"/>
                <a:cs typeface="Carlito" panose="020F0502020204030204"/>
              </a:rPr>
              <a:t>microprocessor, </a:t>
            </a:r>
            <a:r>
              <a:rPr sz="2600" spc="-5" dirty="0">
                <a:latin typeface="Carlito" panose="020F0502020204030204"/>
                <a:cs typeface="Carlito" panose="020F0502020204030204"/>
              </a:rPr>
              <a:t>each </a:t>
            </a:r>
            <a:r>
              <a:rPr sz="2600" spc="-20" dirty="0">
                <a:latin typeface="Carlito" panose="020F0502020204030204"/>
                <a:cs typeface="Carlito" panose="020F0502020204030204"/>
              </a:rPr>
              <a:t>word </a:t>
            </a:r>
            <a:r>
              <a:rPr sz="2600" spc="-15" dirty="0">
                <a:latin typeface="Carlito" panose="020F0502020204030204"/>
                <a:cs typeface="Carlito" panose="020F0502020204030204"/>
              </a:rPr>
              <a:t>consists </a:t>
            </a:r>
            <a:r>
              <a:rPr sz="2600" spc="-5" dirty="0">
                <a:latin typeface="Carlito" panose="020F0502020204030204"/>
                <a:cs typeface="Carlito" panose="020F0502020204030204"/>
              </a:rPr>
              <a:t>of one  </a:t>
            </a:r>
            <a:r>
              <a:rPr sz="2600" spc="-10" dirty="0">
                <a:latin typeface="Carlito" panose="020F0502020204030204"/>
                <a:cs typeface="Carlito" panose="020F0502020204030204"/>
              </a:rPr>
              <a:t>byte.</a:t>
            </a:r>
            <a:endParaRPr sz="2600">
              <a:latin typeface="Carlito" panose="020F0502020204030204"/>
              <a:cs typeface="Carlito" panose="020F0502020204030204"/>
            </a:endParaRPr>
          </a:p>
          <a:p>
            <a:pPr marL="755650" marR="109220" lvl="1" indent="-285750">
              <a:lnSpc>
                <a:spcPct val="80000"/>
              </a:lnSpc>
              <a:spcBef>
                <a:spcPts val="625"/>
              </a:spcBef>
              <a:buFont typeface="Arial" panose="020B0604020202020204"/>
              <a:buChar char="–"/>
              <a:tabLst>
                <a:tab pos="755650" algn="l"/>
              </a:tabLst>
            </a:pPr>
            <a:r>
              <a:rPr sz="2600" spc="-5" dirty="0">
                <a:latin typeface="Carlito" panose="020F0502020204030204"/>
                <a:cs typeface="Carlito" panose="020F0502020204030204"/>
              </a:rPr>
              <a:t>In the 16-bit </a:t>
            </a:r>
            <a:r>
              <a:rPr sz="2600" spc="-25" dirty="0">
                <a:latin typeface="Carlito" panose="020F0502020204030204"/>
                <a:cs typeface="Carlito" panose="020F0502020204030204"/>
              </a:rPr>
              <a:t>microprocessor, </a:t>
            </a:r>
            <a:r>
              <a:rPr sz="2600" spc="-5" dirty="0">
                <a:latin typeface="Carlito" panose="020F0502020204030204"/>
                <a:cs typeface="Carlito" panose="020F0502020204030204"/>
              </a:rPr>
              <a:t>each </a:t>
            </a:r>
            <a:r>
              <a:rPr sz="2600" spc="-20" dirty="0">
                <a:latin typeface="Carlito" panose="020F0502020204030204"/>
                <a:cs typeface="Carlito" panose="020F0502020204030204"/>
              </a:rPr>
              <a:t>word </a:t>
            </a:r>
            <a:r>
              <a:rPr sz="2600" spc="-15" dirty="0">
                <a:latin typeface="Carlito" panose="020F0502020204030204"/>
                <a:cs typeface="Carlito" panose="020F0502020204030204"/>
              </a:rPr>
              <a:t>contains </a:t>
            </a:r>
            <a:r>
              <a:rPr sz="2600" spc="-10" dirty="0">
                <a:latin typeface="Carlito" panose="020F0502020204030204"/>
                <a:cs typeface="Carlito" panose="020F0502020204030204"/>
              </a:rPr>
              <a:t>two  bytes.</a:t>
            </a:r>
            <a:endParaRPr sz="2600">
              <a:latin typeface="Carlito" panose="020F0502020204030204"/>
              <a:cs typeface="Carlito"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21</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1102105" y="495807"/>
            <a:ext cx="6935470" cy="635635"/>
          </a:xfrm>
          <a:prstGeom prst="rect">
            <a:avLst/>
          </a:prstGeom>
        </p:spPr>
        <p:txBody>
          <a:bodyPr vert="horz" wrap="square" lIns="0" tIns="13335" rIns="0" bIns="0" rtlCol="0">
            <a:spAutoFit/>
          </a:bodyPr>
          <a:lstStyle/>
          <a:p>
            <a:pPr marL="12700">
              <a:lnSpc>
                <a:spcPct val="100000"/>
              </a:lnSpc>
              <a:spcBef>
                <a:spcPts val="105"/>
              </a:spcBef>
            </a:pPr>
            <a:r>
              <a:rPr spc="-15" dirty="0"/>
              <a:t>Microcomputers </a:t>
            </a:r>
            <a:r>
              <a:rPr spc="-235" dirty="0">
                <a:latin typeface="Arial" panose="020B0604020202020204"/>
                <a:cs typeface="Arial" panose="020B0604020202020204"/>
              </a:rPr>
              <a:t>– </a:t>
            </a:r>
            <a:r>
              <a:rPr spc="-5" dirty="0"/>
              <a:t>machine</a:t>
            </a:r>
            <a:r>
              <a:rPr spc="-10" dirty="0"/>
              <a:t> </a:t>
            </a:r>
            <a:r>
              <a:rPr spc="-20" dirty="0"/>
              <a:t>cycle</a:t>
            </a:r>
          </a:p>
        </p:txBody>
      </p:sp>
      <p:sp>
        <p:nvSpPr>
          <p:cNvPr id="3" name="object 3"/>
          <p:cNvSpPr txBox="1"/>
          <p:nvPr/>
        </p:nvSpPr>
        <p:spPr>
          <a:xfrm>
            <a:off x="535940" y="2037333"/>
            <a:ext cx="7794625" cy="3300095"/>
          </a:xfrm>
          <a:prstGeom prst="rect">
            <a:avLst/>
          </a:prstGeom>
        </p:spPr>
        <p:txBody>
          <a:bodyPr vert="horz" wrap="square" lIns="0" tIns="61594" rIns="0" bIns="0" rtlCol="0">
            <a:spAutoFit/>
          </a:bodyPr>
          <a:lstStyle/>
          <a:p>
            <a:pPr marL="546100" marR="5080" indent="-533400">
              <a:lnSpc>
                <a:spcPts val="3020"/>
              </a:lnSpc>
              <a:spcBef>
                <a:spcPts val="485"/>
              </a:spcBef>
            </a:pPr>
            <a:r>
              <a:rPr sz="2800" spc="-5" dirty="0">
                <a:latin typeface="Carlito" panose="020F0502020204030204"/>
                <a:cs typeface="Carlito" panose="020F0502020204030204"/>
              </a:rPr>
              <a:t>The </a:t>
            </a:r>
            <a:r>
              <a:rPr sz="2800" spc="-15" dirty="0">
                <a:latin typeface="Carlito" panose="020F0502020204030204"/>
                <a:cs typeface="Carlito" panose="020F0502020204030204"/>
              </a:rPr>
              <a:t>microcomputer </a:t>
            </a:r>
            <a:r>
              <a:rPr sz="2800" spc="-20" dirty="0">
                <a:latin typeface="Carlito" panose="020F0502020204030204"/>
                <a:cs typeface="Carlito" panose="020F0502020204030204"/>
              </a:rPr>
              <a:t>operates </a:t>
            </a:r>
            <a:r>
              <a:rPr sz="2800" dirty="0">
                <a:latin typeface="Carlito" panose="020F0502020204030204"/>
                <a:cs typeface="Carlito" panose="020F0502020204030204"/>
              </a:rPr>
              <a:t>in </a:t>
            </a:r>
            <a:r>
              <a:rPr sz="2800" b="1" spc="-10" dirty="0">
                <a:latin typeface="Carlito" panose="020F0502020204030204"/>
                <a:cs typeface="Carlito" panose="020F0502020204030204"/>
              </a:rPr>
              <a:t>synchronism </a:t>
            </a:r>
            <a:r>
              <a:rPr sz="2800" dirty="0">
                <a:latin typeface="Carlito" panose="020F0502020204030204"/>
                <a:cs typeface="Carlito" panose="020F0502020204030204"/>
              </a:rPr>
              <a:t>with a  </a:t>
            </a:r>
            <a:r>
              <a:rPr sz="2800" b="1" spc="-5" dirty="0">
                <a:latin typeface="Carlito" panose="020F0502020204030204"/>
                <a:cs typeface="Carlito" panose="020F0502020204030204"/>
              </a:rPr>
              <a:t>clock</a:t>
            </a:r>
            <a:r>
              <a:rPr sz="2800" spc="-5" dirty="0">
                <a:latin typeface="Carlito" panose="020F0502020204030204"/>
                <a:cs typeface="Carlito" panose="020F0502020204030204"/>
              </a:rPr>
              <a:t>. </a:t>
            </a:r>
            <a:r>
              <a:rPr sz="2800" spc="-130" dirty="0">
                <a:latin typeface="Carlito" panose="020F0502020204030204"/>
                <a:cs typeface="Carlito" panose="020F0502020204030204"/>
              </a:rPr>
              <a:t>To </a:t>
            </a:r>
            <a:r>
              <a:rPr sz="2800" spc="-10" dirty="0">
                <a:latin typeface="Carlito" panose="020F0502020204030204"/>
                <a:cs typeface="Carlito" panose="020F0502020204030204"/>
              </a:rPr>
              <a:t>accomplish </a:t>
            </a:r>
            <a:r>
              <a:rPr sz="2800" dirty="0">
                <a:latin typeface="Carlito" panose="020F0502020204030204"/>
                <a:cs typeface="Carlito" panose="020F0502020204030204"/>
              </a:rPr>
              <a:t>the </a:t>
            </a:r>
            <a:r>
              <a:rPr sz="2800" spc="-10" dirty="0">
                <a:latin typeface="Carlito" panose="020F0502020204030204"/>
                <a:cs typeface="Carlito" panose="020F0502020204030204"/>
              </a:rPr>
              <a:t>task </a:t>
            </a:r>
            <a:r>
              <a:rPr sz="2800" spc="-5" dirty="0">
                <a:latin typeface="Carlito" panose="020F0502020204030204"/>
                <a:cs typeface="Carlito" panose="020F0502020204030204"/>
              </a:rPr>
              <a:t>specified </a:t>
            </a:r>
            <a:r>
              <a:rPr sz="2800" spc="-10" dirty="0">
                <a:latin typeface="Carlito" panose="020F0502020204030204"/>
                <a:cs typeface="Carlito" panose="020F0502020204030204"/>
              </a:rPr>
              <a:t>by </a:t>
            </a:r>
            <a:r>
              <a:rPr sz="2800" spc="-5" dirty="0">
                <a:latin typeface="Carlito" panose="020F0502020204030204"/>
                <a:cs typeface="Carlito" panose="020F0502020204030204"/>
              </a:rPr>
              <a:t>one  instruction, </a:t>
            </a:r>
            <a:r>
              <a:rPr sz="2800" dirty="0">
                <a:latin typeface="Carlito" panose="020F0502020204030204"/>
                <a:cs typeface="Carlito" panose="020F0502020204030204"/>
              </a:rPr>
              <a:t>a </a:t>
            </a:r>
            <a:r>
              <a:rPr sz="2800" spc="-5" dirty="0">
                <a:latin typeface="Carlito" panose="020F0502020204030204"/>
                <a:cs typeface="Carlito" panose="020F0502020204030204"/>
              </a:rPr>
              <a:t>number of </a:t>
            </a:r>
            <a:r>
              <a:rPr sz="2800" b="1" spc="-5" dirty="0">
                <a:latin typeface="Carlito" panose="020F0502020204030204"/>
                <a:cs typeface="Carlito" panose="020F0502020204030204"/>
              </a:rPr>
              <a:t>clock </a:t>
            </a:r>
            <a:r>
              <a:rPr sz="2800" b="1" spc="-10" dirty="0">
                <a:latin typeface="Carlito" panose="020F0502020204030204"/>
                <a:cs typeface="Carlito" panose="020F0502020204030204"/>
              </a:rPr>
              <a:t>cycles </a:t>
            </a:r>
            <a:r>
              <a:rPr sz="2800" spc="-15" dirty="0">
                <a:latin typeface="Carlito" panose="020F0502020204030204"/>
                <a:cs typeface="Carlito" panose="020F0502020204030204"/>
              </a:rPr>
              <a:t>are</a:t>
            </a:r>
            <a:r>
              <a:rPr sz="2800" spc="20" dirty="0">
                <a:latin typeface="Carlito" panose="020F0502020204030204"/>
                <a:cs typeface="Carlito" panose="020F0502020204030204"/>
              </a:rPr>
              <a:t> </a:t>
            </a:r>
            <a:r>
              <a:rPr sz="2800" spc="-10" dirty="0">
                <a:latin typeface="Carlito" panose="020F0502020204030204"/>
                <a:cs typeface="Carlito" panose="020F0502020204030204"/>
              </a:rPr>
              <a:t>required.</a:t>
            </a:r>
            <a:endParaRPr sz="2800">
              <a:latin typeface="Carlito" panose="020F0502020204030204"/>
              <a:cs typeface="Carlito" panose="020F0502020204030204"/>
            </a:endParaRPr>
          </a:p>
          <a:p>
            <a:pPr>
              <a:lnSpc>
                <a:spcPct val="100000"/>
              </a:lnSpc>
              <a:spcBef>
                <a:spcPts val="35"/>
              </a:spcBef>
            </a:pPr>
            <a:endParaRPr sz="3300">
              <a:latin typeface="Carlito" panose="020F0502020204030204"/>
              <a:cs typeface="Carlito" panose="020F0502020204030204"/>
            </a:endParaRPr>
          </a:p>
          <a:p>
            <a:pPr marL="12700">
              <a:lnSpc>
                <a:spcPct val="100000"/>
              </a:lnSpc>
            </a:pPr>
            <a:r>
              <a:rPr sz="4000" b="1" u="heavy" spc="-5" dirty="0">
                <a:solidFill>
                  <a:srgbClr val="FF0000"/>
                </a:solidFill>
                <a:uFill>
                  <a:solidFill>
                    <a:srgbClr val="FF0000"/>
                  </a:solidFill>
                </a:uFill>
                <a:latin typeface="Carlito" panose="020F0502020204030204"/>
                <a:cs typeface="Carlito" panose="020F0502020204030204"/>
              </a:rPr>
              <a:t>Instruction </a:t>
            </a:r>
            <a:r>
              <a:rPr sz="4000" b="1" u="heavy" spc="-15" dirty="0">
                <a:solidFill>
                  <a:srgbClr val="FF0000"/>
                </a:solidFill>
                <a:uFill>
                  <a:solidFill>
                    <a:srgbClr val="FF0000"/>
                  </a:solidFill>
                </a:uFill>
                <a:latin typeface="Carlito" panose="020F0502020204030204"/>
                <a:cs typeface="Carlito" panose="020F0502020204030204"/>
              </a:rPr>
              <a:t>Cycle</a:t>
            </a:r>
            <a:r>
              <a:rPr sz="2800" spc="-15" dirty="0">
                <a:latin typeface="Carlito" panose="020F0502020204030204"/>
                <a:cs typeface="Carlito" panose="020F0502020204030204"/>
              </a:rPr>
              <a:t>:</a:t>
            </a:r>
            <a:endParaRPr sz="2800">
              <a:latin typeface="Carlito" panose="020F0502020204030204"/>
              <a:cs typeface="Carlito" panose="020F0502020204030204"/>
            </a:endParaRPr>
          </a:p>
          <a:p>
            <a:pPr marL="740410">
              <a:lnSpc>
                <a:spcPct val="100000"/>
              </a:lnSpc>
              <a:spcBef>
                <a:spcPts val="415"/>
              </a:spcBef>
            </a:pPr>
            <a:r>
              <a:rPr sz="2800" dirty="0">
                <a:latin typeface="Carlito" panose="020F0502020204030204"/>
                <a:cs typeface="Carlito" panose="020F0502020204030204"/>
              </a:rPr>
              <a:t>is the </a:t>
            </a:r>
            <a:r>
              <a:rPr sz="2800" spc="-15" dirty="0">
                <a:latin typeface="Carlito" panose="020F0502020204030204"/>
                <a:cs typeface="Carlito" panose="020F0502020204030204"/>
              </a:rPr>
              <a:t>execution </a:t>
            </a:r>
            <a:r>
              <a:rPr sz="2800" spc="-5" dirty="0">
                <a:latin typeface="Carlito" panose="020F0502020204030204"/>
                <a:cs typeface="Carlito" panose="020F0502020204030204"/>
              </a:rPr>
              <a:t>of one</a:t>
            </a:r>
            <a:r>
              <a:rPr sz="2800" dirty="0">
                <a:latin typeface="Carlito" panose="020F0502020204030204"/>
                <a:cs typeface="Carlito" panose="020F0502020204030204"/>
              </a:rPr>
              <a:t> </a:t>
            </a:r>
            <a:r>
              <a:rPr sz="2800" spc="-5" dirty="0">
                <a:latin typeface="Carlito" panose="020F0502020204030204"/>
                <a:cs typeface="Carlito" panose="020F0502020204030204"/>
              </a:rPr>
              <a:t>instruction.</a:t>
            </a:r>
            <a:endParaRPr sz="2800">
              <a:latin typeface="Carlito" panose="020F0502020204030204"/>
              <a:cs typeface="Carlito" panose="020F0502020204030204"/>
            </a:endParaRPr>
          </a:p>
          <a:p>
            <a:pPr marL="12700">
              <a:lnSpc>
                <a:spcPct val="100000"/>
              </a:lnSpc>
              <a:spcBef>
                <a:spcPts val="335"/>
              </a:spcBef>
            </a:pPr>
            <a:r>
              <a:rPr sz="2800" dirty="0">
                <a:latin typeface="Carlito" panose="020F0502020204030204"/>
                <a:cs typeface="Carlito" panose="020F0502020204030204"/>
              </a:rPr>
              <a:t>An </a:t>
            </a:r>
            <a:r>
              <a:rPr sz="2800" spc="-5" dirty="0">
                <a:latin typeface="Carlito" panose="020F0502020204030204"/>
                <a:cs typeface="Carlito" panose="020F0502020204030204"/>
              </a:rPr>
              <a:t>Instruction </a:t>
            </a:r>
            <a:r>
              <a:rPr sz="2800" spc="-10" dirty="0">
                <a:latin typeface="Carlito" panose="020F0502020204030204"/>
                <a:cs typeface="Carlito" panose="020F0502020204030204"/>
              </a:rPr>
              <a:t>consists </a:t>
            </a:r>
            <a:r>
              <a:rPr sz="2800" spc="-5" dirty="0">
                <a:latin typeface="Carlito" panose="020F0502020204030204"/>
                <a:cs typeface="Carlito" panose="020F0502020204030204"/>
              </a:rPr>
              <a:t>of one or </a:t>
            </a:r>
            <a:r>
              <a:rPr sz="2800" spc="-15" dirty="0">
                <a:latin typeface="Carlito" panose="020F0502020204030204"/>
                <a:cs typeface="Carlito" panose="020F0502020204030204"/>
              </a:rPr>
              <a:t>more </a:t>
            </a:r>
            <a:r>
              <a:rPr sz="2800" b="1" spc="-5" dirty="0">
                <a:solidFill>
                  <a:srgbClr val="FF0000"/>
                </a:solidFill>
                <a:latin typeface="Carlito" panose="020F0502020204030204"/>
                <a:cs typeface="Carlito" panose="020F0502020204030204"/>
              </a:rPr>
              <a:t>machine</a:t>
            </a:r>
            <a:r>
              <a:rPr sz="2800" b="1" spc="45" dirty="0">
                <a:solidFill>
                  <a:srgbClr val="FF0000"/>
                </a:solidFill>
                <a:latin typeface="Carlito" panose="020F0502020204030204"/>
                <a:cs typeface="Carlito" panose="020F0502020204030204"/>
              </a:rPr>
              <a:t> </a:t>
            </a:r>
            <a:r>
              <a:rPr sz="2800" b="1" spc="-15" dirty="0">
                <a:solidFill>
                  <a:srgbClr val="FF0000"/>
                </a:solidFill>
                <a:latin typeface="Carlito" panose="020F0502020204030204"/>
                <a:cs typeface="Carlito" panose="020F0502020204030204"/>
              </a:rPr>
              <a:t>cycle.</a:t>
            </a:r>
            <a:endParaRPr sz="2800">
              <a:latin typeface="Carlito" panose="020F0502020204030204"/>
              <a:cs typeface="Carlito"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22</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1102105" y="495807"/>
            <a:ext cx="6935470" cy="635635"/>
          </a:xfrm>
          <a:prstGeom prst="rect">
            <a:avLst/>
          </a:prstGeom>
        </p:spPr>
        <p:txBody>
          <a:bodyPr vert="horz" wrap="square" lIns="0" tIns="13335" rIns="0" bIns="0" rtlCol="0">
            <a:spAutoFit/>
          </a:bodyPr>
          <a:lstStyle/>
          <a:p>
            <a:pPr marL="12700">
              <a:lnSpc>
                <a:spcPct val="100000"/>
              </a:lnSpc>
              <a:spcBef>
                <a:spcPts val="105"/>
              </a:spcBef>
            </a:pPr>
            <a:r>
              <a:rPr spc="-15" dirty="0"/>
              <a:t>Microcomputers </a:t>
            </a:r>
            <a:r>
              <a:rPr spc="-235" dirty="0">
                <a:latin typeface="Arial" panose="020B0604020202020204"/>
                <a:cs typeface="Arial" panose="020B0604020202020204"/>
              </a:rPr>
              <a:t>– </a:t>
            </a:r>
            <a:r>
              <a:rPr spc="-5" dirty="0"/>
              <a:t>machine</a:t>
            </a:r>
            <a:r>
              <a:rPr spc="-10" dirty="0"/>
              <a:t> </a:t>
            </a:r>
            <a:r>
              <a:rPr spc="-20" dirty="0"/>
              <a:t>cycle</a:t>
            </a:r>
          </a:p>
        </p:txBody>
      </p:sp>
      <p:sp>
        <p:nvSpPr>
          <p:cNvPr id="3" name="object 3"/>
          <p:cNvSpPr txBox="1"/>
          <p:nvPr/>
        </p:nvSpPr>
        <p:spPr>
          <a:xfrm>
            <a:off x="535940" y="2098598"/>
            <a:ext cx="5414010" cy="3098165"/>
          </a:xfrm>
          <a:prstGeom prst="rect">
            <a:avLst/>
          </a:prstGeom>
        </p:spPr>
        <p:txBody>
          <a:bodyPr vert="horz" wrap="square" lIns="0" tIns="97790" rIns="0" bIns="0" rtlCol="0">
            <a:spAutoFit/>
          </a:bodyPr>
          <a:lstStyle/>
          <a:p>
            <a:pPr marL="12700">
              <a:lnSpc>
                <a:spcPct val="100000"/>
              </a:lnSpc>
              <a:spcBef>
                <a:spcPts val="770"/>
              </a:spcBef>
            </a:pPr>
            <a:r>
              <a:rPr sz="2800" spc="-5" dirty="0">
                <a:latin typeface="Carlito" panose="020F0502020204030204"/>
                <a:cs typeface="Carlito" panose="020F0502020204030204"/>
              </a:rPr>
              <a:t>During </a:t>
            </a:r>
            <a:r>
              <a:rPr sz="2800" dirty="0">
                <a:latin typeface="Carlito" panose="020F0502020204030204"/>
                <a:cs typeface="Carlito" panose="020F0502020204030204"/>
              </a:rPr>
              <a:t>a machine </a:t>
            </a:r>
            <a:r>
              <a:rPr sz="2800" spc="-10" dirty="0">
                <a:latin typeface="Carlito" panose="020F0502020204030204"/>
                <a:cs typeface="Carlito" panose="020F0502020204030204"/>
              </a:rPr>
              <a:t>cycle, </a:t>
            </a:r>
            <a:r>
              <a:rPr sz="2800" dirty="0">
                <a:latin typeface="Carlito" panose="020F0502020204030204"/>
                <a:cs typeface="Carlito" panose="020F0502020204030204"/>
              </a:rPr>
              <a:t>the</a:t>
            </a:r>
            <a:r>
              <a:rPr sz="2800" spc="-40" dirty="0">
                <a:latin typeface="Carlito" panose="020F0502020204030204"/>
                <a:cs typeface="Carlito" panose="020F0502020204030204"/>
              </a:rPr>
              <a:t> </a:t>
            </a:r>
            <a:r>
              <a:rPr sz="2800" spc="-15" dirty="0">
                <a:latin typeface="Carlito" panose="020F0502020204030204"/>
                <a:cs typeface="Carlito" panose="020F0502020204030204"/>
              </a:rPr>
              <a:t>following</a:t>
            </a:r>
            <a:endParaRPr sz="2800">
              <a:latin typeface="Carlito" panose="020F0502020204030204"/>
              <a:cs typeface="Carlito" panose="020F0502020204030204"/>
            </a:endParaRPr>
          </a:p>
          <a:p>
            <a:pPr marL="254635">
              <a:lnSpc>
                <a:spcPct val="100000"/>
              </a:lnSpc>
              <a:spcBef>
                <a:spcPts val="670"/>
              </a:spcBef>
            </a:pPr>
            <a:r>
              <a:rPr sz="2800" b="1" spc="-10" dirty="0">
                <a:solidFill>
                  <a:srgbClr val="FF0000"/>
                </a:solidFill>
                <a:latin typeface="Carlito" panose="020F0502020204030204"/>
                <a:cs typeface="Carlito" panose="020F0502020204030204"/>
              </a:rPr>
              <a:t>sub-cycles </a:t>
            </a:r>
            <a:r>
              <a:rPr sz="2800" spc="-15" dirty="0">
                <a:latin typeface="Carlito" panose="020F0502020204030204"/>
                <a:cs typeface="Carlito" panose="020F0502020204030204"/>
              </a:rPr>
              <a:t>are</a:t>
            </a:r>
            <a:r>
              <a:rPr sz="2800" dirty="0">
                <a:latin typeface="Carlito" panose="020F0502020204030204"/>
                <a:cs typeface="Carlito" panose="020F0502020204030204"/>
              </a:rPr>
              <a:t> </a:t>
            </a:r>
            <a:r>
              <a:rPr sz="2800" spc="-15" dirty="0">
                <a:latin typeface="Carlito" panose="020F0502020204030204"/>
                <a:cs typeface="Carlito" panose="020F0502020204030204"/>
              </a:rPr>
              <a:t>performed:</a:t>
            </a:r>
            <a:endParaRPr sz="2800">
              <a:latin typeface="Carlito" panose="020F0502020204030204"/>
              <a:cs typeface="Carlito" panose="020F0502020204030204"/>
            </a:endParaRPr>
          </a:p>
          <a:p>
            <a:pPr>
              <a:lnSpc>
                <a:spcPct val="100000"/>
              </a:lnSpc>
              <a:spcBef>
                <a:spcPts val="5"/>
              </a:spcBef>
            </a:pPr>
            <a:endParaRPr sz="3850">
              <a:latin typeface="Carlito" panose="020F0502020204030204"/>
              <a:cs typeface="Carlito" panose="020F0502020204030204"/>
            </a:endParaRPr>
          </a:p>
          <a:p>
            <a:pPr marL="927100" indent="-457200">
              <a:lnSpc>
                <a:spcPct val="100000"/>
              </a:lnSpc>
              <a:buFont typeface="Arial" panose="020B0604020202020204"/>
              <a:buChar char="–"/>
              <a:tabLst>
                <a:tab pos="926465" algn="l"/>
                <a:tab pos="927100" algn="l"/>
              </a:tabLst>
            </a:pPr>
            <a:r>
              <a:rPr sz="2800" b="1" spc="-25" dirty="0">
                <a:solidFill>
                  <a:srgbClr val="FF0000"/>
                </a:solidFill>
                <a:latin typeface="Carlito" panose="020F0502020204030204"/>
                <a:cs typeface="Carlito" panose="020F0502020204030204"/>
              </a:rPr>
              <a:t>Fetch</a:t>
            </a:r>
            <a:r>
              <a:rPr sz="2800" b="1" spc="-10" dirty="0">
                <a:solidFill>
                  <a:srgbClr val="FF0000"/>
                </a:solidFill>
                <a:latin typeface="Carlito" panose="020F0502020204030204"/>
                <a:cs typeface="Carlito" panose="020F0502020204030204"/>
              </a:rPr>
              <a:t> </a:t>
            </a:r>
            <a:r>
              <a:rPr sz="2800" b="1" spc="-15" dirty="0">
                <a:solidFill>
                  <a:srgbClr val="FF0000"/>
                </a:solidFill>
                <a:latin typeface="Carlito" panose="020F0502020204030204"/>
                <a:cs typeface="Carlito" panose="020F0502020204030204"/>
              </a:rPr>
              <a:t>cycle</a:t>
            </a:r>
            <a:endParaRPr sz="2800">
              <a:latin typeface="Carlito" panose="020F0502020204030204"/>
              <a:cs typeface="Carlito" panose="020F0502020204030204"/>
            </a:endParaRPr>
          </a:p>
          <a:p>
            <a:pPr>
              <a:lnSpc>
                <a:spcPct val="100000"/>
              </a:lnSpc>
              <a:spcBef>
                <a:spcPts val="5"/>
              </a:spcBef>
              <a:buClr>
                <a:srgbClr val="FF0000"/>
              </a:buClr>
              <a:buFont typeface="Arial" panose="020B0604020202020204"/>
              <a:buChar char="–"/>
            </a:pPr>
            <a:endParaRPr sz="3850">
              <a:latin typeface="Carlito" panose="020F0502020204030204"/>
              <a:cs typeface="Carlito" panose="020F0502020204030204"/>
            </a:endParaRPr>
          </a:p>
          <a:p>
            <a:pPr marL="927100" indent="-457200">
              <a:lnSpc>
                <a:spcPct val="100000"/>
              </a:lnSpc>
              <a:spcBef>
                <a:spcPts val="5"/>
              </a:spcBef>
              <a:buFont typeface="Arial" panose="020B0604020202020204"/>
              <a:buChar char="–"/>
              <a:tabLst>
                <a:tab pos="926465" algn="l"/>
                <a:tab pos="927100" algn="l"/>
              </a:tabLst>
            </a:pPr>
            <a:r>
              <a:rPr sz="2800" b="1" spc="-20" dirty="0">
                <a:solidFill>
                  <a:srgbClr val="FF0000"/>
                </a:solidFill>
                <a:latin typeface="Carlito" panose="020F0502020204030204"/>
                <a:cs typeface="Carlito" panose="020F0502020204030204"/>
              </a:rPr>
              <a:t>Execute</a:t>
            </a:r>
            <a:r>
              <a:rPr sz="2800" b="1" spc="-10" dirty="0">
                <a:solidFill>
                  <a:srgbClr val="FF0000"/>
                </a:solidFill>
                <a:latin typeface="Carlito" panose="020F0502020204030204"/>
                <a:cs typeface="Carlito" panose="020F0502020204030204"/>
              </a:rPr>
              <a:t> </a:t>
            </a:r>
            <a:r>
              <a:rPr sz="2800" b="1" spc="-15" dirty="0">
                <a:solidFill>
                  <a:srgbClr val="FF0000"/>
                </a:solidFill>
                <a:latin typeface="Carlito" panose="020F0502020204030204"/>
                <a:cs typeface="Carlito" panose="020F0502020204030204"/>
              </a:rPr>
              <a:t>cycle</a:t>
            </a:r>
            <a:endParaRPr sz="2800">
              <a:latin typeface="Carlito" panose="020F0502020204030204"/>
              <a:cs typeface="Carlito"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23</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1102105" y="495807"/>
            <a:ext cx="6935470" cy="635635"/>
          </a:xfrm>
          <a:prstGeom prst="rect">
            <a:avLst/>
          </a:prstGeom>
        </p:spPr>
        <p:txBody>
          <a:bodyPr vert="horz" wrap="square" lIns="0" tIns="13335" rIns="0" bIns="0" rtlCol="0">
            <a:spAutoFit/>
          </a:bodyPr>
          <a:lstStyle/>
          <a:p>
            <a:pPr marL="12700">
              <a:lnSpc>
                <a:spcPct val="100000"/>
              </a:lnSpc>
              <a:spcBef>
                <a:spcPts val="105"/>
              </a:spcBef>
            </a:pPr>
            <a:r>
              <a:rPr spc="-15" dirty="0"/>
              <a:t>Microcomputers </a:t>
            </a:r>
            <a:r>
              <a:rPr spc="-235" dirty="0">
                <a:latin typeface="Arial" panose="020B0604020202020204"/>
                <a:cs typeface="Arial" panose="020B0604020202020204"/>
              </a:rPr>
              <a:t>– </a:t>
            </a:r>
            <a:r>
              <a:rPr spc="-5" dirty="0"/>
              <a:t>machine</a:t>
            </a:r>
            <a:r>
              <a:rPr spc="-10" dirty="0"/>
              <a:t> </a:t>
            </a:r>
            <a:r>
              <a:rPr spc="-20" dirty="0"/>
              <a:t>cycle</a:t>
            </a:r>
          </a:p>
        </p:txBody>
      </p:sp>
      <p:sp>
        <p:nvSpPr>
          <p:cNvPr id="3" name="object 3"/>
          <p:cNvSpPr txBox="1"/>
          <p:nvPr/>
        </p:nvSpPr>
        <p:spPr>
          <a:xfrm>
            <a:off x="307340" y="1600708"/>
            <a:ext cx="8154670" cy="3974465"/>
          </a:xfrm>
          <a:prstGeom prst="rect">
            <a:avLst/>
          </a:prstGeom>
        </p:spPr>
        <p:txBody>
          <a:bodyPr vert="horz" wrap="square" lIns="0" tIns="12700" rIns="0" bIns="0" rtlCol="0">
            <a:spAutoFit/>
          </a:bodyPr>
          <a:lstStyle/>
          <a:p>
            <a:pPr marL="622300" indent="-609600">
              <a:lnSpc>
                <a:spcPct val="100000"/>
              </a:lnSpc>
              <a:spcBef>
                <a:spcPts val="100"/>
              </a:spcBef>
              <a:buAutoNum type="arabicPeriod"/>
              <a:tabLst>
                <a:tab pos="621665" algn="l"/>
                <a:tab pos="622300" algn="l"/>
              </a:tabLst>
            </a:pPr>
            <a:r>
              <a:rPr sz="4000" b="1" spc="-30" dirty="0">
                <a:solidFill>
                  <a:srgbClr val="FF0000"/>
                </a:solidFill>
                <a:latin typeface="Carlito" panose="020F0502020204030204"/>
                <a:cs typeface="Carlito" panose="020F0502020204030204"/>
              </a:rPr>
              <a:t>Fetch</a:t>
            </a:r>
            <a:r>
              <a:rPr sz="4000" b="1" spc="-10" dirty="0">
                <a:solidFill>
                  <a:srgbClr val="FF0000"/>
                </a:solidFill>
                <a:latin typeface="Carlito" panose="020F0502020204030204"/>
                <a:cs typeface="Carlito" panose="020F0502020204030204"/>
              </a:rPr>
              <a:t> </a:t>
            </a:r>
            <a:r>
              <a:rPr sz="4000" b="1" spc="-15" dirty="0">
                <a:solidFill>
                  <a:srgbClr val="FF0000"/>
                </a:solidFill>
                <a:latin typeface="Carlito" panose="020F0502020204030204"/>
                <a:cs typeface="Carlito" panose="020F0502020204030204"/>
              </a:rPr>
              <a:t>cycle:</a:t>
            </a:r>
            <a:endParaRPr sz="4000">
              <a:latin typeface="Carlito" panose="020F0502020204030204"/>
              <a:cs typeface="Carlito" panose="020F0502020204030204"/>
            </a:endParaRPr>
          </a:p>
          <a:p>
            <a:pPr>
              <a:lnSpc>
                <a:spcPct val="100000"/>
              </a:lnSpc>
              <a:spcBef>
                <a:spcPts val="20"/>
              </a:spcBef>
              <a:buClr>
                <a:srgbClr val="FF0000"/>
              </a:buClr>
              <a:buFont typeface="Carlito" panose="020F0502020204030204"/>
              <a:buAutoNum type="arabicPeriod"/>
            </a:pPr>
            <a:endParaRPr sz="3900">
              <a:latin typeface="Carlito" panose="020F0502020204030204"/>
              <a:cs typeface="Carlito" panose="020F0502020204030204"/>
            </a:endParaRPr>
          </a:p>
          <a:p>
            <a:pPr marL="1003300" marR="379730" lvl="1" indent="-533400">
              <a:lnSpc>
                <a:spcPct val="100000"/>
              </a:lnSpc>
              <a:buFont typeface="Arial" panose="020B0604020202020204"/>
              <a:buChar char="•"/>
              <a:tabLst>
                <a:tab pos="1002665" algn="l"/>
                <a:tab pos="1003300" algn="l"/>
                <a:tab pos="4707255" algn="l"/>
              </a:tabLst>
            </a:pPr>
            <a:r>
              <a:rPr sz="2800" spc="-5" dirty="0">
                <a:latin typeface="Carlito" panose="020F0502020204030204"/>
                <a:cs typeface="Carlito" panose="020F0502020204030204"/>
              </a:rPr>
              <a:t>The </a:t>
            </a:r>
            <a:r>
              <a:rPr sz="2800" b="1" spc="-5" dirty="0">
                <a:latin typeface="Carlito" panose="020F0502020204030204"/>
                <a:cs typeface="Carlito" panose="020F0502020204030204"/>
              </a:rPr>
              <a:t>CPU </a:t>
            </a:r>
            <a:r>
              <a:rPr sz="2800" spc="-10" dirty="0">
                <a:latin typeface="Carlito" panose="020F0502020204030204"/>
                <a:cs typeface="Carlito" panose="020F0502020204030204"/>
              </a:rPr>
              <a:t>provides </a:t>
            </a:r>
            <a:r>
              <a:rPr sz="2800" dirty="0">
                <a:solidFill>
                  <a:srgbClr val="FF0000"/>
                </a:solidFill>
                <a:latin typeface="Carlito" panose="020F0502020204030204"/>
                <a:cs typeface="Carlito" panose="020F0502020204030204"/>
              </a:rPr>
              <a:t>the </a:t>
            </a:r>
            <a:r>
              <a:rPr sz="2800" spc="-5" dirty="0">
                <a:solidFill>
                  <a:srgbClr val="FF0000"/>
                </a:solidFill>
                <a:latin typeface="Carlito" panose="020F0502020204030204"/>
                <a:cs typeface="Carlito" panose="020F0502020204030204"/>
              </a:rPr>
              <a:t>address </a:t>
            </a:r>
            <a:r>
              <a:rPr sz="2800" spc="-5" dirty="0">
                <a:latin typeface="Carlito" panose="020F0502020204030204"/>
                <a:cs typeface="Carlito" panose="020F0502020204030204"/>
              </a:rPr>
              <a:t>of </a:t>
            </a:r>
            <a:r>
              <a:rPr sz="2800" dirty="0">
                <a:latin typeface="Carlito" panose="020F0502020204030204"/>
                <a:cs typeface="Carlito" panose="020F0502020204030204"/>
              </a:rPr>
              <a:t>an </a:t>
            </a:r>
            <a:r>
              <a:rPr sz="2800" spc="-5" dirty="0">
                <a:latin typeface="Carlito" panose="020F0502020204030204"/>
                <a:cs typeface="Carlito" panose="020F0502020204030204"/>
              </a:rPr>
              <a:t>instruction  </a:t>
            </a:r>
            <a:r>
              <a:rPr sz="2800" spc="-10" dirty="0">
                <a:latin typeface="Carlito" panose="020F0502020204030204"/>
                <a:cs typeface="Carlito" panose="020F0502020204030204"/>
              </a:rPr>
              <a:t>through </a:t>
            </a:r>
            <a:r>
              <a:rPr sz="2800" dirty="0">
                <a:latin typeface="Carlito" panose="020F0502020204030204"/>
                <a:cs typeface="Carlito" panose="020F0502020204030204"/>
              </a:rPr>
              <a:t>the</a:t>
            </a:r>
            <a:r>
              <a:rPr sz="2800" spc="15" dirty="0">
                <a:latin typeface="Carlito" panose="020F0502020204030204"/>
                <a:cs typeface="Carlito" panose="020F0502020204030204"/>
              </a:rPr>
              <a:t> </a:t>
            </a:r>
            <a:r>
              <a:rPr sz="2800" b="1" spc="-5" dirty="0">
                <a:solidFill>
                  <a:srgbClr val="FF0000"/>
                </a:solidFill>
                <a:latin typeface="Carlito" panose="020F0502020204030204"/>
                <a:cs typeface="Carlito" panose="020F0502020204030204"/>
              </a:rPr>
              <a:t>address</a:t>
            </a:r>
            <a:r>
              <a:rPr sz="2800" b="1" spc="-15" dirty="0">
                <a:solidFill>
                  <a:srgbClr val="FF0000"/>
                </a:solidFill>
                <a:latin typeface="Carlito" panose="020F0502020204030204"/>
                <a:cs typeface="Carlito" panose="020F0502020204030204"/>
              </a:rPr>
              <a:t> </a:t>
            </a:r>
            <a:r>
              <a:rPr sz="2800" b="1" dirty="0">
                <a:solidFill>
                  <a:srgbClr val="FF0000"/>
                </a:solidFill>
                <a:latin typeface="Carlito" panose="020F0502020204030204"/>
                <a:cs typeface="Carlito" panose="020F0502020204030204"/>
              </a:rPr>
              <a:t>bus	</a:t>
            </a:r>
            <a:r>
              <a:rPr sz="2800" dirty="0">
                <a:latin typeface="Carlito" panose="020F0502020204030204"/>
                <a:cs typeface="Carlito" panose="020F0502020204030204"/>
              </a:rPr>
              <a:t>.</a:t>
            </a:r>
            <a:endParaRPr sz="2800">
              <a:latin typeface="Carlito" panose="020F0502020204030204"/>
              <a:cs typeface="Carlito" panose="020F0502020204030204"/>
            </a:endParaRPr>
          </a:p>
          <a:p>
            <a:pPr lvl="1">
              <a:lnSpc>
                <a:spcPct val="100000"/>
              </a:lnSpc>
              <a:spcBef>
                <a:spcPts val="5"/>
              </a:spcBef>
              <a:buFont typeface="Arial" panose="020B0604020202020204"/>
              <a:buChar char="•"/>
            </a:pPr>
            <a:endParaRPr sz="3850">
              <a:latin typeface="Carlito" panose="020F0502020204030204"/>
              <a:cs typeface="Carlito" panose="020F0502020204030204"/>
            </a:endParaRPr>
          </a:p>
          <a:p>
            <a:pPr marL="1003300" marR="5080" lvl="1" indent="-533400">
              <a:lnSpc>
                <a:spcPct val="100000"/>
              </a:lnSpc>
              <a:spcBef>
                <a:spcPts val="5"/>
              </a:spcBef>
              <a:buFont typeface="Arial" panose="020B0604020202020204"/>
              <a:buChar char="•"/>
              <a:tabLst>
                <a:tab pos="1002665" algn="l"/>
                <a:tab pos="1003300" algn="l"/>
              </a:tabLst>
            </a:pPr>
            <a:r>
              <a:rPr sz="2800" spc="-5" dirty="0">
                <a:latin typeface="Carlito" panose="020F0502020204030204"/>
                <a:cs typeface="Carlito" panose="020F0502020204030204"/>
              </a:rPr>
              <a:t>The address </a:t>
            </a:r>
            <a:r>
              <a:rPr sz="2800" dirty="0">
                <a:latin typeface="Carlito" panose="020F0502020204030204"/>
                <a:cs typeface="Carlito" panose="020F0502020204030204"/>
              </a:rPr>
              <a:t>is </a:t>
            </a:r>
            <a:r>
              <a:rPr sz="2800" spc="-10" dirty="0">
                <a:latin typeface="Carlito" panose="020F0502020204030204"/>
                <a:cs typeface="Carlito" panose="020F0502020204030204"/>
              </a:rPr>
              <a:t>decoded by </a:t>
            </a:r>
            <a:r>
              <a:rPr sz="2800" dirty="0">
                <a:latin typeface="Carlito" panose="020F0502020204030204"/>
                <a:cs typeface="Carlito" panose="020F0502020204030204"/>
              </a:rPr>
              <a:t>the </a:t>
            </a:r>
            <a:r>
              <a:rPr sz="2800" b="1" spc="-5" dirty="0">
                <a:latin typeface="Carlito" panose="020F0502020204030204"/>
                <a:cs typeface="Carlito" panose="020F0502020204030204"/>
              </a:rPr>
              <a:t>memory</a:t>
            </a:r>
            <a:r>
              <a:rPr sz="2800" spc="-5" dirty="0">
                <a:latin typeface="Carlito" panose="020F0502020204030204"/>
                <a:cs typeface="Carlito" panose="020F0502020204030204"/>
              </a:rPr>
              <a:t>, </a:t>
            </a:r>
            <a:r>
              <a:rPr sz="2800" dirty="0">
                <a:latin typeface="Carlito" panose="020F0502020204030204"/>
                <a:cs typeface="Carlito" panose="020F0502020204030204"/>
              </a:rPr>
              <a:t>and the  </a:t>
            </a:r>
            <a:r>
              <a:rPr sz="2800" spc="-5" dirty="0">
                <a:latin typeface="Carlito" panose="020F0502020204030204"/>
                <a:cs typeface="Carlito" panose="020F0502020204030204"/>
              </a:rPr>
              <a:t>instruction </a:t>
            </a:r>
            <a:r>
              <a:rPr sz="2800" dirty="0">
                <a:latin typeface="Carlito" panose="020F0502020204030204"/>
                <a:cs typeface="Carlito" panose="020F0502020204030204"/>
              </a:rPr>
              <a:t>is </a:t>
            </a:r>
            <a:r>
              <a:rPr sz="2800" spc="-10" dirty="0">
                <a:latin typeface="Carlito" panose="020F0502020204030204"/>
                <a:cs typeface="Carlito" panose="020F0502020204030204"/>
              </a:rPr>
              <a:t>read </a:t>
            </a:r>
            <a:r>
              <a:rPr sz="2800" spc="-20" dirty="0">
                <a:latin typeface="Carlito" panose="020F0502020204030204"/>
                <a:cs typeface="Carlito" panose="020F0502020204030204"/>
              </a:rPr>
              <a:t>from </a:t>
            </a:r>
            <a:r>
              <a:rPr sz="2800" dirty="0">
                <a:latin typeface="Carlito" panose="020F0502020204030204"/>
                <a:cs typeface="Carlito" panose="020F0502020204030204"/>
              </a:rPr>
              <a:t>the memory </a:t>
            </a:r>
            <a:r>
              <a:rPr sz="2800" spc="-20" dirty="0">
                <a:latin typeface="Carlito" panose="020F0502020204030204"/>
                <a:cs typeface="Carlito" panose="020F0502020204030204"/>
              </a:rPr>
              <a:t>into </a:t>
            </a:r>
            <a:r>
              <a:rPr sz="2800" dirty="0">
                <a:latin typeface="Carlito" panose="020F0502020204030204"/>
                <a:cs typeface="Carlito" panose="020F0502020204030204"/>
              </a:rPr>
              <a:t>the </a:t>
            </a:r>
            <a:r>
              <a:rPr sz="2800" b="1" spc="-5" dirty="0">
                <a:latin typeface="Carlito" panose="020F0502020204030204"/>
                <a:cs typeface="Carlito" panose="020F0502020204030204"/>
              </a:rPr>
              <a:t>CPU  </a:t>
            </a:r>
            <a:r>
              <a:rPr sz="2800" spc="-10" dirty="0">
                <a:latin typeface="Carlito" panose="020F0502020204030204"/>
                <a:cs typeface="Carlito" panose="020F0502020204030204"/>
              </a:rPr>
              <a:t>through </a:t>
            </a:r>
            <a:r>
              <a:rPr sz="2800" dirty="0">
                <a:latin typeface="Carlito" panose="020F0502020204030204"/>
                <a:cs typeface="Carlito" panose="020F0502020204030204"/>
              </a:rPr>
              <a:t>the memory </a:t>
            </a:r>
            <a:r>
              <a:rPr sz="2800" b="1" spc="-15" dirty="0">
                <a:solidFill>
                  <a:srgbClr val="FF0000"/>
                </a:solidFill>
                <a:latin typeface="Carlito" panose="020F0502020204030204"/>
                <a:cs typeface="Carlito" panose="020F0502020204030204"/>
              </a:rPr>
              <a:t>data</a:t>
            </a:r>
            <a:r>
              <a:rPr sz="2800" b="1" dirty="0">
                <a:solidFill>
                  <a:srgbClr val="FF0000"/>
                </a:solidFill>
                <a:latin typeface="Carlito" panose="020F0502020204030204"/>
                <a:cs typeface="Carlito" panose="020F0502020204030204"/>
              </a:rPr>
              <a:t> bus</a:t>
            </a:r>
            <a:r>
              <a:rPr sz="2800" dirty="0">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24</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1102105" y="495807"/>
            <a:ext cx="6935470" cy="635635"/>
          </a:xfrm>
          <a:prstGeom prst="rect">
            <a:avLst/>
          </a:prstGeom>
        </p:spPr>
        <p:txBody>
          <a:bodyPr vert="horz" wrap="square" lIns="0" tIns="13335" rIns="0" bIns="0" rtlCol="0">
            <a:spAutoFit/>
          </a:bodyPr>
          <a:lstStyle/>
          <a:p>
            <a:pPr marL="12700">
              <a:lnSpc>
                <a:spcPct val="100000"/>
              </a:lnSpc>
              <a:spcBef>
                <a:spcPts val="105"/>
              </a:spcBef>
            </a:pPr>
            <a:r>
              <a:rPr spc="-15" dirty="0"/>
              <a:t>Microcomputers </a:t>
            </a:r>
            <a:r>
              <a:rPr spc="-235" dirty="0">
                <a:latin typeface="Arial" panose="020B0604020202020204"/>
                <a:cs typeface="Arial" panose="020B0604020202020204"/>
              </a:rPr>
              <a:t>– </a:t>
            </a:r>
            <a:r>
              <a:rPr spc="-5" dirty="0"/>
              <a:t>machine</a:t>
            </a:r>
            <a:r>
              <a:rPr spc="-10" dirty="0"/>
              <a:t> </a:t>
            </a:r>
            <a:r>
              <a:rPr spc="-20" dirty="0"/>
              <a:t>cycle</a:t>
            </a:r>
          </a:p>
        </p:txBody>
      </p:sp>
      <p:sp>
        <p:nvSpPr>
          <p:cNvPr id="3" name="object 3"/>
          <p:cNvSpPr txBox="1"/>
          <p:nvPr/>
        </p:nvSpPr>
        <p:spPr>
          <a:xfrm>
            <a:off x="627380" y="1673860"/>
            <a:ext cx="7693025" cy="2160270"/>
          </a:xfrm>
          <a:prstGeom prst="rect">
            <a:avLst/>
          </a:prstGeom>
        </p:spPr>
        <p:txBody>
          <a:bodyPr vert="horz" wrap="square" lIns="0" tIns="12065" rIns="0" bIns="0" rtlCol="0">
            <a:spAutoFit/>
          </a:bodyPr>
          <a:lstStyle/>
          <a:p>
            <a:pPr marL="537210" indent="-525145">
              <a:lnSpc>
                <a:spcPct val="100000"/>
              </a:lnSpc>
              <a:spcBef>
                <a:spcPts val="95"/>
              </a:spcBef>
              <a:buSzPct val="91000"/>
              <a:buAutoNum type="arabicPeriod" startAt="2"/>
              <a:tabLst>
                <a:tab pos="537845" algn="l"/>
              </a:tabLst>
            </a:pPr>
            <a:r>
              <a:rPr sz="4400" b="1" spc="-30" dirty="0">
                <a:solidFill>
                  <a:srgbClr val="FF0000"/>
                </a:solidFill>
                <a:latin typeface="Carlito" panose="020F0502020204030204"/>
                <a:cs typeface="Carlito" panose="020F0502020204030204"/>
              </a:rPr>
              <a:t>Execute</a:t>
            </a:r>
            <a:r>
              <a:rPr sz="4400" b="1" dirty="0">
                <a:solidFill>
                  <a:srgbClr val="FF0000"/>
                </a:solidFill>
                <a:latin typeface="Carlito" panose="020F0502020204030204"/>
                <a:cs typeface="Carlito" panose="020F0502020204030204"/>
              </a:rPr>
              <a:t> </a:t>
            </a:r>
            <a:r>
              <a:rPr sz="4400" b="1" spc="-10" dirty="0">
                <a:solidFill>
                  <a:srgbClr val="FF0000"/>
                </a:solidFill>
                <a:latin typeface="Carlito" panose="020F0502020204030204"/>
                <a:cs typeface="Carlito" panose="020F0502020204030204"/>
              </a:rPr>
              <a:t>cycle</a:t>
            </a:r>
            <a:r>
              <a:rPr sz="4400" spc="-10" dirty="0">
                <a:solidFill>
                  <a:srgbClr val="FF0000"/>
                </a:solidFill>
                <a:latin typeface="Carlito" panose="020F0502020204030204"/>
                <a:cs typeface="Carlito" panose="020F0502020204030204"/>
              </a:rPr>
              <a:t>:</a:t>
            </a:r>
            <a:endParaRPr sz="4400">
              <a:latin typeface="Carlito" panose="020F0502020204030204"/>
              <a:cs typeface="Carlito" panose="020F0502020204030204"/>
            </a:endParaRPr>
          </a:p>
          <a:p>
            <a:pPr>
              <a:lnSpc>
                <a:spcPct val="100000"/>
              </a:lnSpc>
              <a:spcBef>
                <a:spcPts val="50"/>
              </a:spcBef>
              <a:buClr>
                <a:srgbClr val="FF0000"/>
              </a:buClr>
              <a:buFont typeface="Carlito" panose="020F0502020204030204"/>
              <a:buAutoNum type="arabicPeriod" startAt="2"/>
            </a:pPr>
            <a:endParaRPr sz="3900">
              <a:latin typeface="Carlito" panose="020F0502020204030204"/>
              <a:cs typeface="Carlito" panose="020F0502020204030204"/>
            </a:endParaRPr>
          </a:p>
          <a:p>
            <a:pPr marL="911860" marR="5080" lvl="1" indent="-533400">
              <a:lnSpc>
                <a:spcPct val="100000"/>
              </a:lnSpc>
              <a:buFont typeface="Arial" panose="020B0604020202020204"/>
              <a:buChar char="•"/>
              <a:tabLst>
                <a:tab pos="911225" algn="l"/>
                <a:tab pos="911860" algn="l"/>
              </a:tabLst>
            </a:pPr>
            <a:r>
              <a:rPr sz="2800" spc="-5" dirty="0">
                <a:latin typeface="Carlito" panose="020F0502020204030204"/>
                <a:cs typeface="Carlito" panose="020F0502020204030204"/>
              </a:rPr>
              <a:t>The instruction </a:t>
            </a:r>
            <a:r>
              <a:rPr sz="2800" dirty="0">
                <a:latin typeface="Carlito" panose="020F0502020204030204"/>
                <a:cs typeface="Carlito" panose="020F0502020204030204"/>
              </a:rPr>
              <a:t>is </a:t>
            </a:r>
            <a:r>
              <a:rPr sz="2800" spc="-10" dirty="0">
                <a:latin typeface="Carlito" panose="020F0502020204030204"/>
                <a:cs typeface="Carlito" panose="020F0502020204030204"/>
              </a:rPr>
              <a:t>decoded by </a:t>
            </a:r>
            <a:r>
              <a:rPr sz="2800" dirty="0">
                <a:latin typeface="Carlito" panose="020F0502020204030204"/>
                <a:cs typeface="Carlito" panose="020F0502020204030204"/>
              </a:rPr>
              <a:t>the </a:t>
            </a:r>
            <a:r>
              <a:rPr sz="2800" b="1" spc="-5" dirty="0">
                <a:latin typeface="Carlito" panose="020F0502020204030204"/>
                <a:cs typeface="Carlito" panose="020F0502020204030204"/>
              </a:rPr>
              <a:t>CPU</a:t>
            </a:r>
            <a:r>
              <a:rPr sz="2800" spc="-5" dirty="0">
                <a:latin typeface="Carlito" panose="020F0502020204030204"/>
                <a:cs typeface="Carlito" panose="020F0502020204030204"/>
              </a:rPr>
              <a:t>, </a:t>
            </a:r>
            <a:r>
              <a:rPr sz="2800" dirty="0">
                <a:latin typeface="Carlito" panose="020F0502020204030204"/>
                <a:cs typeface="Carlito" panose="020F0502020204030204"/>
              </a:rPr>
              <a:t>and the  </a:t>
            </a:r>
            <a:r>
              <a:rPr sz="2800" spc="-15" dirty="0">
                <a:latin typeface="Carlito" panose="020F0502020204030204"/>
                <a:cs typeface="Carlito" panose="020F0502020204030204"/>
              </a:rPr>
              <a:t>request operation </a:t>
            </a:r>
            <a:r>
              <a:rPr sz="2800" dirty="0">
                <a:latin typeface="Carlito" panose="020F0502020204030204"/>
                <a:cs typeface="Carlito" panose="020F0502020204030204"/>
              </a:rPr>
              <a:t>is</a:t>
            </a:r>
            <a:r>
              <a:rPr sz="2800" spc="10" dirty="0">
                <a:latin typeface="Carlito" panose="020F0502020204030204"/>
                <a:cs typeface="Carlito" panose="020F0502020204030204"/>
              </a:rPr>
              <a:t> </a:t>
            </a:r>
            <a:r>
              <a:rPr sz="2800" b="1" spc="-5" dirty="0">
                <a:latin typeface="Carlito" panose="020F0502020204030204"/>
                <a:cs typeface="Carlito" panose="020F0502020204030204"/>
              </a:rPr>
              <a:t>performed</a:t>
            </a:r>
            <a:r>
              <a:rPr sz="2800" spc="-5" dirty="0">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2105" y="495807"/>
            <a:ext cx="6935470" cy="635635"/>
          </a:xfrm>
          <a:prstGeom prst="rect">
            <a:avLst/>
          </a:prstGeom>
        </p:spPr>
        <p:txBody>
          <a:bodyPr vert="horz" wrap="square" lIns="0" tIns="13335" rIns="0" bIns="0" rtlCol="0">
            <a:spAutoFit/>
          </a:bodyPr>
          <a:lstStyle/>
          <a:p>
            <a:pPr marL="12700">
              <a:lnSpc>
                <a:spcPct val="100000"/>
              </a:lnSpc>
              <a:spcBef>
                <a:spcPts val="105"/>
              </a:spcBef>
            </a:pPr>
            <a:r>
              <a:rPr spc="-15" dirty="0"/>
              <a:t>Microcomputers </a:t>
            </a:r>
            <a:r>
              <a:rPr spc="-235" dirty="0">
                <a:latin typeface="Arial" panose="020B0604020202020204"/>
                <a:cs typeface="Arial" panose="020B0604020202020204"/>
              </a:rPr>
              <a:t>– </a:t>
            </a:r>
            <a:r>
              <a:rPr spc="-5" dirty="0"/>
              <a:t>machine</a:t>
            </a:r>
            <a:r>
              <a:rPr spc="-10" dirty="0"/>
              <a:t> </a:t>
            </a:r>
            <a:r>
              <a:rPr spc="-20" dirty="0"/>
              <a:t>cycle</a:t>
            </a:r>
          </a:p>
        </p:txBody>
      </p:sp>
      <p:grpSp>
        <p:nvGrpSpPr>
          <p:cNvPr id="3" name="object 3"/>
          <p:cNvGrpSpPr/>
          <p:nvPr/>
        </p:nvGrpSpPr>
        <p:grpSpPr>
          <a:xfrm>
            <a:off x="914400" y="1905000"/>
            <a:ext cx="7625080" cy="2900680"/>
            <a:chOff x="914400" y="1905000"/>
            <a:chExt cx="7625080" cy="2900680"/>
          </a:xfrm>
        </p:grpSpPr>
        <p:sp>
          <p:nvSpPr>
            <p:cNvPr id="4" name="object 4"/>
            <p:cNvSpPr/>
            <p:nvPr/>
          </p:nvSpPr>
          <p:spPr>
            <a:xfrm>
              <a:off x="914400" y="1905000"/>
              <a:ext cx="6858000" cy="2895600"/>
            </a:xfrm>
            <a:custGeom>
              <a:avLst/>
              <a:gdLst/>
              <a:ahLst/>
              <a:cxnLst/>
              <a:rect l="l" t="t" r="r" b="b"/>
              <a:pathLst>
                <a:path w="6858000" h="2895600">
                  <a:moveTo>
                    <a:pt x="0" y="2895473"/>
                  </a:moveTo>
                  <a:lnTo>
                    <a:pt x="6858000" y="2895473"/>
                  </a:lnTo>
                </a:path>
                <a:path w="6858000" h="2895600">
                  <a:moveTo>
                    <a:pt x="76200" y="0"/>
                  </a:moveTo>
                  <a:lnTo>
                    <a:pt x="76200" y="2819273"/>
                  </a:lnTo>
                </a:path>
              </a:pathLst>
            </a:custGeom>
            <a:ln w="9525">
              <a:solidFill>
                <a:srgbClr val="000000"/>
              </a:solidFill>
            </a:ln>
          </p:spPr>
          <p:txBody>
            <a:bodyPr wrap="square" lIns="0" tIns="0" rIns="0" bIns="0" rtlCol="0"/>
            <a:lstStyle/>
            <a:p>
              <a:endParaRPr/>
            </a:p>
          </p:txBody>
        </p:sp>
        <p:sp>
          <p:nvSpPr>
            <p:cNvPr id="5" name="object 5"/>
            <p:cNvSpPr/>
            <p:nvPr/>
          </p:nvSpPr>
          <p:spPr>
            <a:xfrm>
              <a:off x="990600" y="4571885"/>
              <a:ext cx="6629400" cy="228600"/>
            </a:xfrm>
            <a:custGeom>
              <a:avLst/>
              <a:gdLst/>
              <a:ahLst/>
              <a:cxnLst/>
              <a:rect l="l" t="t" r="r" b="b"/>
              <a:pathLst>
                <a:path w="6629400" h="228600">
                  <a:moveTo>
                    <a:pt x="0" y="228587"/>
                  </a:moveTo>
                  <a:lnTo>
                    <a:pt x="457200" y="228587"/>
                  </a:lnTo>
                  <a:lnTo>
                    <a:pt x="457200" y="0"/>
                  </a:lnTo>
                  <a:lnTo>
                    <a:pt x="0" y="0"/>
                  </a:lnTo>
                  <a:lnTo>
                    <a:pt x="0" y="228587"/>
                  </a:lnTo>
                  <a:close/>
                </a:path>
                <a:path w="6629400" h="228600">
                  <a:moveTo>
                    <a:pt x="1066800" y="228587"/>
                  </a:moveTo>
                  <a:lnTo>
                    <a:pt x="1524000" y="228587"/>
                  </a:lnTo>
                  <a:lnTo>
                    <a:pt x="1524000" y="0"/>
                  </a:lnTo>
                  <a:lnTo>
                    <a:pt x="1066800" y="0"/>
                  </a:lnTo>
                  <a:lnTo>
                    <a:pt x="1066800" y="228587"/>
                  </a:lnTo>
                  <a:close/>
                </a:path>
                <a:path w="6629400" h="228600">
                  <a:moveTo>
                    <a:pt x="2133600" y="228587"/>
                  </a:moveTo>
                  <a:lnTo>
                    <a:pt x="2590800" y="228587"/>
                  </a:lnTo>
                  <a:lnTo>
                    <a:pt x="2590800" y="0"/>
                  </a:lnTo>
                  <a:lnTo>
                    <a:pt x="2133600" y="0"/>
                  </a:lnTo>
                  <a:lnTo>
                    <a:pt x="2133600" y="228587"/>
                  </a:lnTo>
                  <a:close/>
                </a:path>
                <a:path w="6629400" h="228600">
                  <a:moveTo>
                    <a:pt x="5257800" y="228587"/>
                  </a:moveTo>
                  <a:lnTo>
                    <a:pt x="5715000" y="228587"/>
                  </a:lnTo>
                  <a:lnTo>
                    <a:pt x="5715000" y="0"/>
                  </a:lnTo>
                  <a:lnTo>
                    <a:pt x="5257800" y="0"/>
                  </a:lnTo>
                  <a:lnTo>
                    <a:pt x="5257800" y="228587"/>
                  </a:lnTo>
                  <a:close/>
                </a:path>
                <a:path w="6629400" h="228600">
                  <a:moveTo>
                    <a:pt x="4267200" y="228587"/>
                  </a:moveTo>
                  <a:lnTo>
                    <a:pt x="4724400" y="228587"/>
                  </a:lnTo>
                  <a:lnTo>
                    <a:pt x="4724400" y="0"/>
                  </a:lnTo>
                  <a:lnTo>
                    <a:pt x="4267200" y="0"/>
                  </a:lnTo>
                  <a:lnTo>
                    <a:pt x="4267200" y="228587"/>
                  </a:lnTo>
                  <a:close/>
                </a:path>
                <a:path w="6629400" h="228600">
                  <a:moveTo>
                    <a:pt x="3200400" y="228587"/>
                  </a:moveTo>
                  <a:lnTo>
                    <a:pt x="3657600" y="228587"/>
                  </a:lnTo>
                  <a:lnTo>
                    <a:pt x="3657600" y="0"/>
                  </a:lnTo>
                  <a:lnTo>
                    <a:pt x="3200400" y="0"/>
                  </a:lnTo>
                  <a:lnTo>
                    <a:pt x="3200400" y="228587"/>
                  </a:lnTo>
                  <a:close/>
                </a:path>
                <a:path w="6629400" h="228600">
                  <a:moveTo>
                    <a:pt x="6172200" y="228587"/>
                  </a:moveTo>
                  <a:lnTo>
                    <a:pt x="6629400" y="228587"/>
                  </a:lnTo>
                  <a:lnTo>
                    <a:pt x="6629400" y="0"/>
                  </a:lnTo>
                  <a:lnTo>
                    <a:pt x="6172200" y="0"/>
                  </a:lnTo>
                  <a:lnTo>
                    <a:pt x="6172200" y="228587"/>
                  </a:lnTo>
                  <a:close/>
                </a:path>
              </a:pathLst>
            </a:custGeom>
            <a:ln w="9525">
              <a:solidFill>
                <a:srgbClr val="000000"/>
              </a:solidFill>
            </a:ln>
          </p:spPr>
          <p:txBody>
            <a:bodyPr wrap="square" lIns="0" tIns="0" rIns="0" bIns="0" rtlCol="0"/>
            <a:lstStyle/>
            <a:p>
              <a:endParaRPr/>
            </a:p>
          </p:txBody>
        </p:sp>
        <p:sp>
          <p:nvSpPr>
            <p:cNvPr id="6" name="object 6"/>
            <p:cNvSpPr/>
            <p:nvPr/>
          </p:nvSpPr>
          <p:spPr>
            <a:xfrm>
              <a:off x="7696200" y="1981200"/>
              <a:ext cx="609600" cy="2819400"/>
            </a:xfrm>
            <a:custGeom>
              <a:avLst/>
              <a:gdLst/>
              <a:ahLst/>
              <a:cxnLst/>
              <a:rect l="l" t="t" r="r" b="b"/>
              <a:pathLst>
                <a:path w="609600" h="2819400">
                  <a:moveTo>
                    <a:pt x="0" y="2819273"/>
                  </a:moveTo>
                  <a:lnTo>
                    <a:pt x="609600" y="2819273"/>
                  </a:lnTo>
                </a:path>
                <a:path w="609600" h="2819400">
                  <a:moveTo>
                    <a:pt x="381000" y="0"/>
                  </a:moveTo>
                  <a:lnTo>
                    <a:pt x="381000" y="2743073"/>
                  </a:lnTo>
                </a:path>
              </a:pathLst>
            </a:custGeom>
            <a:ln w="9525">
              <a:solidFill>
                <a:srgbClr val="000000"/>
              </a:solidFill>
            </a:ln>
          </p:spPr>
          <p:txBody>
            <a:bodyPr wrap="square" lIns="0" tIns="0" rIns="0" bIns="0" rtlCol="0"/>
            <a:lstStyle/>
            <a:p>
              <a:endParaRPr/>
            </a:p>
          </p:txBody>
        </p:sp>
        <p:sp>
          <p:nvSpPr>
            <p:cNvPr id="7" name="object 7"/>
            <p:cNvSpPr/>
            <p:nvPr/>
          </p:nvSpPr>
          <p:spPr>
            <a:xfrm>
              <a:off x="8077200" y="4571885"/>
              <a:ext cx="457200" cy="228600"/>
            </a:xfrm>
            <a:custGeom>
              <a:avLst/>
              <a:gdLst/>
              <a:ahLst/>
              <a:cxnLst/>
              <a:rect l="l" t="t" r="r" b="b"/>
              <a:pathLst>
                <a:path w="457200" h="228600">
                  <a:moveTo>
                    <a:pt x="0" y="228587"/>
                  </a:moveTo>
                  <a:lnTo>
                    <a:pt x="457200" y="228587"/>
                  </a:lnTo>
                  <a:lnTo>
                    <a:pt x="457200" y="0"/>
                  </a:lnTo>
                  <a:lnTo>
                    <a:pt x="0" y="0"/>
                  </a:lnTo>
                  <a:lnTo>
                    <a:pt x="0" y="228587"/>
                  </a:lnTo>
                  <a:close/>
                </a:path>
              </a:pathLst>
            </a:custGeom>
            <a:ln w="9525">
              <a:solidFill>
                <a:srgbClr val="000000"/>
              </a:solidFill>
            </a:ln>
          </p:spPr>
          <p:txBody>
            <a:bodyPr wrap="square" lIns="0" tIns="0" rIns="0" bIns="0" rtlCol="0"/>
            <a:lstStyle/>
            <a:p>
              <a:endParaRPr/>
            </a:p>
          </p:txBody>
        </p:sp>
        <p:sp>
          <p:nvSpPr>
            <p:cNvPr id="8" name="object 8"/>
            <p:cNvSpPr/>
            <p:nvPr/>
          </p:nvSpPr>
          <p:spPr>
            <a:xfrm>
              <a:off x="4191000" y="3200400"/>
              <a:ext cx="2057400" cy="1600200"/>
            </a:xfrm>
            <a:custGeom>
              <a:avLst/>
              <a:gdLst/>
              <a:ahLst/>
              <a:cxnLst/>
              <a:rect l="l" t="t" r="r" b="b"/>
              <a:pathLst>
                <a:path w="2057400" h="1600200">
                  <a:moveTo>
                    <a:pt x="0" y="761873"/>
                  </a:moveTo>
                  <a:lnTo>
                    <a:pt x="0" y="1600073"/>
                  </a:lnTo>
                </a:path>
                <a:path w="2057400" h="1600200">
                  <a:moveTo>
                    <a:pt x="2057400" y="304800"/>
                  </a:moveTo>
                  <a:lnTo>
                    <a:pt x="2057400" y="1600073"/>
                  </a:lnTo>
                </a:path>
                <a:path w="2057400" h="1600200">
                  <a:moveTo>
                    <a:pt x="2057400" y="0"/>
                  </a:moveTo>
                  <a:lnTo>
                    <a:pt x="2057400" y="457073"/>
                  </a:lnTo>
                </a:path>
              </a:pathLst>
            </a:custGeom>
            <a:ln w="9525">
              <a:solidFill>
                <a:srgbClr val="000000"/>
              </a:solidFill>
            </a:ln>
          </p:spPr>
          <p:txBody>
            <a:bodyPr wrap="square" lIns="0" tIns="0" rIns="0" bIns="0" rtlCol="0"/>
            <a:lstStyle/>
            <a:p>
              <a:endParaRPr/>
            </a:p>
          </p:txBody>
        </p:sp>
        <p:sp>
          <p:nvSpPr>
            <p:cNvPr id="9" name="object 9"/>
            <p:cNvSpPr/>
            <p:nvPr/>
          </p:nvSpPr>
          <p:spPr>
            <a:xfrm>
              <a:off x="990600" y="2400299"/>
              <a:ext cx="7086600" cy="1600200"/>
            </a:xfrm>
            <a:custGeom>
              <a:avLst/>
              <a:gdLst/>
              <a:ahLst/>
              <a:cxnLst/>
              <a:rect l="l" t="t" r="r" b="b"/>
              <a:pathLst>
                <a:path w="7086600" h="1600200">
                  <a:moveTo>
                    <a:pt x="3200400" y="1561973"/>
                  </a:moveTo>
                  <a:lnTo>
                    <a:pt x="3187700" y="1555623"/>
                  </a:lnTo>
                  <a:lnTo>
                    <a:pt x="3124200" y="1523873"/>
                  </a:lnTo>
                  <a:lnTo>
                    <a:pt x="3124200" y="1555623"/>
                  </a:lnTo>
                  <a:lnTo>
                    <a:pt x="76200" y="1555623"/>
                  </a:lnTo>
                  <a:lnTo>
                    <a:pt x="76200" y="1523873"/>
                  </a:lnTo>
                  <a:lnTo>
                    <a:pt x="0" y="1561973"/>
                  </a:lnTo>
                  <a:lnTo>
                    <a:pt x="76200" y="1600073"/>
                  </a:lnTo>
                  <a:lnTo>
                    <a:pt x="76200" y="1568323"/>
                  </a:lnTo>
                  <a:lnTo>
                    <a:pt x="3124200" y="1568323"/>
                  </a:lnTo>
                  <a:lnTo>
                    <a:pt x="3124200" y="1600073"/>
                  </a:lnTo>
                  <a:lnTo>
                    <a:pt x="3187700" y="1568323"/>
                  </a:lnTo>
                  <a:lnTo>
                    <a:pt x="3200400" y="1561973"/>
                  </a:lnTo>
                  <a:close/>
                </a:path>
                <a:path w="7086600" h="1600200">
                  <a:moveTo>
                    <a:pt x="5257800" y="800100"/>
                  </a:moveTo>
                  <a:lnTo>
                    <a:pt x="5245100" y="793750"/>
                  </a:lnTo>
                  <a:lnTo>
                    <a:pt x="5181600" y="762000"/>
                  </a:lnTo>
                  <a:lnTo>
                    <a:pt x="5181600" y="793750"/>
                  </a:lnTo>
                  <a:lnTo>
                    <a:pt x="76200" y="793750"/>
                  </a:lnTo>
                  <a:lnTo>
                    <a:pt x="76200" y="762000"/>
                  </a:lnTo>
                  <a:lnTo>
                    <a:pt x="0" y="800100"/>
                  </a:lnTo>
                  <a:lnTo>
                    <a:pt x="76200" y="838200"/>
                  </a:lnTo>
                  <a:lnTo>
                    <a:pt x="76200" y="806450"/>
                  </a:lnTo>
                  <a:lnTo>
                    <a:pt x="5181600" y="806450"/>
                  </a:lnTo>
                  <a:lnTo>
                    <a:pt x="5181600" y="838200"/>
                  </a:lnTo>
                  <a:lnTo>
                    <a:pt x="5245100" y="806450"/>
                  </a:lnTo>
                  <a:lnTo>
                    <a:pt x="5257800" y="800100"/>
                  </a:lnTo>
                  <a:close/>
                </a:path>
                <a:path w="7086600" h="1600200">
                  <a:moveTo>
                    <a:pt x="7010400" y="38100"/>
                  </a:moveTo>
                  <a:lnTo>
                    <a:pt x="6997700" y="31750"/>
                  </a:lnTo>
                  <a:lnTo>
                    <a:pt x="6934200" y="0"/>
                  </a:lnTo>
                  <a:lnTo>
                    <a:pt x="6934200" y="31750"/>
                  </a:lnTo>
                  <a:lnTo>
                    <a:pt x="76200" y="31750"/>
                  </a:lnTo>
                  <a:lnTo>
                    <a:pt x="76200" y="0"/>
                  </a:lnTo>
                  <a:lnTo>
                    <a:pt x="0" y="38100"/>
                  </a:lnTo>
                  <a:lnTo>
                    <a:pt x="76200" y="76200"/>
                  </a:lnTo>
                  <a:lnTo>
                    <a:pt x="76200" y="44450"/>
                  </a:lnTo>
                  <a:lnTo>
                    <a:pt x="6934200" y="44450"/>
                  </a:lnTo>
                  <a:lnTo>
                    <a:pt x="6934200" y="76200"/>
                  </a:lnTo>
                  <a:lnTo>
                    <a:pt x="6997700" y="44450"/>
                  </a:lnTo>
                  <a:lnTo>
                    <a:pt x="7010400" y="38100"/>
                  </a:lnTo>
                  <a:close/>
                </a:path>
                <a:path w="7086600" h="1600200">
                  <a:moveTo>
                    <a:pt x="7086600" y="1561973"/>
                  </a:moveTo>
                  <a:lnTo>
                    <a:pt x="7073900" y="1555623"/>
                  </a:lnTo>
                  <a:lnTo>
                    <a:pt x="7010400" y="1523873"/>
                  </a:lnTo>
                  <a:lnTo>
                    <a:pt x="7010400" y="1555623"/>
                  </a:lnTo>
                  <a:lnTo>
                    <a:pt x="5257800" y="1555623"/>
                  </a:lnTo>
                  <a:lnTo>
                    <a:pt x="5257800" y="1523873"/>
                  </a:lnTo>
                  <a:lnTo>
                    <a:pt x="5219700" y="1542923"/>
                  </a:lnTo>
                  <a:lnTo>
                    <a:pt x="5181600" y="1523873"/>
                  </a:lnTo>
                  <a:lnTo>
                    <a:pt x="5181600" y="1555623"/>
                  </a:lnTo>
                  <a:lnTo>
                    <a:pt x="3276600" y="1555623"/>
                  </a:lnTo>
                  <a:lnTo>
                    <a:pt x="3276600" y="1523873"/>
                  </a:lnTo>
                  <a:lnTo>
                    <a:pt x="3200400" y="1561973"/>
                  </a:lnTo>
                  <a:lnTo>
                    <a:pt x="3276600" y="1600073"/>
                  </a:lnTo>
                  <a:lnTo>
                    <a:pt x="3276600" y="1568323"/>
                  </a:lnTo>
                  <a:lnTo>
                    <a:pt x="5181600" y="1568323"/>
                  </a:lnTo>
                  <a:lnTo>
                    <a:pt x="5181600" y="1600073"/>
                  </a:lnTo>
                  <a:lnTo>
                    <a:pt x="5219700" y="1581023"/>
                  </a:lnTo>
                  <a:lnTo>
                    <a:pt x="5257800" y="1600073"/>
                  </a:lnTo>
                  <a:lnTo>
                    <a:pt x="5257800" y="1568323"/>
                  </a:lnTo>
                  <a:lnTo>
                    <a:pt x="7010400" y="1568323"/>
                  </a:lnTo>
                  <a:lnTo>
                    <a:pt x="7010400" y="1600073"/>
                  </a:lnTo>
                  <a:lnTo>
                    <a:pt x="7073900" y="1568323"/>
                  </a:lnTo>
                  <a:lnTo>
                    <a:pt x="7086600" y="1561973"/>
                  </a:lnTo>
                  <a:close/>
                </a:path>
                <a:path w="7086600" h="1600200">
                  <a:moveTo>
                    <a:pt x="7086600" y="800100"/>
                  </a:moveTo>
                  <a:lnTo>
                    <a:pt x="7073900" y="793750"/>
                  </a:lnTo>
                  <a:lnTo>
                    <a:pt x="7010400" y="762000"/>
                  </a:lnTo>
                  <a:lnTo>
                    <a:pt x="7010400" y="793750"/>
                  </a:lnTo>
                  <a:lnTo>
                    <a:pt x="5334000" y="793750"/>
                  </a:lnTo>
                  <a:lnTo>
                    <a:pt x="5334000" y="762000"/>
                  </a:lnTo>
                  <a:lnTo>
                    <a:pt x="5257800" y="800100"/>
                  </a:lnTo>
                  <a:lnTo>
                    <a:pt x="5334000" y="838200"/>
                  </a:lnTo>
                  <a:lnTo>
                    <a:pt x="5334000" y="806450"/>
                  </a:lnTo>
                  <a:lnTo>
                    <a:pt x="7010400" y="806450"/>
                  </a:lnTo>
                  <a:lnTo>
                    <a:pt x="7010400" y="838200"/>
                  </a:lnTo>
                  <a:lnTo>
                    <a:pt x="7073900" y="806450"/>
                  </a:lnTo>
                  <a:lnTo>
                    <a:pt x="7086600" y="800100"/>
                  </a:lnTo>
                  <a:close/>
                </a:path>
              </a:pathLst>
            </a:custGeom>
            <a:solidFill>
              <a:srgbClr val="000000"/>
            </a:solidFill>
          </p:spPr>
          <p:txBody>
            <a:bodyPr wrap="square" lIns="0" tIns="0" rIns="0" bIns="0" rtlCol="0"/>
            <a:lstStyle/>
            <a:p>
              <a:endParaRPr/>
            </a:p>
          </p:txBody>
        </p:sp>
      </p:grpSp>
      <p:sp>
        <p:nvSpPr>
          <p:cNvPr id="10" name="object 10"/>
          <p:cNvSpPr txBox="1"/>
          <p:nvPr/>
        </p:nvSpPr>
        <p:spPr>
          <a:xfrm>
            <a:off x="4041394" y="3303778"/>
            <a:ext cx="232346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panose="020B0604020202020204"/>
                <a:cs typeface="Arial" panose="020B0604020202020204"/>
              </a:rPr>
              <a:t>Instruction read</a:t>
            </a:r>
            <a:r>
              <a:rPr sz="1800" b="1" spc="-15" dirty="0">
                <a:solidFill>
                  <a:srgbClr val="FF0000"/>
                </a:solidFill>
                <a:latin typeface="Arial" panose="020B0604020202020204"/>
                <a:cs typeface="Arial" panose="020B0604020202020204"/>
              </a:rPr>
              <a:t> </a:t>
            </a:r>
            <a:r>
              <a:rPr sz="1800" b="1" spc="-5" dirty="0">
                <a:solidFill>
                  <a:srgbClr val="FF0000"/>
                </a:solidFill>
                <a:latin typeface="Arial" panose="020B0604020202020204"/>
                <a:cs typeface="Arial" panose="020B0604020202020204"/>
              </a:rPr>
              <a:t>from</a:t>
            </a:r>
            <a:endParaRPr sz="1800">
              <a:latin typeface="Arial" panose="020B0604020202020204"/>
              <a:cs typeface="Arial" panose="020B0604020202020204"/>
            </a:endParaRPr>
          </a:p>
        </p:txBody>
      </p:sp>
      <p:sp>
        <p:nvSpPr>
          <p:cNvPr id="17" name="object 17"/>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19" name="object 19"/>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25</a:t>
            </a:fld>
            <a:endParaRPr sz="1200" dirty="0">
              <a:latin typeface="Arial" panose="020B0604020202020204"/>
              <a:cs typeface="Arial" panose="020B0604020202020204"/>
            </a:endParaRPr>
          </a:p>
        </p:txBody>
      </p:sp>
      <p:sp>
        <p:nvSpPr>
          <p:cNvPr id="11" name="object 11"/>
          <p:cNvSpPr txBox="1"/>
          <p:nvPr/>
        </p:nvSpPr>
        <p:spPr>
          <a:xfrm>
            <a:off x="4041394" y="3578097"/>
            <a:ext cx="915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panose="020B0604020202020204"/>
                <a:cs typeface="Arial" panose="020B0604020202020204"/>
              </a:rPr>
              <a:t>memory</a:t>
            </a:r>
            <a:endParaRPr sz="1800">
              <a:latin typeface="Arial" panose="020B0604020202020204"/>
              <a:cs typeface="Arial" panose="020B0604020202020204"/>
            </a:endParaRPr>
          </a:p>
        </p:txBody>
      </p:sp>
      <p:sp>
        <p:nvSpPr>
          <p:cNvPr id="12" name="object 12"/>
          <p:cNvSpPr txBox="1"/>
          <p:nvPr/>
        </p:nvSpPr>
        <p:spPr>
          <a:xfrm>
            <a:off x="6480047" y="3684778"/>
            <a:ext cx="1207135" cy="574040"/>
          </a:xfrm>
          <a:prstGeom prst="rect">
            <a:avLst/>
          </a:prstGeom>
        </p:spPr>
        <p:txBody>
          <a:bodyPr vert="horz" wrap="square" lIns="0" tIns="12700" rIns="0" bIns="0" rtlCol="0">
            <a:spAutoFit/>
          </a:bodyPr>
          <a:lstStyle/>
          <a:p>
            <a:pPr marL="12700" marR="5080">
              <a:lnSpc>
                <a:spcPct val="100000"/>
              </a:lnSpc>
              <a:spcBef>
                <a:spcPts val="100"/>
              </a:spcBef>
            </a:pPr>
            <a:r>
              <a:rPr sz="1800" b="1" spc="-5" dirty="0">
                <a:solidFill>
                  <a:srgbClr val="FF0000"/>
                </a:solidFill>
                <a:latin typeface="Arial" panose="020B0604020202020204"/>
                <a:cs typeface="Arial" panose="020B0604020202020204"/>
              </a:rPr>
              <a:t>Instruction  executed</a:t>
            </a:r>
            <a:endParaRPr sz="1800">
              <a:latin typeface="Arial" panose="020B0604020202020204"/>
              <a:cs typeface="Arial" panose="020B0604020202020204"/>
            </a:endParaRPr>
          </a:p>
        </p:txBody>
      </p:sp>
      <p:sp>
        <p:nvSpPr>
          <p:cNvPr id="13" name="object 13"/>
          <p:cNvSpPr txBox="1"/>
          <p:nvPr/>
        </p:nvSpPr>
        <p:spPr>
          <a:xfrm>
            <a:off x="1297939" y="2776728"/>
            <a:ext cx="1815464" cy="1141095"/>
          </a:xfrm>
          <a:prstGeom prst="rect">
            <a:avLst/>
          </a:prstGeom>
        </p:spPr>
        <p:txBody>
          <a:bodyPr vert="horz" wrap="square" lIns="0" tIns="158750" rIns="0" bIns="0" rtlCol="0">
            <a:spAutoFit/>
          </a:bodyPr>
          <a:lstStyle/>
          <a:p>
            <a:pPr marL="12700" indent="533400">
              <a:lnSpc>
                <a:spcPct val="100000"/>
              </a:lnSpc>
              <a:spcBef>
                <a:spcPts val="1250"/>
              </a:spcBef>
            </a:pPr>
            <a:r>
              <a:rPr sz="1800" b="1" spc="-5" dirty="0">
                <a:solidFill>
                  <a:srgbClr val="FF0000"/>
                </a:solidFill>
                <a:latin typeface="Arial" panose="020B0604020202020204"/>
                <a:cs typeface="Arial" panose="020B0604020202020204"/>
              </a:rPr>
              <a:t>Fetch</a:t>
            </a:r>
            <a:r>
              <a:rPr sz="1800" b="1" spc="-50" dirty="0">
                <a:solidFill>
                  <a:srgbClr val="FF0000"/>
                </a:solidFill>
                <a:latin typeface="Arial" panose="020B0604020202020204"/>
                <a:cs typeface="Arial" panose="020B0604020202020204"/>
              </a:rPr>
              <a:t> </a:t>
            </a:r>
            <a:r>
              <a:rPr sz="1800" b="1" spc="-5" dirty="0">
                <a:solidFill>
                  <a:srgbClr val="FF0000"/>
                </a:solidFill>
                <a:latin typeface="Arial" panose="020B0604020202020204"/>
                <a:cs typeface="Arial" panose="020B0604020202020204"/>
              </a:rPr>
              <a:t>cycle</a:t>
            </a:r>
            <a:endParaRPr sz="1800">
              <a:latin typeface="Arial" panose="020B0604020202020204"/>
              <a:cs typeface="Arial" panose="020B0604020202020204"/>
            </a:endParaRPr>
          </a:p>
          <a:p>
            <a:pPr marL="12700" marR="5080">
              <a:lnSpc>
                <a:spcPct val="100000"/>
              </a:lnSpc>
              <a:spcBef>
                <a:spcPts val="1150"/>
              </a:spcBef>
            </a:pPr>
            <a:r>
              <a:rPr sz="1800" b="1" spc="-5" dirty="0">
                <a:solidFill>
                  <a:srgbClr val="FF0000"/>
                </a:solidFill>
                <a:latin typeface="Arial" panose="020B0604020202020204"/>
                <a:cs typeface="Arial" panose="020B0604020202020204"/>
              </a:rPr>
              <a:t>Address send</a:t>
            </a:r>
            <a:r>
              <a:rPr sz="1800" b="1" spc="-60" dirty="0">
                <a:solidFill>
                  <a:srgbClr val="FF0000"/>
                </a:solidFill>
                <a:latin typeface="Arial" panose="020B0604020202020204"/>
                <a:cs typeface="Arial" panose="020B0604020202020204"/>
              </a:rPr>
              <a:t> </a:t>
            </a:r>
            <a:r>
              <a:rPr sz="1800" b="1" dirty="0">
                <a:solidFill>
                  <a:srgbClr val="FF0000"/>
                </a:solidFill>
                <a:latin typeface="Arial" panose="020B0604020202020204"/>
                <a:cs typeface="Arial" panose="020B0604020202020204"/>
              </a:rPr>
              <a:t>to  </a:t>
            </a:r>
            <a:r>
              <a:rPr sz="1800" b="1" spc="-5" dirty="0">
                <a:solidFill>
                  <a:srgbClr val="FF0000"/>
                </a:solidFill>
                <a:latin typeface="Arial" panose="020B0604020202020204"/>
                <a:cs typeface="Arial" panose="020B0604020202020204"/>
              </a:rPr>
              <a:t>memory</a:t>
            </a:r>
            <a:endParaRPr sz="1800">
              <a:latin typeface="Arial" panose="020B0604020202020204"/>
              <a:cs typeface="Arial" panose="020B0604020202020204"/>
            </a:endParaRPr>
          </a:p>
        </p:txBody>
      </p:sp>
      <p:sp>
        <p:nvSpPr>
          <p:cNvPr id="14" name="object 14"/>
          <p:cNvSpPr txBox="1"/>
          <p:nvPr/>
        </p:nvSpPr>
        <p:spPr>
          <a:xfrm>
            <a:off x="6403847" y="2858261"/>
            <a:ext cx="15367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panose="020B0604020202020204"/>
                <a:cs typeface="Arial" panose="020B0604020202020204"/>
              </a:rPr>
              <a:t>Execute</a:t>
            </a:r>
            <a:r>
              <a:rPr sz="1800" b="1" spc="-50" dirty="0">
                <a:solidFill>
                  <a:srgbClr val="FF0000"/>
                </a:solidFill>
                <a:latin typeface="Arial" panose="020B0604020202020204"/>
                <a:cs typeface="Arial" panose="020B0604020202020204"/>
              </a:rPr>
              <a:t> </a:t>
            </a:r>
            <a:r>
              <a:rPr sz="1800" b="1" spc="-5" dirty="0">
                <a:solidFill>
                  <a:srgbClr val="FF0000"/>
                </a:solidFill>
                <a:latin typeface="Arial" panose="020B0604020202020204"/>
                <a:cs typeface="Arial" panose="020B0604020202020204"/>
              </a:rPr>
              <a:t>cycle</a:t>
            </a:r>
            <a:endParaRPr sz="1800">
              <a:latin typeface="Arial" panose="020B0604020202020204"/>
              <a:cs typeface="Arial" panose="020B0604020202020204"/>
            </a:endParaRPr>
          </a:p>
        </p:txBody>
      </p:sp>
      <p:sp>
        <p:nvSpPr>
          <p:cNvPr id="15" name="object 15"/>
          <p:cNvSpPr txBox="1"/>
          <p:nvPr/>
        </p:nvSpPr>
        <p:spPr>
          <a:xfrm>
            <a:off x="2898394" y="1775206"/>
            <a:ext cx="2775585" cy="513080"/>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0000"/>
                </a:solidFill>
                <a:latin typeface="Arial" panose="020B0604020202020204"/>
                <a:cs typeface="Arial" panose="020B0604020202020204"/>
              </a:rPr>
              <a:t>Machine</a:t>
            </a:r>
            <a:r>
              <a:rPr sz="3200" b="1" spc="-85" dirty="0">
                <a:solidFill>
                  <a:srgbClr val="FF0000"/>
                </a:solidFill>
                <a:latin typeface="Arial" panose="020B0604020202020204"/>
                <a:cs typeface="Arial" panose="020B0604020202020204"/>
              </a:rPr>
              <a:t> </a:t>
            </a:r>
            <a:r>
              <a:rPr sz="3200" b="1" spc="-5" dirty="0">
                <a:solidFill>
                  <a:srgbClr val="FF0000"/>
                </a:solidFill>
                <a:latin typeface="Arial" panose="020B0604020202020204"/>
                <a:cs typeface="Arial" panose="020B0604020202020204"/>
              </a:rPr>
              <a:t>cycle</a:t>
            </a:r>
            <a:endParaRPr sz="3200">
              <a:latin typeface="Arial" panose="020B0604020202020204"/>
              <a:cs typeface="Arial" panose="020B0604020202020204"/>
            </a:endParaRPr>
          </a:p>
        </p:txBody>
      </p:sp>
      <p:sp>
        <p:nvSpPr>
          <p:cNvPr id="16" name="object 16"/>
          <p:cNvSpPr txBox="1"/>
          <p:nvPr/>
        </p:nvSpPr>
        <p:spPr>
          <a:xfrm>
            <a:off x="2730500" y="5174234"/>
            <a:ext cx="3757295" cy="452755"/>
          </a:xfrm>
          <a:prstGeom prst="rect">
            <a:avLst/>
          </a:prstGeom>
        </p:spPr>
        <p:txBody>
          <a:bodyPr vert="horz" wrap="square" lIns="0" tIns="12700" rIns="0" bIns="0" rtlCol="0">
            <a:spAutoFit/>
          </a:bodyPr>
          <a:lstStyle/>
          <a:p>
            <a:pPr marL="12700">
              <a:lnSpc>
                <a:spcPct val="100000"/>
              </a:lnSpc>
              <a:spcBef>
                <a:spcPts val="100"/>
              </a:spcBef>
            </a:pPr>
            <a:r>
              <a:rPr sz="2800" b="1" spc="-30" dirty="0">
                <a:solidFill>
                  <a:srgbClr val="FF0000"/>
                </a:solidFill>
                <a:latin typeface="Arial" panose="020B0604020202020204"/>
                <a:cs typeface="Arial" panose="020B0604020202020204"/>
              </a:rPr>
              <a:t>Typical </a:t>
            </a:r>
            <a:r>
              <a:rPr sz="2800" b="1" dirty="0">
                <a:solidFill>
                  <a:srgbClr val="FF0000"/>
                </a:solidFill>
                <a:latin typeface="Arial" panose="020B0604020202020204"/>
                <a:cs typeface="Arial" panose="020B0604020202020204"/>
              </a:rPr>
              <a:t>machine</a:t>
            </a:r>
            <a:r>
              <a:rPr sz="2800" b="1" spc="-50" dirty="0">
                <a:solidFill>
                  <a:srgbClr val="FF0000"/>
                </a:solidFill>
                <a:latin typeface="Arial" panose="020B0604020202020204"/>
                <a:cs typeface="Arial" panose="020B0604020202020204"/>
              </a:rPr>
              <a:t> </a:t>
            </a:r>
            <a:r>
              <a:rPr sz="2800" b="1" dirty="0">
                <a:solidFill>
                  <a:srgbClr val="FF0000"/>
                </a:solidFill>
                <a:latin typeface="Arial" panose="020B0604020202020204"/>
                <a:cs typeface="Arial" panose="020B0604020202020204"/>
              </a:rPr>
              <a:t>cycle</a:t>
            </a:r>
            <a:endParaRPr sz="2800">
              <a:latin typeface="Arial" panose="020B0604020202020204"/>
              <a:cs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5" name="object 5"/>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26</a:t>
            </a:fld>
            <a:endParaRPr sz="1200" dirty="0">
              <a:latin typeface="Arial" panose="020B0604020202020204"/>
              <a:cs typeface="Arial" panose="020B0604020202020204"/>
            </a:endParaRPr>
          </a:p>
        </p:txBody>
      </p:sp>
      <p:sp>
        <p:nvSpPr>
          <p:cNvPr id="2" name="object 2"/>
          <p:cNvSpPr txBox="1"/>
          <p:nvPr/>
        </p:nvSpPr>
        <p:spPr>
          <a:xfrm>
            <a:off x="473963" y="702471"/>
            <a:ext cx="7894320" cy="4363085"/>
          </a:xfrm>
          <a:prstGeom prst="rect">
            <a:avLst/>
          </a:prstGeom>
        </p:spPr>
        <p:txBody>
          <a:bodyPr vert="horz" wrap="square" lIns="0" tIns="87630" rIns="0" bIns="0" rtlCol="0">
            <a:spAutoFit/>
          </a:bodyPr>
          <a:lstStyle/>
          <a:p>
            <a:pPr marL="735965" indent="-723900">
              <a:lnSpc>
                <a:spcPct val="100000"/>
              </a:lnSpc>
              <a:spcBef>
                <a:spcPts val="690"/>
              </a:spcBef>
              <a:buFont typeface="Arial" panose="020B0604020202020204"/>
              <a:buChar char="•"/>
              <a:tabLst>
                <a:tab pos="735965" algn="l"/>
                <a:tab pos="736600" algn="l"/>
              </a:tabLst>
            </a:pPr>
            <a:r>
              <a:rPr sz="4000" b="1" dirty="0">
                <a:solidFill>
                  <a:srgbClr val="FF0000"/>
                </a:solidFill>
                <a:latin typeface="Carlito" panose="020F0502020204030204"/>
                <a:cs typeface="Carlito" panose="020F0502020204030204"/>
              </a:rPr>
              <a:t>Memory </a:t>
            </a:r>
            <a:r>
              <a:rPr sz="2800" spc="-20" dirty="0">
                <a:latin typeface="Carlito" panose="020F0502020204030204"/>
                <a:cs typeface="Carlito" panose="020F0502020204030204"/>
              </a:rPr>
              <a:t>may </a:t>
            </a:r>
            <a:r>
              <a:rPr sz="2800" spc="-5" dirty="0">
                <a:latin typeface="Carlito" panose="020F0502020204030204"/>
                <a:cs typeface="Carlito" panose="020F0502020204030204"/>
              </a:rPr>
              <a:t>be divided </a:t>
            </a:r>
            <a:r>
              <a:rPr sz="2800" spc="-15" dirty="0">
                <a:latin typeface="Carlito" panose="020F0502020204030204"/>
                <a:cs typeface="Carlito" panose="020F0502020204030204"/>
              </a:rPr>
              <a:t>into </a:t>
            </a:r>
            <a:r>
              <a:rPr sz="2800" spc="-10" dirty="0">
                <a:latin typeface="Carlito" panose="020F0502020204030204"/>
                <a:cs typeface="Carlito" panose="020F0502020204030204"/>
              </a:rPr>
              <a:t>two</a:t>
            </a:r>
            <a:r>
              <a:rPr sz="2800" spc="-30" dirty="0">
                <a:latin typeface="Carlito" panose="020F0502020204030204"/>
                <a:cs typeface="Carlito" panose="020F0502020204030204"/>
              </a:rPr>
              <a:t> </a:t>
            </a:r>
            <a:r>
              <a:rPr sz="2800" dirty="0">
                <a:latin typeface="Carlito" panose="020F0502020204030204"/>
                <a:cs typeface="Carlito" panose="020F0502020204030204"/>
              </a:rPr>
              <a:t>classes:</a:t>
            </a:r>
            <a:endParaRPr sz="2800">
              <a:latin typeface="Carlito" panose="020F0502020204030204"/>
              <a:cs typeface="Carlito" panose="020F0502020204030204"/>
            </a:endParaRPr>
          </a:p>
          <a:p>
            <a:pPr marL="2222500" lvl="1" indent="-381635">
              <a:lnSpc>
                <a:spcPts val="3190"/>
              </a:lnSpc>
              <a:spcBef>
                <a:spcPts val="415"/>
              </a:spcBef>
              <a:buAutoNum type="arabicPeriod"/>
              <a:tabLst>
                <a:tab pos="2223135" algn="l"/>
              </a:tabLst>
            </a:pPr>
            <a:r>
              <a:rPr sz="2800" b="1" spc="-10" dirty="0">
                <a:latin typeface="Carlito" panose="020F0502020204030204"/>
                <a:cs typeface="Carlito" panose="020F0502020204030204"/>
              </a:rPr>
              <a:t>Read- </a:t>
            </a:r>
            <a:r>
              <a:rPr sz="2800" b="1" spc="-5" dirty="0">
                <a:latin typeface="Carlito" panose="020F0502020204030204"/>
                <a:cs typeface="Carlito" panose="020F0502020204030204"/>
              </a:rPr>
              <a:t>Only memory </a:t>
            </a:r>
            <a:r>
              <a:rPr sz="2800" b="1" spc="-10" dirty="0">
                <a:solidFill>
                  <a:srgbClr val="FF0000"/>
                </a:solidFill>
                <a:latin typeface="Carlito" panose="020F0502020204030204"/>
                <a:cs typeface="Carlito" panose="020F0502020204030204"/>
              </a:rPr>
              <a:t>(ROM</a:t>
            </a:r>
            <a:r>
              <a:rPr sz="2800" b="1" spc="-10" dirty="0">
                <a:latin typeface="Carlito" panose="020F0502020204030204"/>
                <a:cs typeface="Carlito" panose="020F0502020204030204"/>
              </a:rPr>
              <a:t>) </a:t>
            </a:r>
            <a:r>
              <a:rPr sz="2800" b="1" dirty="0">
                <a:latin typeface="Carlito" panose="020F0502020204030204"/>
                <a:cs typeface="Carlito" panose="020F0502020204030204"/>
              </a:rPr>
              <a:t>, </a:t>
            </a:r>
            <a:r>
              <a:rPr sz="2800" b="1" spc="-10" dirty="0">
                <a:latin typeface="Carlito" panose="020F0502020204030204"/>
                <a:cs typeface="Carlito" panose="020F0502020204030204"/>
              </a:rPr>
              <a:t>PROM</a:t>
            </a:r>
            <a:endParaRPr sz="2800">
              <a:latin typeface="Carlito" panose="020F0502020204030204"/>
              <a:cs typeface="Carlito" panose="020F0502020204030204"/>
            </a:endParaRPr>
          </a:p>
          <a:p>
            <a:pPr marL="2222500">
              <a:lnSpc>
                <a:spcPts val="3190"/>
              </a:lnSpc>
            </a:pPr>
            <a:r>
              <a:rPr sz="2800" b="1" spc="-265" dirty="0">
                <a:latin typeface="Arial" panose="020B0604020202020204"/>
                <a:cs typeface="Arial" panose="020B0604020202020204"/>
              </a:rPr>
              <a:t>,EPROM</a:t>
            </a:r>
            <a:r>
              <a:rPr sz="2800" b="1" spc="-170" dirty="0">
                <a:latin typeface="Arial" panose="020B0604020202020204"/>
                <a:cs typeface="Arial" panose="020B0604020202020204"/>
              </a:rPr>
              <a:t> </a:t>
            </a:r>
            <a:r>
              <a:rPr sz="2800" b="1" spc="-235" dirty="0">
                <a:latin typeface="Arial" panose="020B0604020202020204"/>
                <a:cs typeface="Arial" panose="020B0604020202020204"/>
              </a:rPr>
              <a:t>,…..</a:t>
            </a:r>
            <a:endParaRPr sz="2800">
              <a:latin typeface="Arial" panose="020B0604020202020204"/>
              <a:cs typeface="Arial" panose="020B0604020202020204"/>
            </a:endParaRPr>
          </a:p>
          <a:p>
            <a:pPr marL="2222500" lvl="1" indent="-381635">
              <a:lnSpc>
                <a:spcPct val="100000"/>
              </a:lnSpc>
              <a:spcBef>
                <a:spcPts val="340"/>
              </a:spcBef>
              <a:buAutoNum type="arabicPeriod" startAt="2"/>
              <a:tabLst>
                <a:tab pos="2223135" algn="l"/>
              </a:tabLst>
            </a:pPr>
            <a:r>
              <a:rPr sz="2800" b="1" spc="-20" dirty="0">
                <a:latin typeface="Carlito" panose="020F0502020204030204"/>
                <a:cs typeface="Carlito" panose="020F0502020204030204"/>
              </a:rPr>
              <a:t>Read-Write </a:t>
            </a:r>
            <a:r>
              <a:rPr sz="2800" b="1" spc="-5" dirty="0">
                <a:latin typeface="Carlito" panose="020F0502020204030204"/>
                <a:cs typeface="Carlito" panose="020F0502020204030204"/>
              </a:rPr>
              <a:t>memory </a:t>
            </a:r>
            <a:r>
              <a:rPr sz="2800" b="1" spc="-10" dirty="0">
                <a:latin typeface="Carlito" panose="020F0502020204030204"/>
                <a:cs typeface="Carlito" panose="020F0502020204030204"/>
              </a:rPr>
              <a:t>(RWM) </a:t>
            </a:r>
            <a:r>
              <a:rPr sz="2800" b="1" dirty="0">
                <a:latin typeface="Carlito" panose="020F0502020204030204"/>
                <a:cs typeface="Carlito" panose="020F0502020204030204"/>
              </a:rPr>
              <a:t>or</a:t>
            </a:r>
            <a:r>
              <a:rPr sz="2800" b="1" spc="50" dirty="0">
                <a:latin typeface="Carlito" panose="020F0502020204030204"/>
                <a:cs typeface="Carlito" panose="020F0502020204030204"/>
              </a:rPr>
              <a:t> </a:t>
            </a:r>
            <a:r>
              <a:rPr sz="2800" b="1" spc="-5" dirty="0">
                <a:solidFill>
                  <a:srgbClr val="FF0000"/>
                </a:solidFill>
                <a:latin typeface="Carlito" panose="020F0502020204030204"/>
                <a:cs typeface="Carlito" panose="020F0502020204030204"/>
              </a:rPr>
              <a:t>(RAM).</a:t>
            </a:r>
            <a:endParaRPr sz="2800">
              <a:latin typeface="Carlito" panose="020F0502020204030204"/>
              <a:cs typeface="Carlito" panose="020F0502020204030204"/>
            </a:endParaRPr>
          </a:p>
          <a:p>
            <a:pPr marL="622300" marR="347345" indent="-610235">
              <a:lnSpc>
                <a:spcPct val="92000"/>
              </a:lnSpc>
              <a:spcBef>
                <a:spcPts val="800"/>
              </a:spcBef>
              <a:buFont typeface="Arial" panose="020B0604020202020204"/>
              <a:buChar char="•"/>
              <a:tabLst>
                <a:tab pos="622300" algn="l"/>
                <a:tab pos="622935" algn="l"/>
              </a:tabLst>
            </a:pPr>
            <a:r>
              <a:rPr sz="4000" b="1" u="heavy" dirty="0">
                <a:solidFill>
                  <a:srgbClr val="FF0000"/>
                </a:solidFill>
                <a:uFill>
                  <a:solidFill>
                    <a:srgbClr val="FF0000"/>
                  </a:solidFill>
                </a:uFill>
                <a:latin typeface="Carlito" panose="020F0502020204030204"/>
                <a:cs typeface="Carlito" panose="020F0502020204030204"/>
              </a:rPr>
              <a:t>Memory </a:t>
            </a:r>
            <a:r>
              <a:rPr sz="4000" b="1" u="heavy" spc="-30" dirty="0">
                <a:solidFill>
                  <a:srgbClr val="FF0000"/>
                </a:solidFill>
                <a:uFill>
                  <a:solidFill>
                    <a:srgbClr val="FF0000"/>
                  </a:solidFill>
                </a:uFill>
                <a:latin typeface="Carlito" panose="020F0502020204030204"/>
                <a:cs typeface="Carlito" panose="020F0502020204030204"/>
              </a:rPr>
              <a:t>System</a:t>
            </a:r>
            <a:r>
              <a:rPr sz="3200" spc="-30" dirty="0">
                <a:latin typeface="Carlito" panose="020F0502020204030204"/>
                <a:cs typeface="Carlito" panose="020F0502020204030204"/>
              </a:rPr>
              <a:t>: </a:t>
            </a:r>
            <a:r>
              <a:rPr sz="3200" spc="-5" dirty="0">
                <a:latin typeface="Carlito" panose="020F0502020204030204"/>
                <a:cs typeface="Carlito" panose="020F0502020204030204"/>
              </a:rPr>
              <a:t>is </a:t>
            </a:r>
            <a:r>
              <a:rPr sz="3200" spc="-10" dirty="0">
                <a:latin typeface="Carlito" panose="020F0502020204030204"/>
                <a:cs typeface="Carlito" panose="020F0502020204030204"/>
              </a:rPr>
              <a:t>divided </a:t>
            </a:r>
            <a:r>
              <a:rPr sz="3200" spc="-20" dirty="0">
                <a:latin typeface="Carlito" panose="020F0502020204030204"/>
                <a:cs typeface="Carlito" panose="020F0502020204030204"/>
              </a:rPr>
              <a:t>into </a:t>
            </a:r>
            <a:r>
              <a:rPr sz="3200" spc="-10" dirty="0">
                <a:latin typeface="Carlito" panose="020F0502020204030204"/>
                <a:cs typeface="Carlito" panose="020F0502020204030204"/>
              </a:rPr>
              <a:t>three  </a:t>
            </a:r>
            <a:r>
              <a:rPr sz="3200" spc="-5" dirty="0">
                <a:latin typeface="Carlito" panose="020F0502020204030204"/>
                <a:cs typeface="Carlito" panose="020F0502020204030204"/>
              </a:rPr>
              <a:t>main</a:t>
            </a:r>
            <a:r>
              <a:rPr sz="3200" spc="10" dirty="0">
                <a:latin typeface="Carlito" panose="020F0502020204030204"/>
                <a:cs typeface="Carlito" panose="020F0502020204030204"/>
              </a:rPr>
              <a:t> </a:t>
            </a:r>
            <a:r>
              <a:rPr sz="3200" spc="-10" dirty="0">
                <a:latin typeface="Carlito" panose="020F0502020204030204"/>
                <a:cs typeface="Carlito" panose="020F0502020204030204"/>
              </a:rPr>
              <a:t>parts:</a:t>
            </a:r>
            <a:endParaRPr sz="3200">
              <a:latin typeface="Carlito" panose="020F0502020204030204"/>
              <a:cs typeface="Carlito" panose="020F0502020204030204"/>
            </a:endParaRPr>
          </a:p>
          <a:p>
            <a:pPr marL="2222500" lvl="1" indent="-381635">
              <a:lnSpc>
                <a:spcPct val="100000"/>
              </a:lnSpc>
              <a:spcBef>
                <a:spcPts val="335"/>
              </a:spcBef>
              <a:buAutoNum type="arabicPeriod"/>
              <a:tabLst>
                <a:tab pos="2222500" algn="l"/>
                <a:tab pos="2223135" algn="l"/>
              </a:tabLst>
            </a:pPr>
            <a:r>
              <a:rPr sz="2400" b="1" spc="-60" dirty="0">
                <a:latin typeface="Carlito" panose="020F0502020204030204"/>
                <a:cs typeface="Carlito" panose="020F0502020204030204"/>
              </a:rPr>
              <a:t>TPA </a:t>
            </a:r>
            <a:r>
              <a:rPr sz="2400" b="1" spc="-25" dirty="0">
                <a:latin typeface="Carlito" panose="020F0502020204030204"/>
                <a:cs typeface="Carlito" panose="020F0502020204030204"/>
              </a:rPr>
              <a:t>(Transient </a:t>
            </a:r>
            <a:r>
              <a:rPr sz="2400" b="1" spc="-15" dirty="0">
                <a:latin typeface="Carlito" panose="020F0502020204030204"/>
                <a:cs typeface="Carlito" panose="020F0502020204030204"/>
              </a:rPr>
              <a:t>program</a:t>
            </a:r>
            <a:r>
              <a:rPr sz="2400" b="1" spc="50" dirty="0">
                <a:latin typeface="Carlito" panose="020F0502020204030204"/>
                <a:cs typeface="Carlito" panose="020F0502020204030204"/>
              </a:rPr>
              <a:t> </a:t>
            </a:r>
            <a:r>
              <a:rPr sz="2400" b="1" spc="-10" dirty="0">
                <a:latin typeface="Carlito" panose="020F0502020204030204"/>
                <a:cs typeface="Carlito" panose="020F0502020204030204"/>
              </a:rPr>
              <a:t>area).</a:t>
            </a:r>
            <a:endParaRPr sz="2400">
              <a:latin typeface="Carlito" panose="020F0502020204030204"/>
              <a:cs typeface="Carlito" panose="020F0502020204030204"/>
            </a:endParaRPr>
          </a:p>
          <a:p>
            <a:pPr marL="2222500" lvl="1" indent="-381635">
              <a:lnSpc>
                <a:spcPct val="100000"/>
              </a:lnSpc>
              <a:spcBef>
                <a:spcPts val="290"/>
              </a:spcBef>
              <a:buAutoNum type="arabicPeriod"/>
              <a:tabLst>
                <a:tab pos="2222500" algn="l"/>
                <a:tab pos="2223135" algn="l"/>
              </a:tabLst>
            </a:pPr>
            <a:r>
              <a:rPr sz="2400" b="1" spc="-25" dirty="0">
                <a:latin typeface="Carlito" panose="020F0502020204030204"/>
                <a:cs typeface="Carlito" panose="020F0502020204030204"/>
              </a:rPr>
              <a:t>System</a:t>
            </a:r>
            <a:r>
              <a:rPr sz="2400" b="1" dirty="0">
                <a:latin typeface="Carlito" panose="020F0502020204030204"/>
                <a:cs typeface="Carlito" panose="020F0502020204030204"/>
              </a:rPr>
              <a:t> </a:t>
            </a:r>
            <a:r>
              <a:rPr sz="2400" b="1" spc="-10" dirty="0">
                <a:latin typeface="Carlito" panose="020F0502020204030204"/>
                <a:cs typeface="Carlito" panose="020F0502020204030204"/>
              </a:rPr>
              <a:t>area.</a:t>
            </a:r>
            <a:endParaRPr sz="2400">
              <a:latin typeface="Carlito" panose="020F0502020204030204"/>
              <a:cs typeface="Carlito" panose="020F0502020204030204"/>
            </a:endParaRPr>
          </a:p>
          <a:p>
            <a:pPr marL="2222500" lvl="1" indent="-381635">
              <a:lnSpc>
                <a:spcPct val="100000"/>
              </a:lnSpc>
              <a:spcBef>
                <a:spcPts val="290"/>
              </a:spcBef>
              <a:buAutoNum type="arabicPeriod"/>
              <a:tabLst>
                <a:tab pos="2222500" algn="l"/>
                <a:tab pos="2223135" algn="l"/>
              </a:tabLst>
            </a:pPr>
            <a:r>
              <a:rPr sz="2400" b="1" spc="-10" dirty="0">
                <a:latin typeface="Carlito" panose="020F0502020204030204"/>
                <a:cs typeface="Carlito" panose="020F0502020204030204"/>
              </a:rPr>
              <a:t>Extended </a:t>
            </a:r>
            <a:r>
              <a:rPr sz="2400" b="1" spc="-25" dirty="0">
                <a:latin typeface="Carlito" panose="020F0502020204030204"/>
                <a:cs typeface="Carlito" panose="020F0502020204030204"/>
              </a:rPr>
              <a:t>memory.</a:t>
            </a:r>
            <a:endParaRPr sz="2400">
              <a:latin typeface="Carlito" panose="020F0502020204030204"/>
              <a:cs typeface="Carlito" panose="020F0502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091569" y="2682447"/>
            <a:ext cx="2225268" cy="30995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461199" y="3033924"/>
            <a:ext cx="1203577" cy="23737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572250" y="2801111"/>
            <a:ext cx="1705355" cy="49301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492501" y="3093720"/>
            <a:ext cx="1288541" cy="493013"/>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6617365" y="3999183"/>
            <a:ext cx="1464190" cy="309953"/>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2684526" y="4358633"/>
            <a:ext cx="1165859" cy="243057"/>
          </a:xfrm>
          <a:prstGeom prst="rect">
            <a:avLst/>
          </a:prstGeom>
          <a:blipFill>
            <a:blip r:embed="rId7" cstate="print"/>
            <a:stretch>
              <a:fillRect/>
            </a:stretch>
          </a:blipFill>
        </p:spPr>
        <p:txBody>
          <a:bodyPr wrap="square" lIns="0" tIns="0" rIns="0" bIns="0" rtlCol="0"/>
          <a:lstStyle/>
          <a:p>
            <a:endParaRPr/>
          </a:p>
        </p:txBody>
      </p:sp>
      <p:sp>
        <p:nvSpPr>
          <p:cNvPr id="8" name="object 8"/>
          <p:cNvSpPr txBox="1"/>
          <p:nvPr/>
        </p:nvSpPr>
        <p:spPr>
          <a:xfrm>
            <a:off x="459740" y="663193"/>
            <a:ext cx="7930515" cy="4644390"/>
          </a:xfrm>
          <a:prstGeom prst="rect">
            <a:avLst/>
          </a:prstGeom>
        </p:spPr>
        <p:txBody>
          <a:bodyPr vert="horz" wrap="square" lIns="0" tIns="116205" rIns="0" bIns="0" rtlCol="0">
            <a:spAutoFit/>
          </a:bodyPr>
          <a:lstStyle/>
          <a:p>
            <a:pPr marL="622300" marR="5080" indent="-609600">
              <a:lnSpc>
                <a:spcPct val="82000"/>
              </a:lnSpc>
              <a:spcBef>
                <a:spcPts val="915"/>
              </a:spcBef>
              <a:buFont typeface="Arial" panose="020B0604020202020204"/>
              <a:buChar char="•"/>
              <a:tabLst>
                <a:tab pos="621665" algn="l"/>
                <a:tab pos="622300" algn="l"/>
              </a:tabLst>
            </a:pPr>
            <a:r>
              <a:rPr sz="3700" b="1" u="heavy" dirty="0">
                <a:solidFill>
                  <a:srgbClr val="FF0000"/>
                </a:solidFill>
                <a:uFill>
                  <a:solidFill>
                    <a:srgbClr val="FF0000"/>
                  </a:solidFill>
                </a:uFill>
                <a:latin typeface="Carlito" panose="020F0502020204030204"/>
                <a:cs typeface="Carlito" panose="020F0502020204030204"/>
              </a:rPr>
              <a:t>Memory </a:t>
            </a:r>
            <a:r>
              <a:rPr sz="3700" b="1" u="heavy" spc="-25" dirty="0">
                <a:solidFill>
                  <a:srgbClr val="FF0000"/>
                </a:solidFill>
                <a:uFill>
                  <a:solidFill>
                    <a:srgbClr val="FF0000"/>
                  </a:solidFill>
                </a:uFill>
                <a:latin typeface="Carlito" panose="020F0502020204030204"/>
                <a:cs typeface="Carlito" panose="020F0502020204030204"/>
              </a:rPr>
              <a:t>System</a:t>
            </a:r>
            <a:r>
              <a:rPr sz="3000" b="1" spc="-25" dirty="0">
                <a:latin typeface="Carlito" panose="020F0502020204030204"/>
                <a:cs typeface="Carlito" panose="020F0502020204030204"/>
              </a:rPr>
              <a:t>: </a:t>
            </a:r>
            <a:r>
              <a:rPr sz="3000" dirty="0">
                <a:latin typeface="Carlito" panose="020F0502020204030204"/>
                <a:cs typeface="Carlito" panose="020F0502020204030204"/>
              </a:rPr>
              <a:t>is </a:t>
            </a:r>
            <a:r>
              <a:rPr sz="3000" spc="-5" dirty="0">
                <a:latin typeface="Carlito" panose="020F0502020204030204"/>
                <a:cs typeface="Carlito" panose="020F0502020204030204"/>
              </a:rPr>
              <a:t>divided </a:t>
            </a:r>
            <a:r>
              <a:rPr sz="3000" spc="-20" dirty="0">
                <a:latin typeface="Carlito" panose="020F0502020204030204"/>
                <a:cs typeface="Carlito" panose="020F0502020204030204"/>
              </a:rPr>
              <a:t>into </a:t>
            </a:r>
            <a:r>
              <a:rPr sz="3000" spc="-10" dirty="0">
                <a:latin typeface="Carlito" panose="020F0502020204030204"/>
                <a:cs typeface="Carlito" panose="020F0502020204030204"/>
              </a:rPr>
              <a:t>three </a:t>
            </a:r>
            <a:r>
              <a:rPr sz="3000" dirty="0">
                <a:latin typeface="Carlito" panose="020F0502020204030204"/>
                <a:cs typeface="Carlito" panose="020F0502020204030204"/>
              </a:rPr>
              <a:t>main  </a:t>
            </a:r>
            <a:r>
              <a:rPr sz="3000" spc="-5" dirty="0">
                <a:latin typeface="Carlito" panose="020F0502020204030204"/>
                <a:cs typeface="Carlito" panose="020F0502020204030204"/>
              </a:rPr>
              <a:t>parts</a:t>
            </a:r>
            <a:r>
              <a:rPr sz="3000" b="1" spc="-5" dirty="0">
                <a:latin typeface="Carlito" panose="020F0502020204030204"/>
                <a:cs typeface="Carlito" panose="020F0502020204030204"/>
              </a:rPr>
              <a:t>:</a:t>
            </a:r>
            <a:endParaRPr sz="3000">
              <a:latin typeface="Carlito" panose="020F0502020204030204"/>
              <a:cs typeface="Carlito" panose="020F0502020204030204"/>
            </a:endParaRPr>
          </a:p>
          <a:p>
            <a:pPr marL="1765300" lvl="1" indent="-381635">
              <a:lnSpc>
                <a:spcPct val="100000"/>
              </a:lnSpc>
              <a:spcBef>
                <a:spcPts val="2300"/>
              </a:spcBef>
              <a:buAutoNum type="arabicPeriod"/>
              <a:tabLst>
                <a:tab pos="1765935" algn="l"/>
              </a:tabLst>
            </a:pPr>
            <a:r>
              <a:rPr sz="2600" b="1" u="heavy" spc="-65" dirty="0">
                <a:solidFill>
                  <a:srgbClr val="FF0000"/>
                </a:solidFill>
                <a:uFill>
                  <a:solidFill>
                    <a:srgbClr val="FF0000"/>
                  </a:solidFill>
                </a:uFill>
                <a:latin typeface="Carlito" panose="020F0502020204030204"/>
                <a:cs typeface="Carlito" panose="020F0502020204030204"/>
              </a:rPr>
              <a:t>TPA </a:t>
            </a:r>
            <a:r>
              <a:rPr sz="2600" b="1" u="heavy" spc="-25" dirty="0">
                <a:solidFill>
                  <a:srgbClr val="FF0000"/>
                </a:solidFill>
                <a:uFill>
                  <a:solidFill>
                    <a:srgbClr val="FF0000"/>
                  </a:solidFill>
                </a:uFill>
                <a:latin typeface="Carlito" panose="020F0502020204030204"/>
                <a:cs typeface="Carlito" panose="020F0502020204030204"/>
              </a:rPr>
              <a:t>(Transient </a:t>
            </a:r>
            <a:r>
              <a:rPr sz="2600" b="1" u="heavy" spc="-15" dirty="0">
                <a:solidFill>
                  <a:srgbClr val="FF0000"/>
                </a:solidFill>
                <a:uFill>
                  <a:solidFill>
                    <a:srgbClr val="FF0000"/>
                  </a:solidFill>
                </a:uFill>
                <a:latin typeface="Carlito" panose="020F0502020204030204"/>
                <a:cs typeface="Carlito" panose="020F0502020204030204"/>
              </a:rPr>
              <a:t>program</a:t>
            </a:r>
            <a:r>
              <a:rPr sz="2600" b="1" u="heavy" spc="114" dirty="0">
                <a:solidFill>
                  <a:srgbClr val="FF0000"/>
                </a:solidFill>
                <a:uFill>
                  <a:solidFill>
                    <a:srgbClr val="FF0000"/>
                  </a:solidFill>
                </a:uFill>
                <a:latin typeface="Carlito" panose="020F0502020204030204"/>
                <a:cs typeface="Carlito" panose="020F0502020204030204"/>
              </a:rPr>
              <a:t> </a:t>
            </a:r>
            <a:r>
              <a:rPr sz="2600" b="1" u="heavy" spc="-10" dirty="0">
                <a:solidFill>
                  <a:srgbClr val="FF0000"/>
                </a:solidFill>
                <a:uFill>
                  <a:solidFill>
                    <a:srgbClr val="FF0000"/>
                  </a:solidFill>
                </a:uFill>
                <a:latin typeface="Carlito" panose="020F0502020204030204"/>
                <a:cs typeface="Carlito" panose="020F0502020204030204"/>
              </a:rPr>
              <a:t>area):</a:t>
            </a:r>
            <a:endParaRPr sz="2600">
              <a:latin typeface="Carlito" panose="020F0502020204030204"/>
              <a:cs typeface="Carlito" panose="020F0502020204030204"/>
            </a:endParaRPr>
          </a:p>
          <a:p>
            <a:pPr lvl="1">
              <a:lnSpc>
                <a:spcPct val="100000"/>
              </a:lnSpc>
              <a:spcBef>
                <a:spcPts val="55"/>
              </a:spcBef>
              <a:buClr>
                <a:srgbClr val="FF0000"/>
              </a:buClr>
              <a:buFont typeface="Carlito" panose="020F0502020204030204"/>
              <a:buAutoNum type="arabicPeriod"/>
            </a:pPr>
            <a:endParaRPr sz="2300">
              <a:latin typeface="Carlito" panose="020F0502020204030204"/>
              <a:cs typeface="Carlito" panose="020F0502020204030204"/>
            </a:endParaRPr>
          </a:p>
          <a:p>
            <a:pPr marL="2222500" marR="391160" lvl="2" indent="-381000">
              <a:lnSpc>
                <a:spcPct val="80000"/>
              </a:lnSpc>
              <a:buFont typeface="Arial" panose="020B0604020202020204"/>
              <a:buChar char="•"/>
              <a:tabLst>
                <a:tab pos="2222500" algn="l"/>
                <a:tab pos="2223135" algn="l"/>
              </a:tabLst>
            </a:pPr>
            <a:r>
              <a:rPr sz="2400" b="1" dirty="0">
                <a:latin typeface="Carlito" panose="020F0502020204030204"/>
                <a:cs typeface="Carlito" panose="020F0502020204030204"/>
              </a:rPr>
              <a:t>Is used </a:t>
            </a:r>
            <a:r>
              <a:rPr sz="2400" b="1" spc="-15" dirty="0">
                <a:latin typeface="Carlito" panose="020F0502020204030204"/>
                <a:cs typeface="Carlito" panose="020F0502020204030204"/>
              </a:rPr>
              <a:t>to </a:t>
            </a:r>
            <a:r>
              <a:rPr sz="2400" b="1" dirty="0">
                <a:latin typeface="Carlito" panose="020F0502020204030204"/>
                <a:cs typeface="Carlito" panose="020F0502020204030204"/>
              </a:rPr>
              <a:t>hold the </a:t>
            </a:r>
            <a:r>
              <a:rPr sz="2400" b="1" dirty="0">
                <a:solidFill>
                  <a:srgbClr val="FF0000"/>
                </a:solidFill>
                <a:latin typeface="Times New Roman" panose="02020603050405020304"/>
                <a:cs typeface="Times New Roman" panose="02020603050405020304"/>
              </a:rPr>
              <a:t>operating </a:t>
            </a:r>
            <a:r>
              <a:rPr sz="2400" b="1" spc="-5" dirty="0">
                <a:solidFill>
                  <a:srgbClr val="FF0000"/>
                </a:solidFill>
                <a:latin typeface="Times New Roman" panose="02020603050405020304"/>
                <a:cs typeface="Times New Roman" panose="02020603050405020304"/>
              </a:rPr>
              <a:t>system </a:t>
            </a:r>
            <a:r>
              <a:rPr sz="2400" b="1" dirty="0">
                <a:latin typeface="Carlito" panose="020F0502020204030204"/>
                <a:cs typeface="Carlito" panose="020F0502020204030204"/>
              </a:rPr>
              <a:t>and  other </a:t>
            </a:r>
            <a:r>
              <a:rPr sz="2400" b="1" spc="-15" dirty="0">
                <a:latin typeface="Carlito" panose="020F0502020204030204"/>
                <a:cs typeface="Carlito" panose="020F0502020204030204"/>
              </a:rPr>
              <a:t>programs </a:t>
            </a:r>
            <a:r>
              <a:rPr sz="2400" b="1" spc="-10" dirty="0">
                <a:latin typeface="Carlito" panose="020F0502020204030204"/>
                <a:cs typeface="Carlito" panose="020F0502020204030204"/>
              </a:rPr>
              <a:t>that </a:t>
            </a:r>
            <a:r>
              <a:rPr sz="2400" b="1" spc="-15" dirty="0">
                <a:latin typeface="Carlito" panose="020F0502020204030204"/>
                <a:cs typeface="Carlito" panose="020F0502020204030204"/>
              </a:rPr>
              <a:t>control </a:t>
            </a:r>
            <a:r>
              <a:rPr sz="2400" b="1" dirty="0">
                <a:latin typeface="Carlito" panose="020F0502020204030204"/>
                <a:cs typeface="Carlito" panose="020F0502020204030204"/>
              </a:rPr>
              <a:t>the </a:t>
            </a:r>
            <a:r>
              <a:rPr sz="2400" b="1" spc="-10" dirty="0">
                <a:latin typeface="Carlito" panose="020F0502020204030204"/>
                <a:cs typeface="Carlito" panose="020F0502020204030204"/>
              </a:rPr>
              <a:t>computer  </a:t>
            </a:r>
            <a:r>
              <a:rPr sz="2400" b="1" spc="-20" dirty="0">
                <a:latin typeface="Carlito" panose="020F0502020204030204"/>
                <a:cs typeface="Carlito" panose="020F0502020204030204"/>
              </a:rPr>
              <a:t>system.</a:t>
            </a:r>
            <a:endParaRPr sz="2400">
              <a:latin typeface="Carlito" panose="020F0502020204030204"/>
              <a:cs typeface="Carlito" panose="020F0502020204030204"/>
            </a:endParaRPr>
          </a:p>
          <a:p>
            <a:pPr lvl="2">
              <a:lnSpc>
                <a:spcPct val="100000"/>
              </a:lnSpc>
              <a:spcBef>
                <a:spcPts val="5"/>
              </a:spcBef>
              <a:buFont typeface="Arial" panose="020B0604020202020204"/>
              <a:buChar char="•"/>
            </a:pPr>
            <a:endParaRPr sz="2800">
              <a:latin typeface="Carlito" panose="020F0502020204030204"/>
              <a:cs typeface="Carlito" panose="020F0502020204030204"/>
            </a:endParaRPr>
          </a:p>
          <a:p>
            <a:pPr marL="2222500" marR="320040" lvl="2" indent="-381000">
              <a:lnSpc>
                <a:spcPts val="2320"/>
              </a:lnSpc>
              <a:buFont typeface="Arial" panose="020B0604020202020204"/>
              <a:buChar char="•"/>
              <a:tabLst>
                <a:tab pos="2222500" algn="l"/>
                <a:tab pos="2223135" algn="l"/>
              </a:tabLst>
            </a:pPr>
            <a:r>
              <a:rPr sz="2400" b="1" dirty="0">
                <a:latin typeface="Carlito" panose="020F0502020204030204"/>
                <a:cs typeface="Carlito" panose="020F0502020204030204"/>
              </a:rPr>
              <a:t>Also holds </a:t>
            </a:r>
            <a:r>
              <a:rPr sz="2400" b="1" spc="-15" dirty="0">
                <a:latin typeface="Carlito" panose="020F0502020204030204"/>
                <a:cs typeface="Carlito" panose="020F0502020204030204"/>
              </a:rPr>
              <a:t>any </a:t>
            </a:r>
            <a:r>
              <a:rPr sz="2400" b="1" spc="-10" dirty="0">
                <a:latin typeface="Carlito" panose="020F0502020204030204"/>
                <a:cs typeface="Carlito" panose="020F0502020204030204"/>
              </a:rPr>
              <a:t>currently active </a:t>
            </a:r>
            <a:r>
              <a:rPr sz="2400" b="1" spc="-5" dirty="0">
                <a:solidFill>
                  <a:srgbClr val="FF0000"/>
                </a:solidFill>
                <a:latin typeface="Times New Roman" panose="02020603050405020304"/>
                <a:cs typeface="Times New Roman" panose="02020603050405020304"/>
              </a:rPr>
              <a:t>application  </a:t>
            </a:r>
            <a:r>
              <a:rPr sz="2400" b="1" spc="-10" dirty="0">
                <a:solidFill>
                  <a:srgbClr val="FF0000"/>
                </a:solidFill>
                <a:latin typeface="Times New Roman" panose="02020603050405020304"/>
                <a:cs typeface="Times New Roman" panose="02020603050405020304"/>
              </a:rPr>
              <a:t>program.</a:t>
            </a:r>
            <a:endParaRPr sz="2400">
              <a:latin typeface="Times New Roman" panose="02020603050405020304"/>
              <a:cs typeface="Times New Roman" panose="02020603050405020304"/>
            </a:endParaRPr>
          </a:p>
          <a:p>
            <a:pPr lvl="2">
              <a:lnSpc>
                <a:spcPct val="100000"/>
              </a:lnSpc>
              <a:spcBef>
                <a:spcPts val="5"/>
              </a:spcBef>
              <a:buFont typeface="Arial" panose="020B0604020202020204"/>
              <a:buChar char="•"/>
            </a:pPr>
            <a:endParaRPr sz="2500">
              <a:latin typeface="Times New Roman" panose="02020603050405020304"/>
              <a:cs typeface="Times New Roman" panose="02020603050405020304"/>
            </a:endParaRPr>
          </a:p>
          <a:p>
            <a:pPr marL="2222500" lvl="2" indent="-381635">
              <a:lnSpc>
                <a:spcPct val="100000"/>
              </a:lnSpc>
              <a:spcBef>
                <a:spcPts val="5"/>
              </a:spcBef>
              <a:buFont typeface="Arial" panose="020B0604020202020204"/>
              <a:buChar char="•"/>
              <a:tabLst>
                <a:tab pos="2222500" algn="l"/>
                <a:tab pos="2223135" algn="l"/>
              </a:tabLst>
            </a:pPr>
            <a:r>
              <a:rPr sz="2400" b="1" spc="-5" dirty="0">
                <a:latin typeface="Carlito" panose="020F0502020204030204"/>
                <a:cs typeface="Carlito" panose="020F0502020204030204"/>
              </a:rPr>
              <a:t>The </a:t>
            </a:r>
            <a:r>
              <a:rPr sz="2400" b="1" spc="-15" dirty="0">
                <a:latin typeface="Carlito" panose="020F0502020204030204"/>
                <a:cs typeface="Carlito" panose="020F0502020204030204"/>
              </a:rPr>
              <a:t>size </a:t>
            </a:r>
            <a:r>
              <a:rPr sz="2400" b="1" dirty="0">
                <a:latin typeface="Carlito" panose="020F0502020204030204"/>
                <a:cs typeface="Carlito" panose="020F0502020204030204"/>
              </a:rPr>
              <a:t>of </a:t>
            </a:r>
            <a:r>
              <a:rPr sz="2400" b="1" spc="-60" dirty="0">
                <a:latin typeface="Carlito" panose="020F0502020204030204"/>
                <a:cs typeface="Carlito" panose="020F0502020204030204"/>
              </a:rPr>
              <a:t>TPA </a:t>
            </a:r>
            <a:r>
              <a:rPr sz="2400" b="1" spc="-5" dirty="0">
                <a:latin typeface="Carlito" panose="020F0502020204030204"/>
                <a:cs typeface="Carlito" panose="020F0502020204030204"/>
              </a:rPr>
              <a:t>is</a:t>
            </a:r>
            <a:r>
              <a:rPr sz="2400" b="1" u="heavy" spc="-5" dirty="0">
                <a:uFill>
                  <a:solidFill>
                    <a:srgbClr val="000000"/>
                  </a:solidFill>
                </a:uFill>
                <a:latin typeface="Carlito" panose="020F0502020204030204"/>
                <a:cs typeface="Carlito" panose="020F0502020204030204"/>
              </a:rPr>
              <a:t> </a:t>
            </a:r>
            <a:r>
              <a:rPr sz="2400" b="1" u="heavy" dirty="0">
                <a:uFill>
                  <a:solidFill>
                    <a:srgbClr val="000000"/>
                  </a:solidFill>
                </a:uFill>
                <a:latin typeface="Carlito" panose="020F0502020204030204"/>
                <a:cs typeface="Carlito" panose="020F0502020204030204"/>
              </a:rPr>
              <a:t>640</a:t>
            </a:r>
            <a:r>
              <a:rPr sz="2400" b="1" dirty="0">
                <a:latin typeface="Carlito" panose="020F0502020204030204"/>
                <a:cs typeface="Carlito" panose="020F0502020204030204"/>
              </a:rPr>
              <a:t> k</a:t>
            </a:r>
            <a:r>
              <a:rPr sz="2400" b="1" spc="-5" dirty="0">
                <a:latin typeface="Carlito" panose="020F0502020204030204"/>
                <a:cs typeface="Carlito" panose="020F0502020204030204"/>
              </a:rPr>
              <a:t> </a:t>
            </a:r>
            <a:r>
              <a:rPr sz="2400" b="1" spc="-20" dirty="0">
                <a:latin typeface="Carlito" panose="020F0502020204030204"/>
                <a:cs typeface="Carlito" panose="020F0502020204030204"/>
              </a:rPr>
              <a:t>BYTES.</a:t>
            </a:r>
            <a:endParaRPr sz="2400">
              <a:latin typeface="Carlito" panose="020F0502020204030204"/>
              <a:cs typeface="Carlito" panose="020F0502020204030204"/>
            </a:endParaRPr>
          </a:p>
        </p:txBody>
      </p:sp>
      <p:sp>
        <p:nvSpPr>
          <p:cNvPr id="9" name="object 9"/>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11" name="object 11"/>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27</a:t>
            </a:fld>
            <a:endParaRPr sz="1200" dirty="0">
              <a:latin typeface="Arial" panose="020B0604020202020204"/>
              <a:cs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64402" y="3487110"/>
            <a:ext cx="736091" cy="2735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731252" y="3491669"/>
            <a:ext cx="717803" cy="26447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195903" y="3900149"/>
            <a:ext cx="1843126" cy="34655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459740" y="914654"/>
            <a:ext cx="7990205" cy="3315970"/>
          </a:xfrm>
          <a:prstGeom prst="rect">
            <a:avLst/>
          </a:prstGeom>
        </p:spPr>
        <p:txBody>
          <a:bodyPr vert="horz" wrap="square" lIns="0" tIns="6350" rIns="0" bIns="0" rtlCol="0">
            <a:spAutoFit/>
          </a:bodyPr>
          <a:lstStyle/>
          <a:p>
            <a:pPr marL="622300" marR="413385" indent="-609600">
              <a:lnSpc>
                <a:spcPct val="101000"/>
              </a:lnSpc>
              <a:spcBef>
                <a:spcPts val="50"/>
              </a:spcBef>
              <a:buFont typeface="Arial" panose="020B0604020202020204"/>
              <a:buChar char="•"/>
              <a:tabLst>
                <a:tab pos="621665" algn="l"/>
                <a:tab pos="622300" algn="l"/>
              </a:tabLst>
            </a:pPr>
            <a:r>
              <a:rPr sz="4000" b="1" u="heavy" dirty="0">
                <a:solidFill>
                  <a:srgbClr val="FF0000"/>
                </a:solidFill>
                <a:uFill>
                  <a:solidFill>
                    <a:srgbClr val="FF0000"/>
                  </a:solidFill>
                </a:uFill>
                <a:latin typeface="Carlito" panose="020F0502020204030204"/>
                <a:cs typeface="Carlito" panose="020F0502020204030204"/>
              </a:rPr>
              <a:t>Memory </a:t>
            </a:r>
            <a:r>
              <a:rPr sz="4000" b="1" u="heavy" spc="-30" dirty="0">
                <a:solidFill>
                  <a:srgbClr val="FF0000"/>
                </a:solidFill>
                <a:uFill>
                  <a:solidFill>
                    <a:srgbClr val="FF0000"/>
                  </a:solidFill>
                </a:uFill>
                <a:latin typeface="Carlito" panose="020F0502020204030204"/>
                <a:cs typeface="Carlito" panose="020F0502020204030204"/>
              </a:rPr>
              <a:t>System</a:t>
            </a:r>
            <a:r>
              <a:rPr sz="4000" b="1" spc="-30" dirty="0">
                <a:solidFill>
                  <a:srgbClr val="FF0000"/>
                </a:solidFill>
                <a:latin typeface="Carlito" panose="020F0502020204030204"/>
                <a:cs typeface="Carlito" panose="020F0502020204030204"/>
              </a:rPr>
              <a:t>: </a:t>
            </a:r>
            <a:r>
              <a:rPr sz="3200" spc="-5" dirty="0">
                <a:latin typeface="Carlito" panose="020F0502020204030204"/>
                <a:cs typeface="Carlito" panose="020F0502020204030204"/>
              </a:rPr>
              <a:t>is </a:t>
            </a:r>
            <a:r>
              <a:rPr sz="3200" spc="-10" dirty="0">
                <a:latin typeface="Carlito" panose="020F0502020204030204"/>
                <a:cs typeface="Carlito" panose="020F0502020204030204"/>
              </a:rPr>
              <a:t>divided </a:t>
            </a:r>
            <a:r>
              <a:rPr sz="3200" spc="-20" dirty="0">
                <a:latin typeface="Carlito" panose="020F0502020204030204"/>
                <a:cs typeface="Carlito" panose="020F0502020204030204"/>
              </a:rPr>
              <a:t>into</a:t>
            </a:r>
            <a:r>
              <a:rPr sz="3200" spc="-145" dirty="0">
                <a:latin typeface="Carlito" panose="020F0502020204030204"/>
                <a:cs typeface="Carlito" panose="020F0502020204030204"/>
              </a:rPr>
              <a:t> </a:t>
            </a:r>
            <a:r>
              <a:rPr sz="3200" spc="-10" dirty="0">
                <a:latin typeface="Carlito" panose="020F0502020204030204"/>
                <a:cs typeface="Carlito" panose="020F0502020204030204"/>
              </a:rPr>
              <a:t>three  </a:t>
            </a:r>
            <a:r>
              <a:rPr sz="3200" spc="-110" dirty="0">
                <a:latin typeface="Arial" panose="020B0604020202020204"/>
                <a:cs typeface="Arial" panose="020B0604020202020204"/>
              </a:rPr>
              <a:t>main </a:t>
            </a:r>
            <a:r>
              <a:rPr sz="3200" spc="-100" dirty="0">
                <a:latin typeface="Arial" panose="020B0604020202020204"/>
                <a:cs typeface="Arial" panose="020B0604020202020204"/>
              </a:rPr>
              <a:t>parts ( </a:t>
            </a:r>
            <a:r>
              <a:rPr sz="3200" spc="-85" dirty="0">
                <a:latin typeface="Arial" panose="020B0604020202020204"/>
                <a:cs typeface="Arial" panose="020B0604020202020204"/>
              </a:rPr>
              <a:t>continue</a:t>
            </a:r>
            <a:r>
              <a:rPr sz="3200" spc="-320" dirty="0">
                <a:latin typeface="Arial" panose="020B0604020202020204"/>
                <a:cs typeface="Arial" panose="020B0604020202020204"/>
              </a:rPr>
              <a:t> </a:t>
            </a:r>
            <a:r>
              <a:rPr sz="3200" spc="-515" dirty="0">
                <a:latin typeface="Arial" panose="020B0604020202020204"/>
                <a:cs typeface="Arial" panose="020B0604020202020204"/>
              </a:rPr>
              <a:t>…….</a:t>
            </a:r>
            <a:r>
              <a:rPr sz="3200" b="1" spc="-515" dirty="0">
                <a:latin typeface="Carlito" panose="020F0502020204030204"/>
                <a:cs typeface="Carlito" panose="020F0502020204030204"/>
              </a:rPr>
              <a:t>:</a:t>
            </a:r>
            <a:endParaRPr sz="3200">
              <a:latin typeface="Carlito" panose="020F0502020204030204"/>
              <a:cs typeface="Carlito" panose="020F0502020204030204"/>
            </a:endParaRPr>
          </a:p>
          <a:p>
            <a:pPr>
              <a:lnSpc>
                <a:spcPct val="100000"/>
              </a:lnSpc>
              <a:spcBef>
                <a:spcPts val="35"/>
              </a:spcBef>
              <a:buClr>
                <a:srgbClr val="FF0000"/>
              </a:buClr>
              <a:buFont typeface="Arial" panose="020B0604020202020204"/>
              <a:buChar char="•"/>
            </a:pPr>
            <a:endParaRPr sz="2900">
              <a:latin typeface="Carlito" panose="020F0502020204030204"/>
              <a:cs typeface="Carlito" panose="020F0502020204030204"/>
            </a:endParaRPr>
          </a:p>
          <a:p>
            <a:pPr marL="1821815" lvl="1" indent="-358140">
              <a:lnSpc>
                <a:spcPct val="100000"/>
              </a:lnSpc>
              <a:spcBef>
                <a:spcPts val="5"/>
              </a:spcBef>
              <a:buAutoNum type="arabicPeriod" startAt="2"/>
              <a:tabLst>
                <a:tab pos="1822450" algn="l"/>
              </a:tabLst>
            </a:pPr>
            <a:r>
              <a:rPr sz="2800" b="1" u="heavy" spc="-25" dirty="0">
                <a:solidFill>
                  <a:srgbClr val="FF0000"/>
                </a:solidFill>
                <a:uFill>
                  <a:solidFill>
                    <a:srgbClr val="FF0000"/>
                  </a:solidFill>
                </a:uFill>
                <a:latin typeface="Carlito" panose="020F0502020204030204"/>
                <a:cs typeface="Carlito" panose="020F0502020204030204"/>
              </a:rPr>
              <a:t>System</a:t>
            </a:r>
            <a:r>
              <a:rPr sz="2800" b="1" u="heavy" spc="-10" dirty="0">
                <a:solidFill>
                  <a:srgbClr val="FF0000"/>
                </a:solidFill>
                <a:uFill>
                  <a:solidFill>
                    <a:srgbClr val="FF0000"/>
                  </a:solidFill>
                </a:uFill>
                <a:latin typeface="Carlito" panose="020F0502020204030204"/>
                <a:cs typeface="Carlito" panose="020F0502020204030204"/>
              </a:rPr>
              <a:t> Area</a:t>
            </a:r>
            <a:r>
              <a:rPr sz="2800" b="1" spc="-10" dirty="0">
                <a:solidFill>
                  <a:srgbClr val="FF0000"/>
                </a:solidFill>
                <a:latin typeface="Carlito" panose="020F0502020204030204"/>
                <a:cs typeface="Carlito" panose="020F0502020204030204"/>
              </a:rPr>
              <a:t>:</a:t>
            </a:r>
            <a:endParaRPr sz="2800">
              <a:latin typeface="Carlito" panose="020F0502020204030204"/>
              <a:cs typeface="Carlito" panose="020F0502020204030204"/>
            </a:endParaRPr>
          </a:p>
          <a:p>
            <a:pPr lvl="1">
              <a:lnSpc>
                <a:spcPct val="100000"/>
              </a:lnSpc>
              <a:spcBef>
                <a:spcPts val="10"/>
              </a:spcBef>
              <a:buClr>
                <a:srgbClr val="FF0000"/>
              </a:buClr>
              <a:buFont typeface="Carlito" panose="020F0502020204030204"/>
              <a:buAutoNum type="arabicPeriod" startAt="2"/>
            </a:pPr>
            <a:endParaRPr sz="2900">
              <a:latin typeface="Carlito" panose="020F0502020204030204"/>
              <a:cs typeface="Carlito" panose="020F0502020204030204"/>
            </a:endParaRPr>
          </a:p>
          <a:p>
            <a:pPr marL="2222500" marR="5080" lvl="2" indent="-381000">
              <a:lnSpc>
                <a:spcPct val="100000"/>
              </a:lnSpc>
              <a:buFont typeface="Arial" panose="020B0604020202020204"/>
              <a:buChar char="•"/>
              <a:tabLst>
                <a:tab pos="2222500" algn="l"/>
                <a:tab pos="2223135" algn="l"/>
              </a:tabLst>
            </a:pPr>
            <a:r>
              <a:rPr sz="2800" b="1" spc="-10" dirty="0">
                <a:latin typeface="Carlito" panose="020F0502020204030204"/>
                <a:cs typeface="Carlito" panose="020F0502020204030204"/>
              </a:rPr>
              <a:t>Contains </a:t>
            </a:r>
            <a:r>
              <a:rPr sz="2800" b="1" spc="-15" dirty="0">
                <a:latin typeface="Carlito" panose="020F0502020204030204"/>
                <a:cs typeface="Carlito" panose="020F0502020204030204"/>
              </a:rPr>
              <a:t>programs </a:t>
            </a:r>
            <a:r>
              <a:rPr sz="2800" b="1" spc="-5" dirty="0">
                <a:latin typeface="Carlito" panose="020F0502020204030204"/>
                <a:cs typeface="Carlito" panose="020F0502020204030204"/>
              </a:rPr>
              <a:t>on </a:t>
            </a:r>
            <a:r>
              <a:rPr sz="2800" b="1" dirty="0">
                <a:latin typeface="Carlito" panose="020F0502020204030204"/>
                <a:cs typeface="Carlito" panose="020F0502020204030204"/>
              </a:rPr>
              <a:t>a </a:t>
            </a:r>
            <a:r>
              <a:rPr sz="2800" b="1" spc="-15" dirty="0">
                <a:latin typeface="Carlito" panose="020F0502020204030204"/>
                <a:cs typeface="Carlito" panose="020F0502020204030204"/>
              </a:rPr>
              <a:t>ROM </a:t>
            </a:r>
            <a:r>
              <a:rPr sz="2800" b="1" dirty="0">
                <a:latin typeface="Carlito" panose="020F0502020204030204"/>
                <a:cs typeface="Carlito" panose="020F0502020204030204"/>
              </a:rPr>
              <a:t>and RAM  </a:t>
            </a:r>
            <a:r>
              <a:rPr sz="2800" b="1" spc="-15" dirty="0">
                <a:latin typeface="Carlito" panose="020F0502020204030204"/>
                <a:cs typeface="Carlito" panose="020F0502020204030204"/>
              </a:rPr>
              <a:t>for data</a:t>
            </a:r>
            <a:r>
              <a:rPr sz="2800" b="1" dirty="0">
                <a:latin typeface="Carlito" panose="020F0502020204030204"/>
                <a:cs typeface="Carlito" panose="020F0502020204030204"/>
              </a:rPr>
              <a:t> </a:t>
            </a:r>
            <a:r>
              <a:rPr sz="2800" b="1" spc="-20" dirty="0">
                <a:latin typeface="Carlito" panose="020F0502020204030204"/>
                <a:cs typeface="Carlito" panose="020F0502020204030204"/>
              </a:rPr>
              <a:t>storage.</a:t>
            </a:r>
            <a:endParaRPr sz="2800">
              <a:latin typeface="Carlito" panose="020F0502020204030204"/>
              <a:cs typeface="Carlito" panose="020F0502020204030204"/>
            </a:endParaRPr>
          </a:p>
        </p:txBody>
      </p:sp>
      <p:sp>
        <p:nvSpPr>
          <p:cNvPr id="6" name="object 6"/>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8" name="object 8"/>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28</a:t>
            </a:fld>
            <a:endParaRPr sz="1200" dirty="0">
              <a:latin typeface="Arial" panose="020B0604020202020204"/>
              <a:cs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29</a:t>
            </a:fld>
            <a:endParaRPr sz="1200" dirty="0">
              <a:latin typeface="Arial" panose="020B0604020202020204"/>
              <a:cs typeface="Arial" panose="020B0604020202020204"/>
            </a:endParaRPr>
          </a:p>
        </p:txBody>
      </p:sp>
      <p:sp>
        <p:nvSpPr>
          <p:cNvPr id="2" name="object 2"/>
          <p:cNvSpPr txBox="1"/>
          <p:nvPr/>
        </p:nvSpPr>
        <p:spPr>
          <a:xfrm>
            <a:off x="459740" y="914654"/>
            <a:ext cx="7581265" cy="2596515"/>
          </a:xfrm>
          <a:prstGeom prst="rect">
            <a:avLst/>
          </a:prstGeom>
        </p:spPr>
        <p:txBody>
          <a:bodyPr vert="horz" wrap="square" lIns="0" tIns="6350" rIns="0" bIns="0" rtlCol="0">
            <a:spAutoFit/>
          </a:bodyPr>
          <a:lstStyle/>
          <a:p>
            <a:pPr marL="622300" marR="5080" indent="-609600">
              <a:lnSpc>
                <a:spcPct val="101000"/>
              </a:lnSpc>
              <a:spcBef>
                <a:spcPts val="50"/>
              </a:spcBef>
              <a:buFont typeface="Arial" panose="020B0604020202020204"/>
              <a:buChar char="•"/>
              <a:tabLst>
                <a:tab pos="621665" algn="l"/>
                <a:tab pos="622300" algn="l"/>
              </a:tabLst>
            </a:pPr>
            <a:r>
              <a:rPr sz="4000" b="1" u="heavy" dirty="0">
                <a:solidFill>
                  <a:srgbClr val="FF0000"/>
                </a:solidFill>
                <a:uFill>
                  <a:solidFill>
                    <a:srgbClr val="FF0000"/>
                  </a:solidFill>
                </a:uFill>
                <a:latin typeface="Carlito" panose="020F0502020204030204"/>
                <a:cs typeface="Carlito" panose="020F0502020204030204"/>
              </a:rPr>
              <a:t>Memory </a:t>
            </a:r>
            <a:r>
              <a:rPr sz="4000" b="1" u="heavy" spc="-30" dirty="0">
                <a:solidFill>
                  <a:srgbClr val="FF0000"/>
                </a:solidFill>
                <a:uFill>
                  <a:solidFill>
                    <a:srgbClr val="FF0000"/>
                  </a:solidFill>
                </a:uFill>
                <a:latin typeface="Carlito" panose="020F0502020204030204"/>
                <a:cs typeface="Carlito" panose="020F0502020204030204"/>
              </a:rPr>
              <a:t>System</a:t>
            </a:r>
            <a:r>
              <a:rPr sz="4000" b="1" spc="-30" dirty="0">
                <a:solidFill>
                  <a:srgbClr val="FF0000"/>
                </a:solidFill>
                <a:latin typeface="Carlito" panose="020F0502020204030204"/>
                <a:cs typeface="Carlito" panose="020F0502020204030204"/>
              </a:rPr>
              <a:t>: </a:t>
            </a:r>
            <a:r>
              <a:rPr sz="3200" spc="-5" dirty="0">
                <a:latin typeface="Carlito" panose="020F0502020204030204"/>
                <a:cs typeface="Carlito" panose="020F0502020204030204"/>
              </a:rPr>
              <a:t>is </a:t>
            </a:r>
            <a:r>
              <a:rPr sz="3200" spc="-10" dirty="0">
                <a:latin typeface="Carlito" panose="020F0502020204030204"/>
                <a:cs typeface="Carlito" panose="020F0502020204030204"/>
              </a:rPr>
              <a:t>divided </a:t>
            </a:r>
            <a:r>
              <a:rPr sz="3200" spc="-20" dirty="0">
                <a:latin typeface="Carlito" panose="020F0502020204030204"/>
                <a:cs typeface="Carlito" panose="020F0502020204030204"/>
              </a:rPr>
              <a:t>into</a:t>
            </a:r>
            <a:r>
              <a:rPr sz="3200" spc="-145" dirty="0">
                <a:latin typeface="Carlito" panose="020F0502020204030204"/>
                <a:cs typeface="Carlito" panose="020F0502020204030204"/>
              </a:rPr>
              <a:t> </a:t>
            </a:r>
            <a:r>
              <a:rPr sz="3200" spc="-10" dirty="0">
                <a:latin typeface="Carlito" panose="020F0502020204030204"/>
                <a:cs typeface="Carlito" panose="020F0502020204030204"/>
              </a:rPr>
              <a:t>three  </a:t>
            </a:r>
            <a:r>
              <a:rPr sz="3200" spc="-110" dirty="0">
                <a:latin typeface="Arial" panose="020B0604020202020204"/>
                <a:cs typeface="Arial" panose="020B0604020202020204"/>
              </a:rPr>
              <a:t>main </a:t>
            </a:r>
            <a:r>
              <a:rPr sz="3200" spc="-100" dirty="0">
                <a:latin typeface="Arial" panose="020B0604020202020204"/>
                <a:cs typeface="Arial" panose="020B0604020202020204"/>
              </a:rPr>
              <a:t>parts ( </a:t>
            </a:r>
            <a:r>
              <a:rPr sz="3200" spc="-85" dirty="0">
                <a:latin typeface="Arial" panose="020B0604020202020204"/>
                <a:cs typeface="Arial" panose="020B0604020202020204"/>
              </a:rPr>
              <a:t>continue</a:t>
            </a:r>
            <a:r>
              <a:rPr sz="3200" spc="-320" dirty="0">
                <a:latin typeface="Arial" panose="020B0604020202020204"/>
                <a:cs typeface="Arial" panose="020B0604020202020204"/>
              </a:rPr>
              <a:t> </a:t>
            </a:r>
            <a:r>
              <a:rPr sz="3200" spc="-515" dirty="0">
                <a:latin typeface="Arial" panose="020B0604020202020204"/>
                <a:cs typeface="Arial" panose="020B0604020202020204"/>
              </a:rPr>
              <a:t>…….</a:t>
            </a:r>
            <a:r>
              <a:rPr sz="3200" b="1" spc="-515" dirty="0">
                <a:latin typeface="Carlito" panose="020F0502020204030204"/>
                <a:cs typeface="Carlito" panose="020F0502020204030204"/>
              </a:rPr>
              <a:t>:</a:t>
            </a:r>
            <a:endParaRPr sz="3200">
              <a:latin typeface="Carlito" panose="020F0502020204030204"/>
              <a:cs typeface="Carlito" panose="020F0502020204030204"/>
            </a:endParaRPr>
          </a:p>
          <a:p>
            <a:pPr>
              <a:lnSpc>
                <a:spcPct val="100000"/>
              </a:lnSpc>
            </a:pPr>
            <a:endParaRPr sz="3200">
              <a:latin typeface="Carlito" panose="020F0502020204030204"/>
              <a:cs typeface="Carlito" panose="020F0502020204030204"/>
            </a:endParaRPr>
          </a:p>
          <a:p>
            <a:pPr>
              <a:lnSpc>
                <a:spcPct val="100000"/>
              </a:lnSpc>
              <a:spcBef>
                <a:spcPts val="5"/>
              </a:spcBef>
            </a:pPr>
            <a:endParaRPr sz="3500">
              <a:latin typeface="Carlito" panose="020F0502020204030204"/>
              <a:cs typeface="Carlito" panose="020F0502020204030204"/>
            </a:endParaRPr>
          </a:p>
          <a:p>
            <a:pPr marL="1440815">
              <a:lnSpc>
                <a:spcPct val="100000"/>
              </a:lnSpc>
            </a:pPr>
            <a:r>
              <a:rPr sz="2400" b="1" dirty="0">
                <a:latin typeface="Carlito" panose="020F0502020204030204"/>
                <a:cs typeface="Carlito" panose="020F0502020204030204"/>
              </a:rPr>
              <a:t>3.</a:t>
            </a:r>
            <a:r>
              <a:rPr sz="2400" b="1" dirty="0">
                <a:solidFill>
                  <a:srgbClr val="FF0000"/>
                </a:solidFill>
                <a:latin typeface="Carlito" panose="020F0502020204030204"/>
                <a:cs typeface="Carlito" panose="020F0502020204030204"/>
              </a:rPr>
              <a:t> </a:t>
            </a:r>
            <a:r>
              <a:rPr sz="2800" b="1" u="heavy" spc="-10" dirty="0">
                <a:solidFill>
                  <a:srgbClr val="FF0000"/>
                </a:solidFill>
                <a:uFill>
                  <a:solidFill>
                    <a:srgbClr val="FF0000"/>
                  </a:solidFill>
                </a:uFill>
                <a:latin typeface="Carlito" panose="020F0502020204030204"/>
                <a:cs typeface="Carlito" panose="020F0502020204030204"/>
              </a:rPr>
              <a:t>Extended</a:t>
            </a:r>
            <a:r>
              <a:rPr sz="2800" b="1" u="heavy" spc="-25" dirty="0">
                <a:solidFill>
                  <a:srgbClr val="FF0000"/>
                </a:solidFill>
                <a:uFill>
                  <a:solidFill>
                    <a:srgbClr val="FF0000"/>
                  </a:solidFill>
                </a:uFill>
                <a:latin typeface="Carlito" panose="020F0502020204030204"/>
                <a:cs typeface="Carlito" panose="020F0502020204030204"/>
              </a:rPr>
              <a:t> </a:t>
            </a:r>
            <a:r>
              <a:rPr sz="2800" b="1" u="heavy" dirty="0">
                <a:solidFill>
                  <a:srgbClr val="FF0000"/>
                </a:solidFill>
                <a:uFill>
                  <a:solidFill>
                    <a:srgbClr val="FF0000"/>
                  </a:solidFill>
                </a:uFill>
                <a:latin typeface="Carlito" panose="020F0502020204030204"/>
                <a:cs typeface="Carlito" panose="020F0502020204030204"/>
              </a:rPr>
              <a:t>Memory</a:t>
            </a:r>
            <a:r>
              <a:rPr sz="2800" b="1" dirty="0">
                <a:solidFill>
                  <a:srgbClr val="FF0000"/>
                </a:solidFill>
                <a:latin typeface="Carlito" panose="020F0502020204030204"/>
                <a:cs typeface="Carlito" panose="020F0502020204030204"/>
              </a:rPr>
              <a:t>:</a:t>
            </a:r>
            <a:endParaRPr sz="2800">
              <a:latin typeface="Carlito" panose="020F0502020204030204"/>
              <a:cs typeface="Carlito" panose="020F0502020204030204"/>
            </a:endParaRPr>
          </a:p>
        </p:txBody>
      </p:sp>
      <p:sp>
        <p:nvSpPr>
          <p:cNvPr id="3" name="object 3"/>
          <p:cNvSpPr txBox="1"/>
          <p:nvPr/>
        </p:nvSpPr>
        <p:spPr>
          <a:xfrm>
            <a:off x="2288794" y="3857192"/>
            <a:ext cx="5192395" cy="757555"/>
          </a:xfrm>
          <a:prstGeom prst="rect">
            <a:avLst/>
          </a:prstGeom>
        </p:spPr>
        <p:txBody>
          <a:bodyPr vert="horz" wrap="square" lIns="0" tIns="12700" rIns="0" bIns="0" rtlCol="0">
            <a:spAutoFit/>
          </a:bodyPr>
          <a:lstStyle/>
          <a:p>
            <a:pPr marL="240030" marR="5080" indent="-227965">
              <a:lnSpc>
                <a:spcPct val="120000"/>
              </a:lnSpc>
              <a:spcBef>
                <a:spcPts val="100"/>
              </a:spcBef>
              <a:buFont typeface="Arial" panose="020B0604020202020204"/>
              <a:buChar char="•"/>
              <a:tabLst>
                <a:tab pos="393065" algn="l"/>
                <a:tab pos="393700" algn="l"/>
              </a:tabLst>
            </a:pPr>
            <a:r>
              <a:rPr dirty="0"/>
              <a:t>	</a:t>
            </a:r>
            <a:r>
              <a:rPr sz="2000" b="1" u="heavy" spc="-5" dirty="0">
                <a:uFill>
                  <a:solidFill>
                    <a:srgbClr val="000000"/>
                  </a:solidFill>
                </a:uFill>
                <a:latin typeface="Carlito" panose="020F0502020204030204"/>
                <a:cs typeface="Carlito" panose="020F0502020204030204"/>
              </a:rPr>
              <a:t>(15</a:t>
            </a:r>
            <a:r>
              <a:rPr sz="2000" b="1" spc="-5" dirty="0">
                <a:latin typeface="Carlito" panose="020F0502020204030204"/>
                <a:cs typeface="Carlito" panose="020F0502020204030204"/>
              </a:rPr>
              <a:t> M </a:t>
            </a:r>
            <a:r>
              <a:rPr sz="2000" b="1" spc="-10" dirty="0">
                <a:latin typeface="Carlito" panose="020F0502020204030204"/>
                <a:cs typeface="Carlito" panose="020F0502020204030204"/>
              </a:rPr>
              <a:t>Bytes </a:t>
            </a:r>
            <a:r>
              <a:rPr sz="2000" b="1" spc="-5" dirty="0">
                <a:latin typeface="Carlito" panose="020F0502020204030204"/>
                <a:cs typeface="Carlito" panose="020F0502020204030204"/>
              </a:rPr>
              <a:t>in </a:t>
            </a:r>
            <a:r>
              <a:rPr sz="2000" b="1" u="heavy" spc="-5" dirty="0">
                <a:uFill>
                  <a:solidFill>
                    <a:srgbClr val="000000"/>
                  </a:solidFill>
                </a:uFill>
                <a:latin typeface="Carlito" panose="020F0502020204030204"/>
                <a:cs typeface="Carlito" panose="020F0502020204030204"/>
              </a:rPr>
              <a:t>80286)</a:t>
            </a:r>
            <a:r>
              <a:rPr sz="2000" b="1" spc="-5" dirty="0">
                <a:latin typeface="Carlito" panose="020F0502020204030204"/>
                <a:cs typeface="Carlito" panose="020F0502020204030204"/>
              </a:rPr>
              <a:t>, (</a:t>
            </a:r>
            <a:r>
              <a:rPr sz="2000" b="1" u="heavy" spc="-5" dirty="0">
                <a:uFill>
                  <a:solidFill>
                    <a:srgbClr val="000000"/>
                  </a:solidFill>
                </a:uFill>
                <a:latin typeface="Carlito" panose="020F0502020204030204"/>
                <a:cs typeface="Carlito" panose="020F0502020204030204"/>
              </a:rPr>
              <a:t>31</a:t>
            </a:r>
            <a:r>
              <a:rPr sz="2000" b="1" spc="-5" dirty="0">
                <a:latin typeface="Carlito" panose="020F0502020204030204"/>
                <a:cs typeface="Carlito" panose="020F0502020204030204"/>
              </a:rPr>
              <a:t> M </a:t>
            </a:r>
            <a:r>
              <a:rPr sz="2000" b="1" spc="-10" dirty="0">
                <a:latin typeface="Carlito" panose="020F0502020204030204"/>
                <a:cs typeface="Carlito" panose="020F0502020204030204"/>
              </a:rPr>
              <a:t>Bytes </a:t>
            </a:r>
            <a:r>
              <a:rPr sz="2000" b="1" u="heavy" spc="-5" dirty="0">
                <a:uFill>
                  <a:solidFill>
                    <a:srgbClr val="000000"/>
                  </a:solidFill>
                </a:uFill>
                <a:latin typeface="Carlito" panose="020F0502020204030204"/>
                <a:cs typeface="Carlito" panose="020F0502020204030204"/>
              </a:rPr>
              <a:t>80386 SL)</a:t>
            </a:r>
            <a:r>
              <a:rPr sz="2000" b="1" spc="-5" dirty="0">
                <a:latin typeface="Carlito" panose="020F0502020204030204"/>
                <a:cs typeface="Carlito" panose="020F0502020204030204"/>
              </a:rPr>
              <a:t>,  </a:t>
            </a:r>
            <a:r>
              <a:rPr sz="2000" b="1" spc="-10" dirty="0">
                <a:latin typeface="Carlito" panose="020F0502020204030204"/>
                <a:cs typeface="Carlito" panose="020F0502020204030204"/>
              </a:rPr>
              <a:t>(</a:t>
            </a:r>
            <a:r>
              <a:rPr sz="2000" b="1" u="heavy" spc="-10" dirty="0">
                <a:uFill>
                  <a:solidFill>
                    <a:srgbClr val="000000"/>
                  </a:solidFill>
                </a:uFill>
                <a:latin typeface="Carlito" panose="020F0502020204030204"/>
                <a:cs typeface="Carlito" panose="020F0502020204030204"/>
              </a:rPr>
              <a:t> </a:t>
            </a:r>
            <a:r>
              <a:rPr sz="2000" b="1" u="heavy" spc="-5" dirty="0">
                <a:uFill>
                  <a:solidFill>
                    <a:srgbClr val="000000"/>
                  </a:solidFill>
                </a:uFill>
                <a:latin typeface="Carlito" panose="020F0502020204030204"/>
                <a:cs typeface="Carlito" panose="020F0502020204030204"/>
              </a:rPr>
              <a:t>4095</a:t>
            </a:r>
            <a:r>
              <a:rPr sz="2000" b="1" spc="-5" dirty="0">
                <a:latin typeface="Carlito" panose="020F0502020204030204"/>
                <a:cs typeface="Carlito" panose="020F0502020204030204"/>
              </a:rPr>
              <a:t> M </a:t>
            </a:r>
            <a:r>
              <a:rPr sz="2000" b="1" spc="-10" dirty="0">
                <a:latin typeface="Carlito" panose="020F0502020204030204"/>
                <a:cs typeface="Carlito" panose="020F0502020204030204"/>
              </a:rPr>
              <a:t>Bytes </a:t>
            </a:r>
            <a:r>
              <a:rPr sz="2000" b="1" u="heavy" spc="-5" dirty="0">
                <a:uFill>
                  <a:solidFill>
                    <a:srgbClr val="000000"/>
                  </a:solidFill>
                </a:uFill>
                <a:latin typeface="Carlito" panose="020F0502020204030204"/>
                <a:cs typeface="Carlito" panose="020F0502020204030204"/>
              </a:rPr>
              <a:t>80386 </a:t>
            </a:r>
            <a:r>
              <a:rPr sz="2000" b="1" u="heavy" spc="-20" dirty="0">
                <a:uFill>
                  <a:solidFill>
                    <a:srgbClr val="000000"/>
                  </a:solidFill>
                </a:uFill>
                <a:latin typeface="Carlito" panose="020F0502020204030204"/>
                <a:cs typeface="Carlito" panose="020F0502020204030204"/>
              </a:rPr>
              <a:t>DX</a:t>
            </a:r>
            <a:r>
              <a:rPr sz="2000" b="1" spc="-20" dirty="0">
                <a:latin typeface="Carlito" panose="020F0502020204030204"/>
                <a:cs typeface="Carlito" panose="020F0502020204030204"/>
              </a:rPr>
              <a:t>,</a:t>
            </a:r>
            <a:r>
              <a:rPr sz="2000" b="1" u="heavy" spc="20" dirty="0">
                <a:uFill>
                  <a:solidFill>
                    <a:srgbClr val="000000"/>
                  </a:solidFill>
                </a:uFill>
                <a:latin typeface="Carlito" panose="020F0502020204030204"/>
                <a:cs typeface="Carlito" panose="020F0502020204030204"/>
              </a:rPr>
              <a:t> </a:t>
            </a:r>
            <a:r>
              <a:rPr sz="2000" b="1" u="heavy" spc="-5" dirty="0">
                <a:uFill>
                  <a:solidFill>
                    <a:srgbClr val="000000"/>
                  </a:solidFill>
                </a:uFill>
                <a:latin typeface="Carlito" panose="020F0502020204030204"/>
                <a:cs typeface="Carlito" panose="020F0502020204030204"/>
              </a:rPr>
              <a:t>80486)</a:t>
            </a:r>
            <a:endParaRPr sz="2000">
              <a:latin typeface="Carlito" panose="020F0502020204030204"/>
              <a:cs typeface="Carlito"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31190" y="6493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5" name="object 5"/>
          <p:cNvSpPr txBox="1"/>
          <p:nvPr/>
        </p:nvSpPr>
        <p:spPr>
          <a:xfrm>
            <a:off x="6304534" y="6493224"/>
            <a:ext cx="2284730" cy="243656"/>
          </a:xfrm>
          <a:prstGeom prst="rect">
            <a:avLst/>
          </a:prstGeom>
        </p:spPr>
        <p:txBody>
          <a:bodyPr vert="horz" wrap="square" lIns="0" tIns="0" rIns="0" bIns="0" rtlCol="0">
            <a:spAutoFit/>
          </a:bodyPr>
          <a:lstStyle/>
          <a:p>
            <a:pPr marL="12700">
              <a:lnSpc>
                <a:spcPts val="1870"/>
              </a:lnSpc>
            </a:pPr>
            <a:r>
              <a:rPr sz="1600" b="1" dirty="0">
                <a:latin typeface="Arial" panose="020B0604020202020204"/>
                <a:cs typeface="Arial" panose="020B0604020202020204"/>
              </a:rPr>
              <a:t>Computer</a:t>
            </a:r>
            <a:r>
              <a:rPr sz="1600" b="1" spc="-80" dirty="0">
                <a:latin typeface="Arial" panose="020B0604020202020204"/>
                <a:cs typeface="Arial" panose="020B0604020202020204"/>
              </a:rPr>
              <a:t> </a:t>
            </a:r>
            <a:r>
              <a:rPr lang="en-US" sz="1600" b="1" spc="-15" dirty="0">
                <a:latin typeface="Times New Roman" panose="02020603050405020304"/>
                <a:cs typeface="Times New Roman" panose="02020603050405020304"/>
              </a:rPr>
              <a:t>Architecture </a:t>
            </a:r>
            <a:endParaRPr sz="1600" dirty="0">
              <a:latin typeface="Arial" panose="020B0604020202020204"/>
              <a:cs typeface="Arial" panose="020B0604020202020204"/>
            </a:endParaRPr>
          </a:p>
        </p:txBody>
      </p:sp>
      <p:sp>
        <p:nvSpPr>
          <p:cNvPr id="2" name="object 2"/>
          <p:cNvSpPr txBox="1">
            <a:spLocks noGrp="1"/>
          </p:cNvSpPr>
          <p:nvPr>
            <p:ph type="title"/>
          </p:nvPr>
        </p:nvSpPr>
        <p:spPr>
          <a:xfrm>
            <a:off x="1669033" y="1790993"/>
            <a:ext cx="5516245" cy="2224405"/>
          </a:xfrm>
          <a:prstGeom prst="rect">
            <a:avLst/>
          </a:prstGeom>
        </p:spPr>
        <p:txBody>
          <a:bodyPr vert="horz" wrap="square" lIns="0" tIns="16510" rIns="0" bIns="0" rtlCol="0">
            <a:spAutoFit/>
          </a:bodyPr>
          <a:lstStyle/>
          <a:p>
            <a:pPr marL="12065" marR="5080" indent="-12700" algn="ctr">
              <a:lnSpc>
                <a:spcPct val="120000"/>
              </a:lnSpc>
              <a:spcBef>
                <a:spcPts val="130"/>
              </a:spcBef>
            </a:pPr>
            <a:r>
              <a:rPr u="none" spc="-10" dirty="0"/>
              <a:t>Lecture </a:t>
            </a:r>
            <a:r>
              <a:rPr u="none" dirty="0"/>
              <a:t>: 1  </a:t>
            </a:r>
            <a:r>
              <a:rPr u="none" spc="-10" dirty="0">
                <a:solidFill>
                  <a:srgbClr val="0000CC"/>
                </a:solidFill>
              </a:rPr>
              <a:t>INTRODUCTION </a:t>
            </a:r>
            <a:r>
              <a:rPr u="none" spc="-55" dirty="0">
                <a:solidFill>
                  <a:srgbClr val="0000CC"/>
                </a:solidFill>
              </a:rPr>
              <a:t>TO  </a:t>
            </a:r>
            <a:r>
              <a:rPr u="none" spc="-95" dirty="0">
                <a:solidFill>
                  <a:srgbClr val="D2523B"/>
                </a:solidFill>
              </a:rPr>
              <a:t>COMPUTER</a:t>
            </a:r>
            <a:r>
              <a:rPr u="none" spc="-260" dirty="0">
                <a:solidFill>
                  <a:srgbClr val="D2523B"/>
                </a:solidFill>
              </a:rPr>
              <a:t> </a:t>
            </a:r>
            <a:r>
              <a:rPr u="none" spc="-105" dirty="0">
                <a:solidFill>
                  <a:srgbClr val="D2523B"/>
                </a:solidFill>
              </a:rPr>
              <a:t>ARCHITECTURE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30</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2757932" y="462279"/>
            <a:ext cx="3629660" cy="695960"/>
          </a:xfrm>
          <a:prstGeom prst="rect">
            <a:avLst/>
          </a:prstGeom>
        </p:spPr>
        <p:txBody>
          <a:bodyPr vert="horz" wrap="square" lIns="0" tIns="12700" rIns="0" bIns="0" rtlCol="0">
            <a:spAutoFit/>
          </a:bodyPr>
          <a:lstStyle/>
          <a:p>
            <a:pPr marL="12700">
              <a:lnSpc>
                <a:spcPct val="100000"/>
              </a:lnSpc>
              <a:spcBef>
                <a:spcPts val="100"/>
              </a:spcBef>
            </a:pPr>
            <a:r>
              <a:rPr sz="4400" u="none" spc="-15" dirty="0"/>
              <a:t>Microprocessor</a:t>
            </a:r>
            <a:endParaRPr sz="4400"/>
          </a:p>
        </p:txBody>
      </p:sp>
      <p:sp>
        <p:nvSpPr>
          <p:cNvPr id="3" name="object 3"/>
          <p:cNvSpPr txBox="1"/>
          <p:nvPr/>
        </p:nvSpPr>
        <p:spPr>
          <a:xfrm>
            <a:off x="1183639" y="1808733"/>
            <a:ext cx="7028180" cy="3482975"/>
          </a:xfrm>
          <a:prstGeom prst="rect">
            <a:avLst/>
          </a:prstGeom>
        </p:spPr>
        <p:txBody>
          <a:bodyPr vert="horz" wrap="square" lIns="0" tIns="61594" rIns="0" bIns="0" rtlCol="0">
            <a:spAutoFit/>
          </a:bodyPr>
          <a:lstStyle/>
          <a:p>
            <a:pPr marL="545465" marR="368300" indent="-533400">
              <a:lnSpc>
                <a:spcPts val="3020"/>
              </a:lnSpc>
              <a:spcBef>
                <a:spcPts val="485"/>
              </a:spcBef>
              <a:buFont typeface="Arial" panose="020B0604020202020204"/>
              <a:buChar char="–"/>
              <a:tabLst>
                <a:tab pos="545465" algn="l"/>
                <a:tab pos="546100" algn="l"/>
              </a:tabLst>
            </a:pPr>
            <a:r>
              <a:rPr sz="2800" dirty="0">
                <a:latin typeface="Carlito" panose="020F0502020204030204"/>
                <a:cs typeface="Carlito" panose="020F0502020204030204"/>
              </a:rPr>
              <a:t>It is the </a:t>
            </a:r>
            <a:r>
              <a:rPr sz="2800" b="1" spc="-10" dirty="0">
                <a:latin typeface="Carlito" panose="020F0502020204030204"/>
                <a:cs typeface="Carlito" panose="020F0502020204030204"/>
              </a:rPr>
              <a:t>controlling </a:t>
            </a:r>
            <a:r>
              <a:rPr sz="2800" spc="-5" dirty="0">
                <a:latin typeface="Carlito" panose="020F0502020204030204"/>
                <a:cs typeface="Carlito" panose="020F0502020204030204"/>
              </a:rPr>
              <a:t>element </a:t>
            </a:r>
            <a:r>
              <a:rPr sz="2800" dirty="0">
                <a:latin typeface="Carlito" panose="020F0502020204030204"/>
                <a:cs typeface="Carlito" panose="020F0502020204030204"/>
              </a:rPr>
              <a:t>in a</a:t>
            </a:r>
            <a:r>
              <a:rPr sz="2800" spc="-90" dirty="0">
                <a:latin typeface="Carlito" panose="020F0502020204030204"/>
                <a:cs typeface="Carlito" panose="020F0502020204030204"/>
              </a:rPr>
              <a:t> </a:t>
            </a:r>
            <a:r>
              <a:rPr sz="2800" spc="-10" dirty="0">
                <a:latin typeface="Carlito" panose="020F0502020204030204"/>
                <a:cs typeface="Carlito" panose="020F0502020204030204"/>
              </a:rPr>
              <a:t>computer  </a:t>
            </a:r>
            <a:r>
              <a:rPr sz="2800" spc="-20" dirty="0">
                <a:latin typeface="Carlito" panose="020F0502020204030204"/>
                <a:cs typeface="Carlito" panose="020F0502020204030204"/>
              </a:rPr>
              <a:t>system.</a:t>
            </a:r>
            <a:endParaRPr sz="2800">
              <a:latin typeface="Carlito" panose="020F0502020204030204"/>
              <a:cs typeface="Carlito" panose="020F0502020204030204"/>
            </a:endParaRPr>
          </a:p>
          <a:p>
            <a:pPr>
              <a:lnSpc>
                <a:spcPct val="100000"/>
              </a:lnSpc>
              <a:spcBef>
                <a:spcPts val="25"/>
              </a:spcBef>
              <a:buFont typeface="Arial" panose="020B0604020202020204"/>
              <a:buChar char="–"/>
            </a:pPr>
            <a:endParaRPr sz="3250">
              <a:latin typeface="Carlito" panose="020F0502020204030204"/>
              <a:cs typeface="Carlito" panose="020F0502020204030204"/>
            </a:endParaRPr>
          </a:p>
          <a:p>
            <a:pPr marL="546100" indent="-533400">
              <a:lnSpc>
                <a:spcPct val="100000"/>
              </a:lnSpc>
              <a:buFont typeface="Arial" panose="020B0604020202020204"/>
              <a:buChar char="–"/>
              <a:tabLst>
                <a:tab pos="545465" algn="l"/>
                <a:tab pos="546100" algn="l"/>
              </a:tabLst>
            </a:pPr>
            <a:r>
              <a:rPr sz="2800" spc="-5" dirty="0">
                <a:latin typeface="Carlito" panose="020F0502020204030204"/>
                <a:cs typeface="Carlito" panose="020F0502020204030204"/>
              </a:rPr>
              <a:t>Some times </a:t>
            </a:r>
            <a:r>
              <a:rPr sz="2800" dirty="0">
                <a:latin typeface="Carlito" panose="020F0502020204030204"/>
                <a:cs typeface="Carlito" panose="020F0502020204030204"/>
              </a:rPr>
              <a:t>it is </a:t>
            </a:r>
            <a:r>
              <a:rPr sz="2800" spc="-25" dirty="0">
                <a:latin typeface="Carlito" panose="020F0502020204030204"/>
                <a:cs typeface="Carlito" panose="020F0502020204030204"/>
              </a:rPr>
              <a:t>referred </a:t>
            </a:r>
            <a:r>
              <a:rPr sz="2800" spc="-20" dirty="0">
                <a:latin typeface="Carlito" panose="020F0502020204030204"/>
                <a:cs typeface="Carlito" panose="020F0502020204030204"/>
              </a:rPr>
              <a:t>to </a:t>
            </a:r>
            <a:r>
              <a:rPr sz="2800" dirty="0">
                <a:latin typeface="Carlito" panose="020F0502020204030204"/>
                <a:cs typeface="Carlito" panose="020F0502020204030204"/>
              </a:rPr>
              <a:t>as</a:t>
            </a:r>
            <a:r>
              <a:rPr sz="2800" spc="10" dirty="0">
                <a:latin typeface="Carlito" panose="020F0502020204030204"/>
                <a:cs typeface="Carlito" panose="020F0502020204030204"/>
              </a:rPr>
              <a:t> </a:t>
            </a:r>
            <a:r>
              <a:rPr sz="2800" b="1" spc="-15" dirty="0">
                <a:latin typeface="Carlito" panose="020F0502020204030204"/>
                <a:cs typeface="Carlito" panose="020F0502020204030204"/>
              </a:rPr>
              <a:t>CPU.</a:t>
            </a:r>
            <a:endParaRPr sz="2800">
              <a:latin typeface="Carlito" panose="020F0502020204030204"/>
              <a:cs typeface="Carlito" panose="020F0502020204030204"/>
            </a:endParaRPr>
          </a:p>
          <a:p>
            <a:pPr>
              <a:lnSpc>
                <a:spcPct val="100000"/>
              </a:lnSpc>
              <a:spcBef>
                <a:spcPts val="20"/>
              </a:spcBef>
              <a:buFont typeface="Arial" panose="020B0604020202020204"/>
              <a:buChar char="–"/>
            </a:pPr>
            <a:endParaRPr sz="3600">
              <a:latin typeface="Carlito" panose="020F0502020204030204"/>
              <a:cs typeface="Carlito" panose="020F0502020204030204"/>
            </a:endParaRPr>
          </a:p>
          <a:p>
            <a:pPr marL="545465" marR="5080" indent="-533400">
              <a:lnSpc>
                <a:spcPts val="3020"/>
              </a:lnSpc>
              <a:spcBef>
                <a:spcPts val="5"/>
              </a:spcBef>
              <a:buFont typeface="Arial" panose="020B0604020202020204"/>
              <a:buChar char="–"/>
              <a:tabLst>
                <a:tab pos="545465" algn="l"/>
                <a:tab pos="546100" algn="l"/>
              </a:tabLst>
            </a:pPr>
            <a:r>
              <a:rPr sz="2800" b="1" spc="-5" dirty="0">
                <a:latin typeface="Carlito" panose="020F0502020204030204"/>
                <a:cs typeface="Carlito" panose="020F0502020204030204"/>
              </a:rPr>
              <a:t>CPU </a:t>
            </a:r>
            <a:r>
              <a:rPr sz="2800" spc="-10" dirty="0">
                <a:latin typeface="Carlito" panose="020F0502020204030204"/>
                <a:cs typeface="Carlito" panose="020F0502020204030204"/>
              </a:rPr>
              <a:t>consists </a:t>
            </a:r>
            <a:r>
              <a:rPr sz="2800" spc="-5" dirty="0">
                <a:latin typeface="Carlito" panose="020F0502020204030204"/>
                <a:cs typeface="Carlito" panose="020F0502020204030204"/>
              </a:rPr>
              <a:t>of </a:t>
            </a:r>
            <a:r>
              <a:rPr sz="2800" dirty="0">
                <a:latin typeface="Carlito" panose="020F0502020204030204"/>
                <a:cs typeface="Carlito" panose="020F0502020204030204"/>
              </a:rPr>
              <a:t>an </a:t>
            </a:r>
            <a:r>
              <a:rPr sz="2800" b="1" spc="-25" dirty="0">
                <a:latin typeface="Carlito" panose="020F0502020204030204"/>
                <a:cs typeface="Carlito" panose="020F0502020204030204"/>
              </a:rPr>
              <a:t>ALU </a:t>
            </a:r>
            <a:r>
              <a:rPr sz="2800" spc="-5" dirty="0">
                <a:latin typeface="Carlito" panose="020F0502020204030204"/>
                <a:cs typeface="Carlito" panose="020F0502020204030204"/>
              </a:rPr>
              <a:t>(Arithmetic </a:t>
            </a:r>
            <a:r>
              <a:rPr sz="2800" dirty="0">
                <a:latin typeface="Carlito" panose="020F0502020204030204"/>
                <a:cs typeface="Carlito" panose="020F0502020204030204"/>
              </a:rPr>
              <a:t>and </a:t>
            </a:r>
            <a:r>
              <a:rPr sz="2800" spc="-5" dirty="0">
                <a:latin typeface="Carlito" panose="020F0502020204030204"/>
                <a:cs typeface="Carlito" panose="020F0502020204030204"/>
              </a:rPr>
              <a:t>Logic  </a:t>
            </a:r>
            <a:r>
              <a:rPr sz="2800" dirty="0">
                <a:latin typeface="Carlito" panose="020F0502020204030204"/>
                <a:cs typeface="Carlito" panose="020F0502020204030204"/>
              </a:rPr>
              <a:t>Unit), </a:t>
            </a:r>
            <a:r>
              <a:rPr sz="2800" b="1" spc="-15" dirty="0">
                <a:latin typeface="Carlito" panose="020F0502020204030204"/>
                <a:cs typeface="Carlito" panose="020F0502020204030204"/>
              </a:rPr>
              <a:t>Approximate </a:t>
            </a:r>
            <a:r>
              <a:rPr sz="2800" b="1" spc="-20" dirty="0">
                <a:latin typeface="Carlito" panose="020F0502020204030204"/>
                <a:cs typeface="Carlito" panose="020F0502020204030204"/>
              </a:rPr>
              <a:t>Registers</a:t>
            </a:r>
            <a:r>
              <a:rPr sz="2800" spc="-20" dirty="0">
                <a:latin typeface="Carlito" panose="020F0502020204030204"/>
                <a:cs typeface="Carlito" panose="020F0502020204030204"/>
              </a:rPr>
              <a:t>, </a:t>
            </a:r>
            <a:r>
              <a:rPr sz="2800" dirty="0">
                <a:latin typeface="Carlito" panose="020F0502020204030204"/>
                <a:cs typeface="Carlito" panose="020F0502020204030204"/>
              </a:rPr>
              <a:t>and </a:t>
            </a:r>
            <a:r>
              <a:rPr sz="2800" b="1" spc="-10" dirty="0">
                <a:latin typeface="Carlito" panose="020F0502020204030204"/>
                <a:cs typeface="Carlito" panose="020F0502020204030204"/>
              </a:rPr>
              <a:t>Control  Circuit</a:t>
            </a:r>
            <a:r>
              <a:rPr sz="2800" spc="-10" dirty="0">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79068" y="6112224"/>
            <a:ext cx="2285365" cy="52895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60960" algn="r">
              <a:lnSpc>
                <a:spcPct val="100000"/>
              </a:lnSpc>
              <a:spcBef>
                <a:spcPts val="735"/>
              </a:spcBef>
            </a:pPr>
            <a:fld id="{81D60167-4931-47E6-BA6A-407CBD079E47}" type="slidenum">
              <a:rPr sz="1200" dirty="0">
                <a:solidFill>
                  <a:srgbClr val="888888"/>
                </a:solidFill>
                <a:latin typeface="Arial" panose="020B0604020202020204"/>
                <a:cs typeface="Arial" panose="020B0604020202020204"/>
              </a:rPr>
              <a:t>31</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2757932" y="462279"/>
            <a:ext cx="3629660" cy="695960"/>
          </a:xfrm>
          <a:prstGeom prst="rect">
            <a:avLst/>
          </a:prstGeom>
        </p:spPr>
        <p:txBody>
          <a:bodyPr vert="horz" wrap="square" lIns="0" tIns="12700" rIns="0" bIns="0" rtlCol="0">
            <a:spAutoFit/>
          </a:bodyPr>
          <a:lstStyle/>
          <a:p>
            <a:pPr marL="12700">
              <a:lnSpc>
                <a:spcPct val="100000"/>
              </a:lnSpc>
              <a:spcBef>
                <a:spcPts val="100"/>
              </a:spcBef>
            </a:pPr>
            <a:r>
              <a:rPr sz="4400" u="none" spc="-15" dirty="0"/>
              <a:t>Microprocessor</a:t>
            </a:r>
            <a:endParaRPr sz="4400"/>
          </a:p>
        </p:txBody>
      </p:sp>
      <p:sp>
        <p:nvSpPr>
          <p:cNvPr id="3" name="object 3"/>
          <p:cNvSpPr txBox="1"/>
          <p:nvPr/>
        </p:nvSpPr>
        <p:spPr>
          <a:xfrm>
            <a:off x="916939" y="1741677"/>
            <a:ext cx="7258050" cy="3610610"/>
          </a:xfrm>
          <a:prstGeom prst="rect">
            <a:avLst/>
          </a:prstGeom>
        </p:spPr>
        <p:txBody>
          <a:bodyPr vert="horz" wrap="square" lIns="0" tIns="12700" rIns="0" bIns="0" rtlCol="0">
            <a:spAutoFit/>
          </a:bodyPr>
          <a:lstStyle/>
          <a:p>
            <a:pPr marL="546100" marR="5080" indent="-533400">
              <a:lnSpc>
                <a:spcPct val="100000"/>
              </a:lnSpc>
              <a:spcBef>
                <a:spcPts val="100"/>
              </a:spcBef>
              <a:buFont typeface="Arial" panose="020B0604020202020204"/>
              <a:buChar char="–"/>
              <a:tabLst>
                <a:tab pos="545465" algn="l"/>
                <a:tab pos="546100" algn="l"/>
              </a:tabLst>
            </a:pPr>
            <a:r>
              <a:rPr sz="2800" spc="-5" dirty="0">
                <a:latin typeface="Carlito" panose="020F0502020204030204"/>
                <a:cs typeface="Carlito" panose="020F0502020204030204"/>
              </a:rPr>
              <a:t>The </a:t>
            </a:r>
            <a:r>
              <a:rPr sz="2800" spc="-20" dirty="0">
                <a:latin typeface="Carlito" panose="020F0502020204030204"/>
                <a:cs typeface="Carlito" panose="020F0502020204030204"/>
              </a:rPr>
              <a:t>steps </a:t>
            </a:r>
            <a:r>
              <a:rPr sz="2800" spc="-15" dirty="0">
                <a:latin typeface="Carlito" panose="020F0502020204030204"/>
                <a:cs typeface="Carlito" panose="020F0502020204030204"/>
              </a:rPr>
              <a:t>involved </a:t>
            </a:r>
            <a:r>
              <a:rPr sz="2800" spc="-5" dirty="0">
                <a:latin typeface="Carlito" panose="020F0502020204030204"/>
                <a:cs typeface="Carlito" panose="020F0502020204030204"/>
              </a:rPr>
              <a:t>in </a:t>
            </a:r>
            <a:r>
              <a:rPr sz="2800" spc="-15" dirty="0">
                <a:latin typeface="Carlito" panose="020F0502020204030204"/>
                <a:cs typeface="Carlito" panose="020F0502020204030204"/>
              </a:rPr>
              <a:t>executing </a:t>
            </a:r>
            <a:r>
              <a:rPr sz="2800" dirty="0">
                <a:latin typeface="Carlito" panose="020F0502020204030204"/>
                <a:cs typeface="Carlito" panose="020F0502020204030204"/>
              </a:rPr>
              <a:t>a </a:t>
            </a:r>
            <a:r>
              <a:rPr sz="2800" spc="-20" dirty="0">
                <a:latin typeface="Carlito" panose="020F0502020204030204"/>
                <a:cs typeface="Carlito" panose="020F0502020204030204"/>
              </a:rPr>
              <a:t>program  </a:t>
            </a:r>
            <a:r>
              <a:rPr sz="2800" spc="-10" dirty="0">
                <a:latin typeface="Carlito" panose="020F0502020204030204"/>
                <a:cs typeface="Carlito" panose="020F0502020204030204"/>
              </a:rPr>
              <a:t>consists </a:t>
            </a:r>
            <a:r>
              <a:rPr sz="2800" spc="-5" dirty="0">
                <a:latin typeface="Carlito" panose="020F0502020204030204"/>
                <a:cs typeface="Carlito" panose="020F0502020204030204"/>
              </a:rPr>
              <a:t>of </a:t>
            </a:r>
            <a:r>
              <a:rPr sz="2800" b="1" spc="-15" dirty="0">
                <a:latin typeface="Carlito" panose="020F0502020204030204"/>
                <a:cs typeface="Carlito" panose="020F0502020204030204"/>
              </a:rPr>
              <a:t>transferring </a:t>
            </a:r>
            <a:r>
              <a:rPr sz="2800" b="1" dirty="0">
                <a:latin typeface="Carlito" panose="020F0502020204030204"/>
                <a:cs typeface="Carlito" panose="020F0502020204030204"/>
              </a:rPr>
              <a:t>binary </a:t>
            </a:r>
            <a:r>
              <a:rPr sz="2800" b="1" spc="-5" dirty="0">
                <a:latin typeface="Carlito" panose="020F0502020204030204"/>
                <a:cs typeface="Carlito" panose="020F0502020204030204"/>
              </a:rPr>
              <a:t>quantities </a:t>
            </a:r>
            <a:r>
              <a:rPr sz="2800" spc="-20" dirty="0">
                <a:latin typeface="Carlito" panose="020F0502020204030204"/>
                <a:cs typeface="Carlito" panose="020F0502020204030204"/>
              </a:rPr>
              <a:t>from  </a:t>
            </a:r>
            <a:r>
              <a:rPr sz="2800" b="1" dirty="0">
                <a:latin typeface="Carlito" panose="020F0502020204030204"/>
                <a:cs typeface="Carlito" panose="020F0502020204030204"/>
              </a:rPr>
              <a:t>one </a:t>
            </a:r>
            <a:r>
              <a:rPr sz="2800" b="1" spc="-15" dirty="0">
                <a:latin typeface="Carlito" panose="020F0502020204030204"/>
                <a:cs typeface="Carlito" panose="020F0502020204030204"/>
              </a:rPr>
              <a:t>register to </a:t>
            </a:r>
            <a:r>
              <a:rPr sz="2800" b="1" dirty="0">
                <a:latin typeface="Carlito" panose="020F0502020204030204"/>
                <a:cs typeface="Carlito" panose="020F0502020204030204"/>
              </a:rPr>
              <a:t>another </a:t>
            </a:r>
            <a:r>
              <a:rPr sz="2800" dirty="0">
                <a:latin typeface="Carlito" panose="020F0502020204030204"/>
                <a:cs typeface="Carlito" panose="020F0502020204030204"/>
              </a:rPr>
              <a:t>and </a:t>
            </a:r>
            <a:r>
              <a:rPr sz="2800" spc="-10" dirty="0">
                <a:latin typeface="Carlito" panose="020F0502020204030204"/>
                <a:cs typeface="Carlito" panose="020F0502020204030204"/>
              </a:rPr>
              <a:t>performing  </a:t>
            </a:r>
            <a:r>
              <a:rPr sz="2800" b="1" spc="-5" dirty="0">
                <a:latin typeface="Carlito" panose="020F0502020204030204"/>
                <a:cs typeface="Carlito" panose="020F0502020204030204"/>
              </a:rPr>
              <a:t>Arithmetic </a:t>
            </a:r>
            <a:r>
              <a:rPr sz="2800" b="1" dirty="0">
                <a:latin typeface="Carlito" panose="020F0502020204030204"/>
                <a:cs typeface="Carlito" panose="020F0502020204030204"/>
              </a:rPr>
              <a:t>and </a:t>
            </a:r>
            <a:r>
              <a:rPr sz="2800" b="1" spc="-5" dirty="0">
                <a:latin typeface="Carlito" panose="020F0502020204030204"/>
                <a:cs typeface="Carlito" panose="020F0502020204030204"/>
              </a:rPr>
              <a:t>Logic </a:t>
            </a:r>
            <a:r>
              <a:rPr sz="2800" b="1" spc="-10" dirty="0">
                <a:latin typeface="Carlito" panose="020F0502020204030204"/>
                <a:cs typeface="Carlito" panose="020F0502020204030204"/>
              </a:rPr>
              <a:t>Operations </a:t>
            </a:r>
            <a:r>
              <a:rPr sz="2800" spc="-5" dirty="0">
                <a:latin typeface="Carlito" panose="020F0502020204030204"/>
                <a:cs typeface="Carlito" panose="020F0502020204030204"/>
              </a:rPr>
              <a:t>on </a:t>
            </a:r>
            <a:r>
              <a:rPr sz="2800" dirty="0">
                <a:latin typeface="Carlito" panose="020F0502020204030204"/>
                <a:cs typeface="Carlito" panose="020F0502020204030204"/>
              </a:rPr>
              <a:t>these  </a:t>
            </a:r>
            <a:r>
              <a:rPr sz="2800" spc="-5" dirty="0">
                <a:latin typeface="Carlito" panose="020F0502020204030204"/>
                <a:cs typeface="Carlito" panose="020F0502020204030204"/>
              </a:rPr>
              <a:t>quantities.</a:t>
            </a:r>
            <a:endParaRPr sz="2800">
              <a:latin typeface="Carlito" panose="020F0502020204030204"/>
              <a:cs typeface="Carlito" panose="020F0502020204030204"/>
            </a:endParaRPr>
          </a:p>
          <a:p>
            <a:pPr>
              <a:lnSpc>
                <a:spcPct val="100000"/>
              </a:lnSpc>
              <a:spcBef>
                <a:spcPts val="5"/>
              </a:spcBef>
              <a:buFont typeface="Arial" panose="020B0604020202020204"/>
              <a:buChar char="–"/>
            </a:pPr>
            <a:endParaRPr sz="3850">
              <a:latin typeface="Carlito" panose="020F0502020204030204"/>
              <a:cs typeface="Carlito" panose="020F0502020204030204"/>
            </a:endParaRPr>
          </a:p>
          <a:p>
            <a:pPr marL="546100" marR="119380" indent="-533400">
              <a:lnSpc>
                <a:spcPct val="100000"/>
              </a:lnSpc>
              <a:buFont typeface="Arial" panose="020B0604020202020204"/>
              <a:buChar char="–"/>
              <a:tabLst>
                <a:tab pos="545465" algn="l"/>
                <a:tab pos="546100" algn="l"/>
              </a:tabLst>
            </a:pPr>
            <a:r>
              <a:rPr sz="2800" dirty="0">
                <a:latin typeface="Carlito" panose="020F0502020204030204"/>
                <a:cs typeface="Carlito" panose="020F0502020204030204"/>
              </a:rPr>
              <a:t>A </a:t>
            </a:r>
            <a:r>
              <a:rPr sz="2800" spc="-5" dirty="0">
                <a:latin typeface="Carlito" panose="020F0502020204030204"/>
                <a:cs typeface="Carlito" panose="020F0502020204030204"/>
              </a:rPr>
              <a:t>number of </a:t>
            </a:r>
            <a:r>
              <a:rPr sz="2800" spc="-10" dirty="0">
                <a:latin typeface="Carlito" panose="020F0502020204030204"/>
                <a:cs typeface="Carlito" panose="020F0502020204030204"/>
              </a:rPr>
              <a:t>important </a:t>
            </a:r>
            <a:r>
              <a:rPr sz="2800" b="1" spc="-20" dirty="0">
                <a:latin typeface="Carlito" panose="020F0502020204030204"/>
                <a:cs typeface="Carlito" panose="020F0502020204030204"/>
              </a:rPr>
              <a:t>registers </a:t>
            </a:r>
            <a:r>
              <a:rPr sz="2800" spc="-15" dirty="0">
                <a:latin typeface="Carlito" panose="020F0502020204030204"/>
                <a:cs typeface="Carlito" panose="020F0502020204030204"/>
              </a:rPr>
              <a:t>are </a:t>
            </a:r>
            <a:r>
              <a:rPr sz="2800" spc="-5" dirty="0">
                <a:latin typeface="Carlito" panose="020F0502020204030204"/>
                <a:cs typeface="Carlito" panose="020F0502020204030204"/>
              </a:rPr>
              <a:t>normally  included </a:t>
            </a:r>
            <a:r>
              <a:rPr sz="2800" dirty="0">
                <a:latin typeface="Carlito" panose="020F0502020204030204"/>
                <a:cs typeface="Carlito" panose="020F0502020204030204"/>
              </a:rPr>
              <a:t>in the</a:t>
            </a:r>
            <a:r>
              <a:rPr sz="2800" spc="-5" dirty="0">
                <a:latin typeface="Carlito" panose="020F0502020204030204"/>
                <a:cs typeface="Carlito" panose="020F0502020204030204"/>
              </a:rPr>
              <a:t> </a:t>
            </a:r>
            <a:r>
              <a:rPr sz="2800" b="1" spc="-5" dirty="0">
                <a:latin typeface="Carlito" panose="020F0502020204030204"/>
                <a:cs typeface="Carlito" panose="020F0502020204030204"/>
              </a:rPr>
              <a:t>CPU</a:t>
            </a:r>
            <a:r>
              <a:rPr sz="2800" spc="-5" dirty="0">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521462" y="6030690"/>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259922" y="6030690"/>
            <a:ext cx="2373630" cy="610235"/>
          </a:xfrm>
          <a:prstGeom prst="rect">
            <a:avLst/>
          </a:prstGeom>
        </p:spPr>
        <p:txBody>
          <a:bodyPr vert="horz" wrap="square" lIns="0" tIns="0" rIns="0" bIns="0" rtlCol="0">
            <a:spAutoFit/>
          </a:bodyPr>
          <a:lstStyle/>
          <a:p>
            <a:pPr marL="12700">
              <a:lnSpc>
                <a:spcPts val="1870"/>
              </a:lnSpc>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a:p>
            <a:pPr marR="30480" algn="r">
              <a:lnSpc>
                <a:spcPct val="100000"/>
              </a:lnSpc>
              <a:spcBef>
                <a:spcPts val="1380"/>
              </a:spcBef>
            </a:pPr>
            <a:fld id="{81D60167-4931-47E6-BA6A-407CBD079E47}" type="slidenum">
              <a:rPr sz="1200" dirty="0">
                <a:solidFill>
                  <a:srgbClr val="888888"/>
                </a:solidFill>
                <a:latin typeface="Arial" panose="020B0604020202020204"/>
                <a:cs typeface="Arial" panose="020B0604020202020204"/>
              </a:rPr>
              <a:t>32</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2757932" y="462279"/>
            <a:ext cx="3629660" cy="695960"/>
          </a:xfrm>
          <a:prstGeom prst="rect">
            <a:avLst/>
          </a:prstGeom>
        </p:spPr>
        <p:txBody>
          <a:bodyPr vert="horz" wrap="square" lIns="0" tIns="12700" rIns="0" bIns="0" rtlCol="0">
            <a:spAutoFit/>
          </a:bodyPr>
          <a:lstStyle/>
          <a:p>
            <a:pPr marL="12700">
              <a:lnSpc>
                <a:spcPct val="100000"/>
              </a:lnSpc>
              <a:spcBef>
                <a:spcPts val="100"/>
              </a:spcBef>
            </a:pPr>
            <a:r>
              <a:rPr sz="4400" u="none" spc="-15" dirty="0"/>
              <a:t>Microprocessor</a:t>
            </a:r>
            <a:endParaRPr sz="4400"/>
          </a:p>
        </p:txBody>
      </p:sp>
      <p:sp>
        <p:nvSpPr>
          <p:cNvPr id="3" name="object 3"/>
          <p:cNvSpPr txBox="1"/>
          <p:nvPr/>
        </p:nvSpPr>
        <p:spPr>
          <a:xfrm>
            <a:off x="993139" y="1750821"/>
            <a:ext cx="6729730" cy="3911600"/>
          </a:xfrm>
          <a:prstGeom prst="rect">
            <a:avLst/>
          </a:prstGeom>
        </p:spPr>
        <p:txBody>
          <a:bodyPr vert="horz" wrap="square" lIns="0" tIns="12700" rIns="0" bIns="0" rtlCol="0">
            <a:spAutoFit/>
          </a:bodyPr>
          <a:lstStyle/>
          <a:p>
            <a:pPr marL="546100" indent="-533400">
              <a:lnSpc>
                <a:spcPts val="2735"/>
              </a:lnSpc>
              <a:spcBef>
                <a:spcPts val="100"/>
              </a:spcBef>
              <a:buFont typeface="Arial" panose="020B0604020202020204"/>
              <a:buChar char="–"/>
              <a:tabLst>
                <a:tab pos="545465" algn="l"/>
                <a:tab pos="546100" algn="l"/>
              </a:tabLst>
            </a:pPr>
            <a:r>
              <a:rPr sz="2400" spc="-10" dirty="0">
                <a:latin typeface="Carlito" panose="020F0502020204030204"/>
                <a:cs typeface="Carlito" panose="020F0502020204030204"/>
              </a:rPr>
              <a:t>They </a:t>
            </a:r>
            <a:r>
              <a:rPr sz="2400" spc="-15" dirty="0">
                <a:latin typeface="Carlito" panose="020F0502020204030204"/>
                <a:cs typeface="Carlito" panose="020F0502020204030204"/>
              </a:rPr>
              <a:t>are </a:t>
            </a:r>
            <a:r>
              <a:rPr sz="2400" spc="-5" dirty="0">
                <a:latin typeface="Carlito" panose="020F0502020204030204"/>
                <a:cs typeface="Carlito" panose="020F0502020204030204"/>
              </a:rPr>
              <a:t>used </a:t>
            </a:r>
            <a:r>
              <a:rPr sz="2400" spc="-20" dirty="0">
                <a:latin typeface="Carlito" panose="020F0502020204030204"/>
                <a:cs typeface="Carlito" panose="020F0502020204030204"/>
              </a:rPr>
              <a:t>for </a:t>
            </a:r>
            <a:r>
              <a:rPr sz="2400" b="1" spc="-15" dirty="0">
                <a:latin typeface="Carlito" panose="020F0502020204030204"/>
                <a:cs typeface="Carlito" panose="020F0502020204030204"/>
              </a:rPr>
              <a:t>temporary </a:t>
            </a:r>
            <a:r>
              <a:rPr sz="2400" b="1" spc="-20" dirty="0">
                <a:latin typeface="Carlito" panose="020F0502020204030204"/>
                <a:cs typeface="Carlito" panose="020F0502020204030204"/>
              </a:rPr>
              <a:t>storage </a:t>
            </a:r>
            <a:r>
              <a:rPr sz="2400" spc="-5" dirty="0">
                <a:latin typeface="Carlito" panose="020F0502020204030204"/>
                <a:cs typeface="Carlito" panose="020F0502020204030204"/>
              </a:rPr>
              <a:t>of </a:t>
            </a:r>
            <a:r>
              <a:rPr sz="2400" spc="-20" dirty="0">
                <a:latin typeface="Carlito" panose="020F0502020204030204"/>
                <a:cs typeface="Carlito" panose="020F0502020204030204"/>
              </a:rPr>
              <a:t>data</a:t>
            </a:r>
            <a:r>
              <a:rPr sz="2400" spc="85" dirty="0">
                <a:latin typeface="Carlito" panose="020F0502020204030204"/>
                <a:cs typeface="Carlito" panose="020F0502020204030204"/>
              </a:rPr>
              <a:t> </a:t>
            </a:r>
            <a:r>
              <a:rPr sz="2400" dirty="0">
                <a:latin typeface="Carlito" panose="020F0502020204030204"/>
                <a:cs typeface="Carlito" panose="020F0502020204030204"/>
              </a:rPr>
              <a:t>and</a:t>
            </a:r>
            <a:endParaRPr sz="2400">
              <a:latin typeface="Carlito" panose="020F0502020204030204"/>
              <a:cs typeface="Carlito" panose="020F0502020204030204"/>
            </a:endParaRPr>
          </a:p>
          <a:p>
            <a:pPr marL="546100">
              <a:lnSpc>
                <a:spcPts val="2735"/>
              </a:lnSpc>
            </a:pPr>
            <a:r>
              <a:rPr sz="2400" b="1" spc="-5" dirty="0">
                <a:latin typeface="Carlito" panose="020F0502020204030204"/>
                <a:cs typeface="Carlito" panose="020F0502020204030204"/>
              </a:rPr>
              <a:t>instructions </a:t>
            </a:r>
            <a:r>
              <a:rPr sz="2400" spc="-10" dirty="0">
                <a:latin typeface="Carlito" panose="020F0502020204030204"/>
                <a:cs typeface="Carlito" panose="020F0502020204030204"/>
              </a:rPr>
              <a:t>by </a:t>
            </a:r>
            <a:r>
              <a:rPr sz="2400" dirty="0">
                <a:latin typeface="Carlito" panose="020F0502020204030204"/>
                <a:cs typeface="Carlito" panose="020F0502020204030204"/>
              </a:rPr>
              <a:t>the</a:t>
            </a:r>
            <a:r>
              <a:rPr sz="2400" spc="-10" dirty="0">
                <a:latin typeface="Carlito" panose="020F0502020204030204"/>
                <a:cs typeface="Carlito" panose="020F0502020204030204"/>
              </a:rPr>
              <a:t> </a:t>
            </a:r>
            <a:r>
              <a:rPr sz="2400" dirty="0">
                <a:latin typeface="Carlito" panose="020F0502020204030204"/>
                <a:cs typeface="Carlito" panose="020F0502020204030204"/>
              </a:rPr>
              <a:t>machine.</a:t>
            </a:r>
            <a:endParaRPr sz="2400">
              <a:latin typeface="Carlito" panose="020F0502020204030204"/>
              <a:cs typeface="Carlito" panose="020F0502020204030204"/>
            </a:endParaRPr>
          </a:p>
          <a:p>
            <a:pPr marL="546100" indent="-533400">
              <a:lnSpc>
                <a:spcPct val="100000"/>
              </a:lnSpc>
              <a:spcBef>
                <a:spcPts val="315"/>
              </a:spcBef>
              <a:buFont typeface="Arial" panose="020B0604020202020204"/>
              <a:buChar char="–"/>
              <a:tabLst>
                <a:tab pos="545465" algn="l"/>
                <a:tab pos="546100" algn="l"/>
              </a:tabLst>
            </a:pPr>
            <a:r>
              <a:rPr sz="2800" b="1" spc="-5" dirty="0">
                <a:solidFill>
                  <a:srgbClr val="FF0000"/>
                </a:solidFill>
                <a:latin typeface="Carlito" panose="020F0502020204030204"/>
                <a:cs typeface="Carlito" panose="020F0502020204030204"/>
              </a:rPr>
              <a:t>The </a:t>
            </a:r>
            <a:r>
              <a:rPr sz="2800" b="1" spc="-15" dirty="0">
                <a:solidFill>
                  <a:srgbClr val="FF0000"/>
                </a:solidFill>
                <a:latin typeface="Carlito" panose="020F0502020204030204"/>
                <a:cs typeface="Carlito" panose="020F0502020204030204"/>
              </a:rPr>
              <a:t>most </a:t>
            </a:r>
            <a:r>
              <a:rPr sz="2800" b="1" spc="-5" dirty="0">
                <a:solidFill>
                  <a:srgbClr val="FF0000"/>
                </a:solidFill>
                <a:latin typeface="Carlito" panose="020F0502020204030204"/>
                <a:cs typeface="Carlito" panose="020F0502020204030204"/>
              </a:rPr>
              <a:t>common </a:t>
            </a:r>
            <a:r>
              <a:rPr sz="2800" b="1" spc="-20" dirty="0">
                <a:solidFill>
                  <a:srgbClr val="FF0000"/>
                </a:solidFill>
                <a:latin typeface="Carlito" panose="020F0502020204030204"/>
                <a:cs typeface="Carlito" panose="020F0502020204030204"/>
              </a:rPr>
              <a:t>registers </a:t>
            </a:r>
            <a:r>
              <a:rPr sz="2800" b="1" dirty="0">
                <a:solidFill>
                  <a:srgbClr val="FF0000"/>
                </a:solidFill>
                <a:latin typeface="Carlito" panose="020F0502020204030204"/>
                <a:cs typeface="Carlito" panose="020F0502020204030204"/>
              </a:rPr>
              <a:t>included </a:t>
            </a:r>
            <a:r>
              <a:rPr sz="2800" b="1" spc="-10" dirty="0">
                <a:solidFill>
                  <a:srgbClr val="FF0000"/>
                </a:solidFill>
                <a:latin typeface="Carlito" panose="020F0502020204030204"/>
                <a:cs typeface="Carlito" panose="020F0502020204030204"/>
              </a:rPr>
              <a:t>are </a:t>
            </a:r>
            <a:r>
              <a:rPr sz="2800" b="1" dirty="0">
                <a:solidFill>
                  <a:srgbClr val="FF0000"/>
                </a:solidFill>
                <a:latin typeface="Carlito" panose="020F0502020204030204"/>
                <a:cs typeface="Carlito" panose="020F0502020204030204"/>
              </a:rPr>
              <a:t>:</a:t>
            </a:r>
            <a:endParaRPr sz="2800">
              <a:latin typeface="Carlito" panose="020F0502020204030204"/>
              <a:cs typeface="Carlito" panose="020F0502020204030204"/>
            </a:endParaRPr>
          </a:p>
          <a:p>
            <a:pPr marL="1308100" lvl="1" indent="-381635">
              <a:lnSpc>
                <a:spcPct val="100000"/>
              </a:lnSpc>
              <a:spcBef>
                <a:spcPts val="275"/>
              </a:spcBef>
              <a:buAutoNum type="arabicPeriod"/>
              <a:tabLst>
                <a:tab pos="1308100" algn="l"/>
                <a:tab pos="1308735" algn="l"/>
              </a:tabLst>
            </a:pPr>
            <a:r>
              <a:rPr sz="1800" b="1" dirty="0">
                <a:latin typeface="Carlito" panose="020F0502020204030204"/>
                <a:cs typeface="Carlito" panose="020F0502020204030204"/>
              </a:rPr>
              <a:t>Memory </a:t>
            </a:r>
            <a:r>
              <a:rPr sz="1800" b="1" spc="-5" dirty="0">
                <a:latin typeface="Carlito" panose="020F0502020204030204"/>
                <a:cs typeface="Carlito" panose="020F0502020204030204"/>
              </a:rPr>
              <a:t>Address </a:t>
            </a:r>
            <a:r>
              <a:rPr sz="1800" b="1" spc="-15" dirty="0">
                <a:latin typeface="Carlito" panose="020F0502020204030204"/>
                <a:cs typeface="Carlito" panose="020F0502020204030204"/>
              </a:rPr>
              <a:t>Register</a:t>
            </a:r>
            <a:r>
              <a:rPr sz="1800" b="1" spc="-30" dirty="0">
                <a:latin typeface="Carlito" panose="020F0502020204030204"/>
                <a:cs typeface="Carlito" panose="020F0502020204030204"/>
              </a:rPr>
              <a:t> </a:t>
            </a:r>
            <a:r>
              <a:rPr sz="1800" b="1" spc="-5" dirty="0">
                <a:latin typeface="Carlito" panose="020F0502020204030204"/>
                <a:cs typeface="Carlito" panose="020F0502020204030204"/>
              </a:rPr>
              <a:t>(MAR)</a:t>
            </a:r>
            <a:endParaRPr sz="1800">
              <a:latin typeface="Carlito" panose="020F0502020204030204"/>
              <a:cs typeface="Carlito" panose="020F0502020204030204"/>
            </a:endParaRPr>
          </a:p>
          <a:p>
            <a:pPr marL="1308100" lvl="1" indent="-381635">
              <a:lnSpc>
                <a:spcPct val="100000"/>
              </a:lnSpc>
              <a:spcBef>
                <a:spcPts val="220"/>
              </a:spcBef>
              <a:buAutoNum type="arabicPeriod"/>
              <a:tabLst>
                <a:tab pos="1308100" algn="l"/>
                <a:tab pos="1308735" algn="l"/>
              </a:tabLst>
            </a:pPr>
            <a:r>
              <a:rPr sz="1800" b="1" dirty="0">
                <a:latin typeface="Carlito" panose="020F0502020204030204"/>
                <a:cs typeface="Carlito" panose="020F0502020204030204"/>
              </a:rPr>
              <a:t>Memory </a:t>
            </a:r>
            <a:r>
              <a:rPr sz="1800" b="1" spc="-15" dirty="0">
                <a:latin typeface="Carlito" panose="020F0502020204030204"/>
                <a:cs typeface="Carlito" panose="020F0502020204030204"/>
              </a:rPr>
              <a:t>Data Register</a:t>
            </a:r>
            <a:r>
              <a:rPr sz="1800" b="1" spc="-10" dirty="0">
                <a:latin typeface="Carlito" panose="020F0502020204030204"/>
                <a:cs typeface="Carlito" panose="020F0502020204030204"/>
              </a:rPr>
              <a:t> </a:t>
            </a:r>
            <a:r>
              <a:rPr sz="1800" b="1" spc="-5" dirty="0">
                <a:latin typeface="Carlito" panose="020F0502020204030204"/>
                <a:cs typeface="Carlito" panose="020F0502020204030204"/>
              </a:rPr>
              <a:t>(MDR)</a:t>
            </a:r>
            <a:endParaRPr sz="1800">
              <a:latin typeface="Carlito" panose="020F0502020204030204"/>
              <a:cs typeface="Carlito" panose="020F0502020204030204"/>
            </a:endParaRPr>
          </a:p>
          <a:p>
            <a:pPr marL="1308100" lvl="1" indent="-381635">
              <a:lnSpc>
                <a:spcPct val="100000"/>
              </a:lnSpc>
              <a:spcBef>
                <a:spcPts val="215"/>
              </a:spcBef>
              <a:buAutoNum type="arabicPeriod"/>
              <a:tabLst>
                <a:tab pos="1308100" algn="l"/>
                <a:tab pos="1308735" algn="l"/>
              </a:tabLst>
            </a:pPr>
            <a:r>
              <a:rPr sz="1800" b="1" spc="-5" dirty="0">
                <a:latin typeface="Carlito" panose="020F0502020204030204"/>
                <a:cs typeface="Carlito" panose="020F0502020204030204"/>
              </a:rPr>
              <a:t>Accumulator</a:t>
            </a:r>
            <a:r>
              <a:rPr sz="1800" b="1" spc="-10" dirty="0">
                <a:latin typeface="Carlito" panose="020F0502020204030204"/>
                <a:cs typeface="Carlito" panose="020F0502020204030204"/>
              </a:rPr>
              <a:t> (AC)</a:t>
            </a:r>
            <a:endParaRPr sz="1800">
              <a:latin typeface="Carlito" panose="020F0502020204030204"/>
              <a:cs typeface="Carlito" panose="020F0502020204030204"/>
            </a:endParaRPr>
          </a:p>
          <a:p>
            <a:pPr marL="1308100" lvl="1" indent="-381635">
              <a:lnSpc>
                <a:spcPct val="100000"/>
              </a:lnSpc>
              <a:spcBef>
                <a:spcPts val="215"/>
              </a:spcBef>
              <a:buAutoNum type="arabicPeriod"/>
              <a:tabLst>
                <a:tab pos="1308100" algn="l"/>
                <a:tab pos="1308735" algn="l"/>
              </a:tabLst>
            </a:pPr>
            <a:r>
              <a:rPr sz="1800" b="1" spc="-10" dirty="0">
                <a:latin typeface="Carlito" panose="020F0502020204030204"/>
                <a:cs typeface="Carlito" panose="020F0502020204030204"/>
              </a:rPr>
              <a:t>Program Counter</a:t>
            </a:r>
            <a:r>
              <a:rPr sz="1800" b="1" spc="-15" dirty="0">
                <a:latin typeface="Carlito" panose="020F0502020204030204"/>
                <a:cs typeface="Carlito" panose="020F0502020204030204"/>
              </a:rPr>
              <a:t> </a:t>
            </a:r>
            <a:r>
              <a:rPr sz="1800" b="1" dirty="0">
                <a:latin typeface="Carlito" panose="020F0502020204030204"/>
                <a:cs typeface="Carlito" panose="020F0502020204030204"/>
              </a:rPr>
              <a:t>(PC)</a:t>
            </a:r>
            <a:endParaRPr sz="1800">
              <a:latin typeface="Carlito" panose="020F0502020204030204"/>
              <a:cs typeface="Carlito" panose="020F0502020204030204"/>
            </a:endParaRPr>
          </a:p>
          <a:p>
            <a:pPr marL="1308100" lvl="1" indent="-381635">
              <a:lnSpc>
                <a:spcPct val="100000"/>
              </a:lnSpc>
              <a:spcBef>
                <a:spcPts val="220"/>
              </a:spcBef>
              <a:buAutoNum type="arabicPeriod"/>
              <a:tabLst>
                <a:tab pos="1308100" algn="l"/>
                <a:tab pos="1308735" algn="l"/>
              </a:tabLst>
            </a:pPr>
            <a:r>
              <a:rPr sz="1800" b="1" spc="-5" dirty="0">
                <a:latin typeface="Carlito" panose="020F0502020204030204"/>
                <a:cs typeface="Carlito" panose="020F0502020204030204"/>
              </a:rPr>
              <a:t>Stack</a:t>
            </a:r>
            <a:endParaRPr sz="1800">
              <a:latin typeface="Carlito" panose="020F0502020204030204"/>
              <a:cs typeface="Carlito" panose="020F0502020204030204"/>
            </a:endParaRPr>
          </a:p>
          <a:p>
            <a:pPr marL="1308100" lvl="1" indent="-381635">
              <a:lnSpc>
                <a:spcPct val="100000"/>
              </a:lnSpc>
              <a:spcBef>
                <a:spcPts val="215"/>
              </a:spcBef>
              <a:buAutoNum type="arabicPeriod"/>
              <a:tabLst>
                <a:tab pos="1308100" algn="l"/>
                <a:tab pos="1308735" algn="l"/>
              </a:tabLst>
            </a:pPr>
            <a:r>
              <a:rPr sz="1800" b="1" spc="-5" dirty="0">
                <a:latin typeface="Carlito" panose="020F0502020204030204"/>
                <a:cs typeface="Carlito" panose="020F0502020204030204"/>
              </a:rPr>
              <a:t>Stack</a:t>
            </a:r>
            <a:r>
              <a:rPr sz="1800" b="1" spc="-15" dirty="0">
                <a:latin typeface="Carlito" panose="020F0502020204030204"/>
                <a:cs typeface="Carlito" panose="020F0502020204030204"/>
              </a:rPr>
              <a:t> Pointer</a:t>
            </a:r>
            <a:endParaRPr sz="1800">
              <a:latin typeface="Carlito" panose="020F0502020204030204"/>
              <a:cs typeface="Carlito" panose="020F0502020204030204"/>
            </a:endParaRPr>
          </a:p>
          <a:p>
            <a:pPr marL="1308100" lvl="1" indent="-381635">
              <a:lnSpc>
                <a:spcPct val="100000"/>
              </a:lnSpc>
              <a:spcBef>
                <a:spcPts val="215"/>
              </a:spcBef>
              <a:buAutoNum type="arabicPeriod"/>
              <a:tabLst>
                <a:tab pos="1308100" algn="l"/>
                <a:tab pos="1308735" algn="l"/>
              </a:tabLst>
            </a:pPr>
            <a:r>
              <a:rPr sz="1800" b="1" spc="-10" dirty="0">
                <a:latin typeface="Carlito" panose="020F0502020204030204"/>
                <a:cs typeface="Carlito" panose="020F0502020204030204"/>
              </a:rPr>
              <a:t>General-Purpose</a:t>
            </a:r>
            <a:r>
              <a:rPr sz="1800" b="1" spc="-15" dirty="0">
                <a:latin typeface="Carlito" panose="020F0502020204030204"/>
                <a:cs typeface="Carlito" panose="020F0502020204030204"/>
              </a:rPr>
              <a:t> Register</a:t>
            </a:r>
            <a:endParaRPr sz="1800">
              <a:latin typeface="Carlito" panose="020F0502020204030204"/>
              <a:cs typeface="Carlito" panose="020F0502020204030204"/>
            </a:endParaRPr>
          </a:p>
          <a:p>
            <a:pPr marL="1308100" lvl="1" indent="-381635">
              <a:lnSpc>
                <a:spcPct val="100000"/>
              </a:lnSpc>
              <a:spcBef>
                <a:spcPts val="215"/>
              </a:spcBef>
              <a:buAutoNum type="arabicPeriod"/>
              <a:tabLst>
                <a:tab pos="1308100" algn="l"/>
                <a:tab pos="1308735" algn="l"/>
              </a:tabLst>
            </a:pPr>
            <a:r>
              <a:rPr sz="1800" b="1" spc="-5" dirty="0">
                <a:latin typeface="Carlito" panose="020F0502020204030204"/>
                <a:cs typeface="Carlito" panose="020F0502020204030204"/>
              </a:rPr>
              <a:t>Instruction </a:t>
            </a:r>
            <a:r>
              <a:rPr sz="1800" b="1" spc="-15" dirty="0">
                <a:latin typeface="Carlito" panose="020F0502020204030204"/>
                <a:cs typeface="Carlito" panose="020F0502020204030204"/>
              </a:rPr>
              <a:t>Register</a:t>
            </a:r>
            <a:r>
              <a:rPr sz="1800" b="1" spc="-45" dirty="0">
                <a:latin typeface="Carlito" panose="020F0502020204030204"/>
                <a:cs typeface="Carlito" panose="020F0502020204030204"/>
              </a:rPr>
              <a:t> </a:t>
            </a:r>
            <a:r>
              <a:rPr sz="1800" b="1" dirty="0">
                <a:latin typeface="Carlito" panose="020F0502020204030204"/>
                <a:cs typeface="Carlito" panose="020F0502020204030204"/>
              </a:rPr>
              <a:t>(IR)</a:t>
            </a:r>
            <a:endParaRPr sz="1800">
              <a:latin typeface="Carlito" panose="020F0502020204030204"/>
              <a:cs typeface="Carlito" panose="020F0502020204030204"/>
            </a:endParaRPr>
          </a:p>
          <a:p>
            <a:pPr marL="1308100" lvl="1" indent="-381635">
              <a:lnSpc>
                <a:spcPct val="100000"/>
              </a:lnSpc>
              <a:spcBef>
                <a:spcPts val="220"/>
              </a:spcBef>
              <a:buAutoNum type="arabicPeriod"/>
              <a:tabLst>
                <a:tab pos="1308100" algn="l"/>
                <a:tab pos="1308735" algn="l"/>
              </a:tabLst>
            </a:pPr>
            <a:r>
              <a:rPr sz="1800" b="1" spc="-10" dirty="0">
                <a:latin typeface="Carlito" panose="020F0502020204030204"/>
                <a:cs typeface="Carlito" panose="020F0502020204030204"/>
              </a:rPr>
              <a:t>Status</a:t>
            </a:r>
            <a:r>
              <a:rPr sz="1800" b="1" spc="-15" dirty="0">
                <a:latin typeface="Carlito" panose="020F0502020204030204"/>
                <a:cs typeface="Carlito" panose="020F0502020204030204"/>
              </a:rPr>
              <a:t> Register</a:t>
            </a:r>
            <a:endParaRPr sz="1800">
              <a:latin typeface="Carlito" panose="020F0502020204030204"/>
              <a:cs typeface="Carlito"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31190" y="60360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870"/>
              </a:lnSpc>
            </a:pPr>
            <a:r>
              <a:rPr lang="en-US" spc="-5" dirty="0" smtClean="0"/>
              <a:t>Computer Architecture </a:t>
            </a:r>
            <a:endParaRPr dirty="0"/>
          </a:p>
          <a:p>
            <a:pPr marR="30480" algn="r">
              <a:lnSpc>
                <a:spcPct val="100000"/>
              </a:lnSpc>
              <a:spcBef>
                <a:spcPts val="1335"/>
              </a:spcBef>
            </a:pPr>
            <a:fld id="{81D60167-4931-47E6-BA6A-407CBD079E47}" type="slidenum">
              <a:rPr sz="1200" b="0" dirty="0">
                <a:solidFill>
                  <a:srgbClr val="888888"/>
                </a:solidFill>
                <a:latin typeface="Arial" panose="020B0604020202020204"/>
                <a:cs typeface="Arial" panose="020B0604020202020204"/>
              </a:rPr>
              <a:t>33</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383540" y="250951"/>
            <a:ext cx="7177405" cy="589915"/>
          </a:xfrm>
          <a:prstGeom prst="rect">
            <a:avLst/>
          </a:prstGeom>
        </p:spPr>
        <p:txBody>
          <a:bodyPr vert="horz" wrap="square" lIns="0" tIns="12700" rIns="0" bIns="0" rtlCol="0">
            <a:spAutoFit/>
          </a:bodyPr>
          <a:lstStyle/>
          <a:p>
            <a:pPr marL="12700">
              <a:lnSpc>
                <a:spcPct val="100000"/>
              </a:lnSpc>
              <a:spcBef>
                <a:spcPts val="100"/>
              </a:spcBef>
              <a:tabLst>
                <a:tab pos="651510" algn="l"/>
              </a:tabLst>
            </a:pPr>
            <a:r>
              <a:rPr sz="3700" u="none" dirty="0"/>
              <a:t>1.	</a:t>
            </a:r>
            <a:r>
              <a:rPr sz="3700" dirty="0"/>
              <a:t>Memory </a:t>
            </a:r>
            <a:r>
              <a:rPr sz="3700" spc="-10" dirty="0"/>
              <a:t>Address </a:t>
            </a:r>
            <a:r>
              <a:rPr sz="3700" spc="-25" dirty="0"/>
              <a:t>Register </a:t>
            </a:r>
            <a:r>
              <a:rPr sz="3700" spc="-5" dirty="0"/>
              <a:t>(MAR</a:t>
            </a:r>
            <a:r>
              <a:rPr sz="3700" u="none" spc="-5" dirty="0"/>
              <a:t>):</a:t>
            </a:r>
            <a:endParaRPr sz="3700"/>
          </a:p>
        </p:txBody>
      </p:sp>
      <p:sp>
        <p:nvSpPr>
          <p:cNvPr id="3" name="object 3"/>
          <p:cNvSpPr txBox="1"/>
          <p:nvPr/>
        </p:nvSpPr>
        <p:spPr>
          <a:xfrm>
            <a:off x="840739" y="1233932"/>
            <a:ext cx="7649209" cy="3556000"/>
          </a:xfrm>
          <a:prstGeom prst="rect">
            <a:avLst/>
          </a:prstGeom>
        </p:spPr>
        <p:txBody>
          <a:bodyPr vert="horz" wrap="square" lIns="0" tIns="61594" rIns="0" bIns="0" rtlCol="0">
            <a:spAutoFit/>
          </a:bodyPr>
          <a:lstStyle/>
          <a:p>
            <a:pPr marL="469900" marR="608330" indent="-457200" algn="just">
              <a:lnSpc>
                <a:spcPts val="3020"/>
              </a:lnSpc>
              <a:spcBef>
                <a:spcPts val="485"/>
              </a:spcBef>
              <a:buFont typeface="Arial" panose="020B0604020202020204"/>
              <a:buChar char="•"/>
              <a:tabLst>
                <a:tab pos="469900" algn="l"/>
              </a:tabLst>
            </a:pPr>
            <a:r>
              <a:rPr sz="2800" spc="-5" dirty="0">
                <a:latin typeface="Carlito" panose="020F0502020204030204"/>
                <a:cs typeface="Carlito" panose="020F0502020204030204"/>
              </a:rPr>
              <a:t>The </a:t>
            </a:r>
            <a:r>
              <a:rPr sz="2800" b="1" spc="-5" dirty="0">
                <a:latin typeface="Carlito" panose="020F0502020204030204"/>
                <a:cs typeface="Carlito" panose="020F0502020204030204"/>
              </a:rPr>
              <a:t>MAR </a:t>
            </a:r>
            <a:r>
              <a:rPr sz="2800" spc="-5" dirty="0">
                <a:latin typeface="Carlito" panose="020F0502020204030204"/>
                <a:cs typeface="Carlito" panose="020F0502020204030204"/>
              </a:rPr>
              <a:t>holds </a:t>
            </a:r>
            <a:r>
              <a:rPr sz="2800" dirty="0">
                <a:latin typeface="Carlito" panose="020F0502020204030204"/>
                <a:cs typeface="Carlito" panose="020F0502020204030204"/>
              </a:rPr>
              <a:t>the </a:t>
            </a:r>
            <a:r>
              <a:rPr sz="2800" spc="-10" dirty="0">
                <a:latin typeface="Carlito" panose="020F0502020204030204"/>
                <a:cs typeface="Carlito" panose="020F0502020204030204"/>
              </a:rPr>
              <a:t>address </a:t>
            </a:r>
            <a:r>
              <a:rPr sz="2800" spc="-5" dirty="0">
                <a:latin typeface="Carlito" panose="020F0502020204030204"/>
                <a:cs typeface="Carlito" panose="020F0502020204030204"/>
              </a:rPr>
              <a:t>of </a:t>
            </a:r>
            <a:r>
              <a:rPr sz="2800" dirty="0">
                <a:latin typeface="Carlito" panose="020F0502020204030204"/>
                <a:cs typeface="Carlito" panose="020F0502020204030204"/>
              </a:rPr>
              <a:t>the </a:t>
            </a:r>
            <a:r>
              <a:rPr sz="2800" spc="-20" dirty="0">
                <a:latin typeface="Carlito" panose="020F0502020204030204"/>
                <a:cs typeface="Carlito" panose="020F0502020204030204"/>
              </a:rPr>
              <a:t>word to </a:t>
            </a:r>
            <a:r>
              <a:rPr sz="2800" spc="-5" dirty="0">
                <a:latin typeface="Carlito" panose="020F0502020204030204"/>
                <a:cs typeface="Carlito" panose="020F0502020204030204"/>
              </a:rPr>
              <a:t>be  </a:t>
            </a:r>
            <a:r>
              <a:rPr sz="2800" dirty="0">
                <a:latin typeface="Carlito" panose="020F0502020204030204"/>
                <a:cs typeface="Carlito" panose="020F0502020204030204"/>
              </a:rPr>
              <a:t>accessed in</a:t>
            </a:r>
            <a:r>
              <a:rPr sz="2800" spc="-10" dirty="0">
                <a:latin typeface="Carlito" panose="020F0502020204030204"/>
                <a:cs typeface="Carlito" panose="020F0502020204030204"/>
              </a:rPr>
              <a:t> </a:t>
            </a:r>
            <a:r>
              <a:rPr sz="2800" b="1" spc="-30" dirty="0">
                <a:latin typeface="Carlito" panose="020F0502020204030204"/>
                <a:cs typeface="Carlito" panose="020F0502020204030204"/>
              </a:rPr>
              <a:t>memory.</a:t>
            </a:r>
            <a:endParaRPr sz="2800">
              <a:latin typeface="Carlito" panose="020F0502020204030204"/>
              <a:cs typeface="Carlito" panose="020F0502020204030204"/>
            </a:endParaRPr>
          </a:p>
          <a:p>
            <a:pPr marL="469900" marR="386080" indent="-457200" algn="just">
              <a:lnSpc>
                <a:spcPts val="3020"/>
              </a:lnSpc>
              <a:spcBef>
                <a:spcPts val="680"/>
              </a:spcBef>
              <a:buFont typeface="Arial" panose="020B0604020202020204"/>
              <a:buChar char="•"/>
              <a:tabLst>
                <a:tab pos="469900" algn="l"/>
              </a:tabLst>
            </a:pPr>
            <a:r>
              <a:rPr sz="2800" spc="-5" dirty="0">
                <a:latin typeface="Carlito" panose="020F0502020204030204"/>
                <a:cs typeface="Carlito" panose="020F0502020204030204"/>
              </a:rPr>
              <a:t>The </a:t>
            </a:r>
            <a:r>
              <a:rPr sz="2800" spc="-25" dirty="0">
                <a:latin typeface="Carlito" panose="020F0502020204030204"/>
                <a:cs typeface="Carlito" panose="020F0502020204030204"/>
              </a:rPr>
              <a:t>size </a:t>
            </a:r>
            <a:r>
              <a:rPr sz="2800" spc="-5" dirty="0">
                <a:latin typeface="Carlito" panose="020F0502020204030204"/>
                <a:cs typeface="Carlito" panose="020F0502020204030204"/>
              </a:rPr>
              <a:t>of </a:t>
            </a:r>
            <a:r>
              <a:rPr sz="2800" spc="-10" dirty="0">
                <a:latin typeface="Carlito" panose="020F0502020204030204"/>
                <a:cs typeface="Carlito" panose="020F0502020204030204"/>
              </a:rPr>
              <a:t>the </a:t>
            </a:r>
            <a:r>
              <a:rPr sz="2800" b="1" spc="-5" dirty="0">
                <a:latin typeface="Carlito" panose="020F0502020204030204"/>
                <a:cs typeface="Carlito" panose="020F0502020204030204"/>
              </a:rPr>
              <a:t>MAR </a:t>
            </a:r>
            <a:r>
              <a:rPr sz="2800" spc="-10" dirty="0">
                <a:latin typeface="Carlito" panose="020F0502020204030204"/>
                <a:cs typeface="Carlito" panose="020F0502020204030204"/>
              </a:rPr>
              <a:t>determines </a:t>
            </a:r>
            <a:r>
              <a:rPr sz="2800" dirty="0">
                <a:latin typeface="Carlito" panose="020F0502020204030204"/>
                <a:cs typeface="Carlito" panose="020F0502020204030204"/>
              </a:rPr>
              <a:t>the </a:t>
            </a:r>
            <a:r>
              <a:rPr sz="2800" spc="-5" dirty="0">
                <a:latin typeface="Carlito" panose="020F0502020204030204"/>
                <a:cs typeface="Carlito" panose="020F0502020204030204"/>
              </a:rPr>
              <a:t>number of  </a:t>
            </a:r>
            <a:r>
              <a:rPr sz="2800" spc="-15" dirty="0">
                <a:latin typeface="Carlito" panose="020F0502020204030204"/>
                <a:cs typeface="Carlito" panose="020F0502020204030204"/>
              </a:rPr>
              <a:t>words </a:t>
            </a:r>
            <a:r>
              <a:rPr sz="2800" spc="-5" dirty="0">
                <a:latin typeface="Carlito" panose="020F0502020204030204"/>
                <a:cs typeface="Carlito" panose="020F0502020204030204"/>
              </a:rPr>
              <a:t>in </a:t>
            </a:r>
            <a:r>
              <a:rPr sz="2800" dirty="0">
                <a:latin typeface="Carlito" panose="020F0502020204030204"/>
                <a:cs typeface="Carlito" panose="020F0502020204030204"/>
              </a:rPr>
              <a:t>memory </a:t>
            </a:r>
            <a:r>
              <a:rPr sz="2800" spc="-10" dirty="0">
                <a:latin typeface="Carlito" panose="020F0502020204030204"/>
                <a:cs typeface="Carlito" panose="020F0502020204030204"/>
              </a:rPr>
              <a:t>that </a:t>
            </a:r>
            <a:r>
              <a:rPr sz="2800" dirty="0">
                <a:latin typeface="Carlito" panose="020F0502020204030204"/>
                <a:cs typeface="Carlito" panose="020F0502020204030204"/>
              </a:rPr>
              <a:t>the </a:t>
            </a:r>
            <a:r>
              <a:rPr sz="2800" b="1" spc="-10" dirty="0">
                <a:latin typeface="Carlito" panose="020F0502020204030204"/>
                <a:cs typeface="Carlito" panose="020F0502020204030204"/>
              </a:rPr>
              <a:t>microprocessor </a:t>
            </a:r>
            <a:r>
              <a:rPr sz="2800" spc="-10" dirty="0">
                <a:latin typeface="Carlito" panose="020F0502020204030204"/>
                <a:cs typeface="Carlito" panose="020F0502020204030204"/>
              </a:rPr>
              <a:t>can  directly</a:t>
            </a:r>
            <a:r>
              <a:rPr sz="2800" spc="-20" dirty="0">
                <a:latin typeface="Carlito" panose="020F0502020204030204"/>
                <a:cs typeface="Carlito" panose="020F0502020204030204"/>
              </a:rPr>
              <a:t> </a:t>
            </a:r>
            <a:r>
              <a:rPr sz="2800" spc="-5" dirty="0">
                <a:latin typeface="Carlito" panose="020F0502020204030204"/>
                <a:cs typeface="Carlito" panose="020F0502020204030204"/>
              </a:rPr>
              <a:t>address.</a:t>
            </a:r>
            <a:endParaRPr sz="2800">
              <a:latin typeface="Carlito" panose="020F0502020204030204"/>
              <a:cs typeface="Carlito" panose="020F0502020204030204"/>
            </a:endParaRPr>
          </a:p>
          <a:p>
            <a:pPr marL="469900" indent="-457200" algn="just">
              <a:lnSpc>
                <a:spcPct val="100000"/>
              </a:lnSpc>
              <a:spcBef>
                <a:spcPts val="265"/>
              </a:spcBef>
              <a:buFont typeface="Arial" panose="020B0604020202020204"/>
              <a:buChar char="•"/>
              <a:tabLst>
                <a:tab pos="469900" algn="l"/>
              </a:tabLst>
            </a:pPr>
            <a:r>
              <a:rPr sz="2200" b="1" u="heavy" spc="-15" dirty="0">
                <a:uFill>
                  <a:solidFill>
                    <a:srgbClr val="000000"/>
                  </a:solidFill>
                </a:uFill>
                <a:latin typeface="Carlito" panose="020F0502020204030204"/>
                <a:cs typeface="Carlito" panose="020F0502020204030204"/>
              </a:rPr>
              <a:t>For</a:t>
            </a:r>
            <a:r>
              <a:rPr sz="2200" b="1" u="heavy" spc="5" dirty="0">
                <a:uFill>
                  <a:solidFill>
                    <a:srgbClr val="000000"/>
                  </a:solidFill>
                </a:uFill>
                <a:latin typeface="Carlito" panose="020F0502020204030204"/>
                <a:cs typeface="Carlito" panose="020F0502020204030204"/>
              </a:rPr>
              <a:t> </a:t>
            </a:r>
            <a:r>
              <a:rPr sz="2200" b="1" u="heavy" spc="-5" dirty="0">
                <a:uFill>
                  <a:solidFill>
                    <a:srgbClr val="000000"/>
                  </a:solidFill>
                </a:uFill>
                <a:latin typeface="Carlito" panose="020F0502020204030204"/>
                <a:cs typeface="Carlito" panose="020F0502020204030204"/>
              </a:rPr>
              <a:t>Example</a:t>
            </a:r>
            <a:r>
              <a:rPr sz="2200" spc="-5" dirty="0">
                <a:latin typeface="Carlito" panose="020F0502020204030204"/>
                <a:cs typeface="Carlito" panose="020F0502020204030204"/>
              </a:rPr>
              <a:t>:</a:t>
            </a:r>
            <a:endParaRPr sz="2200">
              <a:latin typeface="Carlito" panose="020F0502020204030204"/>
              <a:cs typeface="Carlito" panose="020F0502020204030204"/>
            </a:endParaRPr>
          </a:p>
          <a:p>
            <a:pPr>
              <a:lnSpc>
                <a:spcPct val="100000"/>
              </a:lnSpc>
              <a:spcBef>
                <a:spcPts val="40"/>
              </a:spcBef>
              <a:buChar char="•"/>
            </a:pPr>
            <a:endParaRPr sz="2550">
              <a:latin typeface="Carlito" panose="020F0502020204030204"/>
              <a:cs typeface="Carlito" panose="020F0502020204030204"/>
            </a:endParaRPr>
          </a:p>
          <a:p>
            <a:pPr marL="1308100" marR="5080" lvl="1" indent="-381000">
              <a:lnSpc>
                <a:spcPts val="2810"/>
              </a:lnSpc>
              <a:buSzPct val="73000"/>
              <a:buFont typeface="Wingdings" panose="05000000000000000000"/>
              <a:buChar char=""/>
              <a:tabLst>
                <a:tab pos="1361440" algn="l"/>
                <a:tab pos="1362075" algn="l"/>
              </a:tabLst>
            </a:pPr>
            <a:r>
              <a:rPr dirty="0"/>
              <a:t>	</a:t>
            </a:r>
            <a:r>
              <a:rPr sz="2600" dirty="0">
                <a:latin typeface="Carlito" panose="020F0502020204030204"/>
                <a:cs typeface="Carlito" panose="020F0502020204030204"/>
              </a:rPr>
              <a:t>a </a:t>
            </a:r>
            <a:r>
              <a:rPr sz="2600" b="1" u="heavy" spc="-5" dirty="0">
                <a:uFill>
                  <a:solidFill>
                    <a:srgbClr val="000000"/>
                  </a:solidFill>
                </a:uFill>
                <a:latin typeface="Carlito" panose="020F0502020204030204"/>
                <a:cs typeface="Carlito" panose="020F0502020204030204"/>
              </a:rPr>
              <a:t>16</a:t>
            </a:r>
            <a:r>
              <a:rPr sz="2600" spc="-5" dirty="0">
                <a:latin typeface="Carlito" panose="020F0502020204030204"/>
                <a:cs typeface="Carlito" panose="020F0502020204030204"/>
              </a:rPr>
              <a:t>-bit </a:t>
            </a:r>
            <a:r>
              <a:rPr sz="2600" dirty="0">
                <a:latin typeface="Carlito" panose="020F0502020204030204"/>
                <a:cs typeface="Carlito" panose="020F0502020204030204"/>
              </a:rPr>
              <a:t>MAR will </a:t>
            </a:r>
            <a:r>
              <a:rPr sz="2600" spc="-5" dirty="0">
                <a:latin typeface="Carlito" panose="020F0502020204030204"/>
                <a:cs typeface="Carlito" panose="020F0502020204030204"/>
              </a:rPr>
              <a:t>address </a:t>
            </a:r>
            <a:r>
              <a:rPr sz="2600" b="1" u="heavy" dirty="0">
                <a:uFill>
                  <a:solidFill>
                    <a:srgbClr val="000000"/>
                  </a:solidFill>
                </a:uFill>
                <a:latin typeface="Carlito" panose="020F0502020204030204"/>
                <a:cs typeface="Carlito" panose="020F0502020204030204"/>
              </a:rPr>
              <a:t>2 </a:t>
            </a:r>
            <a:r>
              <a:rPr sz="2600" b="1" u="heavy" spc="-5" dirty="0">
                <a:uFill>
                  <a:solidFill>
                    <a:srgbClr val="000000"/>
                  </a:solidFill>
                </a:uFill>
                <a:latin typeface="Carlito" panose="020F0502020204030204"/>
                <a:cs typeface="Carlito" panose="020F0502020204030204"/>
              </a:rPr>
              <a:t>^16</a:t>
            </a:r>
            <a:r>
              <a:rPr sz="2600" spc="-5" dirty="0">
                <a:latin typeface="Carlito" panose="020F0502020204030204"/>
                <a:cs typeface="Carlito" panose="020F0502020204030204"/>
              </a:rPr>
              <a:t>= </a:t>
            </a:r>
            <a:r>
              <a:rPr sz="2600" b="1" u="heavy" spc="-5" dirty="0">
                <a:uFill>
                  <a:solidFill>
                    <a:srgbClr val="000000"/>
                  </a:solidFill>
                </a:uFill>
                <a:latin typeface="Carlito" panose="020F0502020204030204"/>
                <a:cs typeface="Carlito" panose="020F0502020204030204"/>
              </a:rPr>
              <a:t>65,536</a:t>
            </a:r>
            <a:r>
              <a:rPr sz="2600" b="1" spc="-5" dirty="0">
                <a:latin typeface="Carlito" panose="020F0502020204030204"/>
                <a:cs typeface="Carlito" panose="020F0502020204030204"/>
              </a:rPr>
              <a:t> </a:t>
            </a:r>
            <a:r>
              <a:rPr sz="2600" spc="-20" dirty="0">
                <a:latin typeface="Carlito" panose="020F0502020204030204"/>
                <a:cs typeface="Carlito" panose="020F0502020204030204"/>
              </a:rPr>
              <a:t>words  </a:t>
            </a:r>
            <a:r>
              <a:rPr sz="2600" spc="-30" dirty="0">
                <a:latin typeface="Carlito" panose="020F0502020204030204"/>
                <a:cs typeface="Carlito" panose="020F0502020204030204"/>
              </a:rPr>
              <a:t>directly.</a:t>
            </a:r>
            <a:endParaRPr sz="2600">
              <a:latin typeface="Carlito" panose="020F0502020204030204"/>
              <a:cs typeface="Carlito"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31190" y="60360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870"/>
              </a:lnSpc>
            </a:pPr>
            <a:r>
              <a:rPr lang="en-US" spc="-5" dirty="0" smtClean="0"/>
              <a:t>Computer Architecture </a:t>
            </a:r>
            <a:endParaRPr dirty="0"/>
          </a:p>
          <a:p>
            <a:pPr marR="30480" algn="r">
              <a:lnSpc>
                <a:spcPct val="100000"/>
              </a:lnSpc>
              <a:spcBef>
                <a:spcPts val="1335"/>
              </a:spcBef>
            </a:pPr>
            <a:fld id="{81D60167-4931-47E6-BA6A-407CBD079E47}" type="slidenum">
              <a:rPr sz="1200" b="0" dirty="0">
                <a:solidFill>
                  <a:srgbClr val="888888"/>
                </a:solidFill>
                <a:latin typeface="Arial" panose="020B0604020202020204"/>
                <a:cs typeface="Arial" panose="020B0604020202020204"/>
              </a:rPr>
              <a:t>34</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1017016" y="838454"/>
            <a:ext cx="6885305" cy="635635"/>
          </a:xfrm>
          <a:prstGeom prst="rect">
            <a:avLst/>
          </a:prstGeom>
        </p:spPr>
        <p:txBody>
          <a:bodyPr vert="horz" wrap="square" lIns="0" tIns="12700" rIns="0" bIns="0" rtlCol="0">
            <a:spAutoFit/>
          </a:bodyPr>
          <a:lstStyle/>
          <a:p>
            <a:pPr marL="12700">
              <a:lnSpc>
                <a:spcPct val="100000"/>
              </a:lnSpc>
              <a:spcBef>
                <a:spcPts val="100"/>
              </a:spcBef>
            </a:pPr>
            <a:r>
              <a:rPr u="none" spc="-5" dirty="0"/>
              <a:t>2. </a:t>
            </a:r>
            <a:r>
              <a:rPr dirty="0"/>
              <a:t>Memory </a:t>
            </a:r>
            <a:r>
              <a:rPr spc="-25" dirty="0"/>
              <a:t>Data Register</a:t>
            </a:r>
            <a:r>
              <a:rPr spc="-55" dirty="0"/>
              <a:t> </a:t>
            </a:r>
            <a:r>
              <a:rPr dirty="0"/>
              <a:t>(MDR):</a:t>
            </a:r>
          </a:p>
        </p:txBody>
      </p:sp>
      <p:sp>
        <p:nvSpPr>
          <p:cNvPr id="3" name="object 3"/>
          <p:cNvSpPr txBox="1"/>
          <p:nvPr/>
        </p:nvSpPr>
        <p:spPr>
          <a:xfrm>
            <a:off x="1474216" y="1982469"/>
            <a:ext cx="6450965" cy="2330450"/>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a:buChar char="•"/>
              <a:tabLst>
                <a:tab pos="469265" algn="l"/>
                <a:tab pos="469900" algn="l"/>
              </a:tabLst>
            </a:pPr>
            <a:r>
              <a:rPr sz="2800" spc="-5" dirty="0">
                <a:latin typeface="Carlito" panose="020F0502020204030204"/>
                <a:cs typeface="Carlito" panose="020F0502020204030204"/>
              </a:rPr>
              <a:t>The </a:t>
            </a:r>
            <a:r>
              <a:rPr sz="2800" b="1" spc="-5" dirty="0">
                <a:latin typeface="Carlito" panose="020F0502020204030204"/>
                <a:cs typeface="Carlito" panose="020F0502020204030204"/>
              </a:rPr>
              <a:t>MDR </a:t>
            </a:r>
            <a:r>
              <a:rPr sz="2800" spc="-10" dirty="0">
                <a:latin typeface="Carlito" panose="020F0502020204030204"/>
                <a:cs typeface="Carlito" panose="020F0502020204030204"/>
              </a:rPr>
              <a:t>receives </a:t>
            </a:r>
            <a:r>
              <a:rPr sz="2800" dirty="0">
                <a:latin typeface="Carlito" panose="020F0502020204030204"/>
                <a:cs typeface="Carlito" panose="020F0502020204030204"/>
              </a:rPr>
              <a:t>and </a:t>
            </a:r>
            <a:r>
              <a:rPr sz="2800" spc="-5" dirty="0">
                <a:latin typeface="Carlito" panose="020F0502020204030204"/>
                <a:cs typeface="Carlito" panose="020F0502020204030204"/>
              </a:rPr>
              <a:t>holds </a:t>
            </a:r>
            <a:r>
              <a:rPr sz="2800" dirty="0">
                <a:latin typeface="Carlito" panose="020F0502020204030204"/>
                <a:cs typeface="Carlito" panose="020F0502020204030204"/>
              </a:rPr>
              <a:t>a </a:t>
            </a:r>
            <a:r>
              <a:rPr sz="2800" spc="-20" dirty="0">
                <a:latin typeface="Carlito" panose="020F0502020204030204"/>
                <a:cs typeface="Carlito" panose="020F0502020204030204"/>
              </a:rPr>
              <a:t>word</a:t>
            </a:r>
            <a:r>
              <a:rPr sz="2800" spc="-30" dirty="0">
                <a:latin typeface="Carlito" panose="020F0502020204030204"/>
                <a:cs typeface="Carlito" panose="020F0502020204030204"/>
              </a:rPr>
              <a:t> </a:t>
            </a:r>
            <a:r>
              <a:rPr sz="2800" spc="-20" dirty="0">
                <a:latin typeface="Carlito" panose="020F0502020204030204"/>
                <a:cs typeface="Carlito" panose="020F0502020204030204"/>
              </a:rPr>
              <a:t>from</a:t>
            </a:r>
            <a:endParaRPr sz="2800">
              <a:latin typeface="Carlito" panose="020F0502020204030204"/>
              <a:cs typeface="Carlito" panose="020F0502020204030204"/>
            </a:endParaRPr>
          </a:p>
          <a:p>
            <a:pPr marL="469900">
              <a:lnSpc>
                <a:spcPct val="100000"/>
              </a:lnSpc>
            </a:pPr>
            <a:r>
              <a:rPr sz="2800" b="1" spc="-5" dirty="0">
                <a:latin typeface="Carlito" panose="020F0502020204030204"/>
                <a:cs typeface="Carlito" panose="020F0502020204030204"/>
              </a:rPr>
              <a:t>memory </a:t>
            </a:r>
            <a:r>
              <a:rPr sz="2800" spc="-10" dirty="0">
                <a:latin typeface="Carlito" panose="020F0502020204030204"/>
                <a:cs typeface="Carlito" panose="020F0502020204030204"/>
              </a:rPr>
              <a:t>through </a:t>
            </a:r>
            <a:r>
              <a:rPr sz="2800" dirty="0">
                <a:latin typeface="Carlito" panose="020F0502020204030204"/>
                <a:cs typeface="Carlito" panose="020F0502020204030204"/>
              </a:rPr>
              <a:t>the </a:t>
            </a:r>
            <a:r>
              <a:rPr sz="2800" b="1" spc="-15" dirty="0">
                <a:latin typeface="Carlito" panose="020F0502020204030204"/>
                <a:cs typeface="Carlito" panose="020F0502020204030204"/>
              </a:rPr>
              <a:t>data</a:t>
            </a:r>
            <a:r>
              <a:rPr sz="2800" b="1" spc="5" dirty="0">
                <a:latin typeface="Carlito" panose="020F0502020204030204"/>
                <a:cs typeface="Carlito" panose="020F0502020204030204"/>
              </a:rPr>
              <a:t> </a:t>
            </a:r>
            <a:r>
              <a:rPr sz="2800" b="1" dirty="0">
                <a:latin typeface="Carlito" panose="020F0502020204030204"/>
                <a:cs typeface="Carlito" panose="020F0502020204030204"/>
              </a:rPr>
              <a:t>bus</a:t>
            </a:r>
            <a:r>
              <a:rPr sz="2800" dirty="0">
                <a:latin typeface="Carlito" panose="020F0502020204030204"/>
                <a:cs typeface="Carlito" panose="020F0502020204030204"/>
              </a:rPr>
              <a:t>.</a:t>
            </a:r>
            <a:endParaRPr sz="2800">
              <a:latin typeface="Carlito" panose="020F0502020204030204"/>
              <a:cs typeface="Carlito" panose="020F0502020204030204"/>
            </a:endParaRPr>
          </a:p>
          <a:p>
            <a:pPr>
              <a:lnSpc>
                <a:spcPct val="100000"/>
              </a:lnSpc>
              <a:spcBef>
                <a:spcPts val="5"/>
              </a:spcBef>
            </a:pPr>
            <a:endParaRPr sz="3850">
              <a:latin typeface="Carlito" panose="020F0502020204030204"/>
              <a:cs typeface="Carlito" panose="020F0502020204030204"/>
            </a:endParaRPr>
          </a:p>
          <a:p>
            <a:pPr marL="469900" marR="5080" indent="-457200">
              <a:lnSpc>
                <a:spcPct val="100000"/>
              </a:lnSpc>
              <a:buFont typeface="Arial" panose="020B0604020202020204"/>
              <a:buChar char="•"/>
              <a:tabLst>
                <a:tab pos="469265" algn="l"/>
                <a:tab pos="469900" algn="l"/>
              </a:tabLst>
            </a:pPr>
            <a:r>
              <a:rPr sz="2800" spc="-5" dirty="0">
                <a:latin typeface="Carlito" panose="020F0502020204030204"/>
                <a:cs typeface="Carlito" panose="020F0502020204030204"/>
              </a:rPr>
              <a:t>The </a:t>
            </a:r>
            <a:r>
              <a:rPr sz="2800" spc="-25" dirty="0">
                <a:latin typeface="Carlito" panose="020F0502020204030204"/>
                <a:cs typeface="Carlito" panose="020F0502020204030204"/>
              </a:rPr>
              <a:t>size </a:t>
            </a:r>
            <a:r>
              <a:rPr sz="2800" spc="-5" dirty="0">
                <a:latin typeface="Carlito" panose="020F0502020204030204"/>
                <a:cs typeface="Carlito" panose="020F0502020204030204"/>
              </a:rPr>
              <a:t>of </a:t>
            </a:r>
            <a:r>
              <a:rPr sz="2800" spc="-10" dirty="0">
                <a:latin typeface="Carlito" panose="020F0502020204030204"/>
                <a:cs typeface="Carlito" panose="020F0502020204030204"/>
              </a:rPr>
              <a:t>the </a:t>
            </a:r>
            <a:r>
              <a:rPr sz="2800" b="1" spc="-5" dirty="0">
                <a:latin typeface="Carlito" panose="020F0502020204030204"/>
                <a:cs typeface="Carlito" panose="020F0502020204030204"/>
              </a:rPr>
              <a:t>MDR </a:t>
            </a:r>
            <a:r>
              <a:rPr sz="2800" dirty="0">
                <a:latin typeface="Carlito" panose="020F0502020204030204"/>
                <a:cs typeface="Carlito" panose="020F0502020204030204"/>
              </a:rPr>
              <a:t>is </a:t>
            </a:r>
            <a:r>
              <a:rPr sz="2800" spc="-10" dirty="0">
                <a:latin typeface="Carlito" panose="020F0502020204030204"/>
                <a:cs typeface="Carlito" panose="020F0502020204030204"/>
              </a:rPr>
              <a:t>determined by </a:t>
            </a:r>
            <a:r>
              <a:rPr sz="2800" dirty="0">
                <a:latin typeface="Carlito" panose="020F0502020204030204"/>
                <a:cs typeface="Carlito" panose="020F0502020204030204"/>
              </a:rPr>
              <a:t>the  </a:t>
            </a:r>
            <a:r>
              <a:rPr sz="2800" spc="-5" dirty="0">
                <a:latin typeface="Carlito" panose="020F0502020204030204"/>
                <a:cs typeface="Carlito" panose="020F0502020204030204"/>
              </a:rPr>
              <a:t>number of bits </a:t>
            </a:r>
            <a:r>
              <a:rPr sz="2800" dirty="0">
                <a:latin typeface="Carlito" panose="020F0502020204030204"/>
                <a:cs typeface="Carlito" panose="020F0502020204030204"/>
              </a:rPr>
              <a:t>in a </a:t>
            </a:r>
            <a:r>
              <a:rPr sz="2800" b="1" spc="-15" dirty="0">
                <a:latin typeface="Carlito" panose="020F0502020204030204"/>
                <a:cs typeface="Carlito" panose="020F0502020204030204"/>
              </a:rPr>
              <a:t>data</a:t>
            </a:r>
            <a:r>
              <a:rPr sz="2800" b="1" spc="5" dirty="0">
                <a:latin typeface="Carlito" panose="020F0502020204030204"/>
                <a:cs typeface="Carlito" panose="020F0502020204030204"/>
              </a:rPr>
              <a:t> </a:t>
            </a:r>
            <a:r>
              <a:rPr sz="2800" b="1" spc="-15" dirty="0">
                <a:latin typeface="Carlito" panose="020F0502020204030204"/>
                <a:cs typeface="Carlito" panose="020F0502020204030204"/>
              </a:rPr>
              <a:t>word</a:t>
            </a:r>
            <a:r>
              <a:rPr sz="2800" spc="-15" dirty="0">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31190" y="60360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870"/>
              </a:lnSpc>
            </a:pPr>
            <a:r>
              <a:rPr lang="en-US" spc="-5" dirty="0" smtClean="0"/>
              <a:t>Computer Architecture </a:t>
            </a:r>
            <a:endParaRPr dirty="0"/>
          </a:p>
          <a:p>
            <a:pPr marR="30480" algn="r">
              <a:lnSpc>
                <a:spcPct val="100000"/>
              </a:lnSpc>
              <a:spcBef>
                <a:spcPts val="1335"/>
              </a:spcBef>
            </a:pPr>
            <a:fld id="{81D60167-4931-47E6-BA6A-407CBD079E47}" type="slidenum">
              <a:rPr sz="1200" b="0" dirty="0">
                <a:solidFill>
                  <a:srgbClr val="888888"/>
                </a:solidFill>
                <a:latin typeface="Arial" panose="020B0604020202020204"/>
                <a:cs typeface="Arial" panose="020B0604020202020204"/>
              </a:rPr>
              <a:t>35</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944117" y="174751"/>
            <a:ext cx="6373495" cy="589915"/>
          </a:xfrm>
          <a:prstGeom prst="rect">
            <a:avLst/>
          </a:prstGeom>
        </p:spPr>
        <p:txBody>
          <a:bodyPr vert="horz" wrap="square" lIns="0" tIns="12700" rIns="0" bIns="0" rtlCol="0">
            <a:spAutoFit/>
          </a:bodyPr>
          <a:lstStyle/>
          <a:p>
            <a:pPr marL="12700">
              <a:lnSpc>
                <a:spcPct val="100000"/>
              </a:lnSpc>
              <a:spcBef>
                <a:spcPts val="100"/>
              </a:spcBef>
            </a:pPr>
            <a:r>
              <a:rPr sz="3700" u="none" dirty="0"/>
              <a:t>2. </a:t>
            </a:r>
            <a:r>
              <a:rPr sz="3700" dirty="0"/>
              <a:t>Memory </a:t>
            </a:r>
            <a:r>
              <a:rPr sz="3700" spc="-20" dirty="0"/>
              <a:t>Data Register</a:t>
            </a:r>
            <a:r>
              <a:rPr sz="3700" spc="-90" dirty="0"/>
              <a:t> </a:t>
            </a:r>
            <a:r>
              <a:rPr sz="3700" dirty="0"/>
              <a:t>(MDR):</a:t>
            </a:r>
            <a:endParaRPr sz="3700"/>
          </a:p>
        </p:txBody>
      </p:sp>
      <p:sp>
        <p:nvSpPr>
          <p:cNvPr id="3" name="object 3"/>
          <p:cNvSpPr txBox="1"/>
          <p:nvPr/>
        </p:nvSpPr>
        <p:spPr>
          <a:xfrm>
            <a:off x="1401317" y="1156970"/>
            <a:ext cx="6922134" cy="4464050"/>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a:buChar char="•"/>
              <a:tabLst>
                <a:tab pos="469265" algn="l"/>
                <a:tab pos="469900" algn="l"/>
              </a:tabLst>
            </a:pPr>
            <a:r>
              <a:rPr sz="2600" b="1" u="heavy" spc="-10" dirty="0">
                <a:uFill>
                  <a:solidFill>
                    <a:srgbClr val="000000"/>
                  </a:solidFill>
                </a:uFill>
                <a:latin typeface="Carlito" panose="020F0502020204030204"/>
                <a:cs typeface="Carlito" panose="020F0502020204030204"/>
              </a:rPr>
              <a:t>For</a:t>
            </a:r>
            <a:r>
              <a:rPr sz="2600" b="1" u="heavy" spc="-15" dirty="0">
                <a:uFill>
                  <a:solidFill>
                    <a:srgbClr val="000000"/>
                  </a:solidFill>
                </a:uFill>
                <a:latin typeface="Carlito" panose="020F0502020204030204"/>
                <a:cs typeface="Carlito" panose="020F0502020204030204"/>
              </a:rPr>
              <a:t> </a:t>
            </a:r>
            <a:r>
              <a:rPr sz="2600" b="1" u="heavy" spc="-10" dirty="0">
                <a:uFill>
                  <a:solidFill>
                    <a:srgbClr val="000000"/>
                  </a:solidFill>
                </a:uFill>
                <a:latin typeface="Carlito" panose="020F0502020204030204"/>
                <a:cs typeface="Carlito" panose="020F0502020204030204"/>
              </a:rPr>
              <a:t>Example:</a:t>
            </a:r>
            <a:endParaRPr sz="2600">
              <a:latin typeface="Carlito" panose="020F0502020204030204"/>
              <a:cs typeface="Carlito" panose="020F0502020204030204"/>
            </a:endParaRPr>
          </a:p>
          <a:p>
            <a:pPr>
              <a:lnSpc>
                <a:spcPct val="100000"/>
              </a:lnSpc>
              <a:spcBef>
                <a:spcPts val="20"/>
              </a:spcBef>
              <a:buFont typeface="Arial" panose="020B0604020202020204"/>
              <a:buChar char="•"/>
            </a:pPr>
            <a:endParaRPr sz="3050">
              <a:latin typeface="Carlito" panose="020F0502020204030204"/>
              <a:cs typeface="Carlito" panose="020F0502020204030204"/>
            </a:endParaRPr>
          </a:p>
          <a:p>
            <a:pPr marL="1308100" lvl="1" indent="-381000">
              <a:lnSpc>
                <a:spcPts val="2965"/>
              </a:lnSpc>
              <a:buFont typeface="Wingdings" panose="05000000000000000000"/>
              <a:buChar char=""/>
              <a:tabLst>
                <a:tab pos="1308100" algn="l"/>
              </a:tabLst>
            </a:pPr>
            <a:r>
              <a:rPr sz="2600" spc="-5" dirty="0">
                <a:latin typeface="Carlito" panose="020F0502020204030204"/>
                <a:cs typeface="Carlito" panose="020F0502020204030204"/>
              </a:rPr>
              <a:t>A </a:t>
            </a:r>
            <a:r>
              <a:rPr sz="2600" spc="-10" dirty="0">
                <a:latin typeface="Carlito" panose="020F0502020204030204"/>
                <a:cs typeface="Carlito" panose="020F0502020204030204"/>
              </a:rPr>
              <a:t>one-Byte </a:t>
            </a:r>
            <a:r>
              <a:rPr sz="2600" spc="-20" dirty="0">
                <a:latin typeface="Carlito" panose="020F0502020204030204"/>
                <a:cs typeface="Carlito" panose="020F0502020204030204"/>
              </a:rPr>
              <a:t>word </a:t>
            </a:r>
            <a:r>
              <a:rPr sz="2600" spc="-25" dirty="0">
                <a:latin typeface="Carlito" panose="020F0502020204030204"/>
                <a:cs typeface="Carlito" panose="020F0502020204030204"/>
              </a:rPr>
              <a:t>size </a:t>
            </a:r>
            <a:r>
              <a:rPr sz="2600" spc="-15" dirty="0">
                <a:latin typeface="Carlito" panose="020F0502020204030204"/>
                <a:cs typeface="Carlito" panose="020F0502020204030204"/>
              </a:rPr>
              <a:t>requires </a:t>
            </a:r>
            <a:r>
              <a:rPr sz="2600" spc="-5" dirty="0">
                <a:latin typeface="Carlito" panose="020F0502020204030204"/>
                <a:cs typeface="Carlito" panose="020F0502020204030204"/>
              </a:rPr>
              <a:t>an</a:t>
            </a:r>
            <a:r>
              <a:rPr sz="2600" spc="80" dirty="0">
                <a:latin typeface="Carlito" panose="020F0502020204030204"/>
                <a:cs typeface="Carlito" panose="020F0502020204030204"/>
              </a:rPr>
              <a:t> </a:t>
            </a:r>
            <a:r>
              <a:rPr sz="2600" spc="-10" dirty="0">
                <a:latin typeface="Carlito" panose="020F0502020204030204"/>
                <a:cs typeface="Carlito" panose="020F0502020204030204"/>
              </a:rPr>
              <a:t>eight-bit</a:t>
            </a:r>
            <a:endParaRPr sz="2600">
              <a:latin typeface="Carlito" panose="020F0502020204030204"/>
              <a:cs typeface="Carlito" panose="020F0502020204030204"/>
            </a:endParaRPr>
          </a:p>
          <a:p>
            <a:pPr marL="1308100">
              <a:lnSpc>
                <a:spcPts val="2965"/>
              </a:lnSpc>
            </a:pPr>
            <a:r>
              <a:rPr sz="2600" b="1" spc="-5" dirty="0">
                <a:latin typeface="Carlito" panose="020F0502020204030204"/>
                <a:cs typeface="Carlito" panose="020F0502020204030204"/>
              </a:rPr>
              <a:t>MDR.</a:t>
            </a:r>
            <a:endParaRPr sz="2600">
              <a:latin typeface="Carlito" panose="020F0502020204030204"/>
              <a:cs typeface="Carlito" panose="020F0502020204030204"/>
            </a:endParaRPr>
          </a:p>
          <a:p>
            <a:pPr>
              <a:lnSpc>
                <a:spcPct val="100000"/>
              </a:lnSpc>
              <a:spcBef>
                <a:spcPts val="25"/>
              </a:spcBef>
            </a:pPr>
            <a:endParaRPr sz="3300">
              <a:latin typeface="Carlito" panose="020F0502020204030204"/>
              <a:cs typeface="Carlito" panose="020F0502020204030204"/>
            </a:endParaRPr>
          </a:p>
          <a:p>
            <a:pPr marL="1308100" marR="80645" lvl="1" indent="-381000">
              <a:lnSpc>
                <a:spcPct val="90000"/>
              </a:lnSpc>
              <a:buFont typeface="Wingdings" panose="05000000000000000000"/>
              <a:buChar char=""/>
              <a:tabLst>
                <a:tab pos="1308100" algn="l"/>
              </a:tabLst>
            </a:pPr>
            <a:r>
              <a:rPr sz="2600" spc="-5" dirty="0">
                <a:latin typeface="Carlito" panose="020F0502020204030204"/>
                <a:cs typeface="Carlito" panose="020F0502020204030204"/>
              </a:rPr>
              <a:t>A </a:t>
            </a:r>
            <a:r>
              <a:rPr sz="2600" spc="-20" dirty="0">
                <a:latin typeface="Carlito" panose="020F0502020204030204"/>
                <a:cs typeface="Carlito" panose="020F0502020204030204"/>
              </a:rPr>
              <a:t>word </a:t>
            </a:r>
            <a:r>
              <a:rPr sz="2600" spc="-5" dirty="0">
                <a:latin typeface="Carlito" panose="020F0502020204030204"/>
                <a:cs typeface="Carlito" panose="020F0502020204030204"/>
              </a:rPr>
              <a:t>being </a:t>
            </a:r>
            <a:r>
              <a:rPr sz="2600" spc="-15" dirty="0">
                <a:latin typeface="Carlito" panose="020F0502020204030204"/>
                <a:cs typeface="Carlito" panose="020F0502020204030204"/>
              </a:rPr>
              <a:t>written into </a:t>
            </a:r>
            <a:r>
              <a:rPr sz="2600" spc="-5" dirty="0">
                <a:latin typeface="Carlito" panose="020F0502020204030204"/>
                <a:cs typeface="Carlito" panose="020F0502020204030204"/>
              </a:rPr>
              <a:t>memory is </a:t>
            </a:r>
            <a:r>
              <a:rPr sz="2600" spc="-10" dirty="0">
                <a:latin typeface="Carlito" panose="020F0502020204030204"/>
                <a:cs typeface="Carlito" panose="020F0502020204030204"/>
              </a:rPr>
              <a:t>also  </a:t>
            </a:r>
            <a:r>
              <a:rPr sz="2600" spc="-5" dirty="0">
                <a:latin typeface="Carlito" panose="020F0502020204030204"/>
                <a:cs typeface="Carlito" panose="020F0502020204030204"/>
              </a:rPr>
              <a:t>held in this </a:t>
            </a:r>
            <a:r>
              <a:rPr sz="2600" b="1" spc="-20" dirty="0">
                <a:latin typeface="Carlito" panose="020F0502020204030204"/>
                <a:cs typeface="Carlito" panose="020F0502020204030204"/>
              </a:rPr>
              <a:t>Register </a:t>
            </a:r>
            <a:r>
              <a:rPr sz="2600" spc="-10" dirty="0">
                <a:latin typeface="Carlito" panose="020F0502020204030204"/>
                <a:cs typeface="Carlito" panose="020F0502020204030204"/>
              </a:rPr>
              <a:t>until </a:t>
            </a:r>
            <a:r>
              <a:rPr sz="2600" spc="-5" dirty="0">
                <a:latin typeface="Carlito" panose="020F0502020204030204"/>
                <a:cs typeface="Carlito" panose="020F0502020204030204"/>
              </a:rPr>
              <a:t>the </a:t>
            </a:r>
            <a:r>
              <a:rPr sz="2600" spc="-10" dirty="0">
                <a:latin typeface="Carlito" panose="020F0502020204030204"/>
                <a:cs typeface="Carlito" panose="020F0502020204030204"/>
              </a:rPr>
              <a:t>write  </a:t>
            </a:r>
            <a:r>
              <a:rPr sz="2600" spc="-15" dirty="0">
                <a:latin typeface="Carlito" panose="020F0502020204030204"/>
                <a:cs typeface="Carlito" panose="020F0502020204030204"/>
              </a:rPr>
              <a:t>operation </a:t>
            </a:r>
            <a:r>
              <a:rPr sz="2600" dirty="0">
                <a:latin typeface="Carlito" panose="020F0502020204030204"/>
                <a:cs typeface="Carlito" panose="020F0502020204030204"/>
              </a:rPr>
              <a:t>is</a:t>
            </a:r>
            <a:r>
              <a:rPr sz="2600" spc="20" dirty="0">
                <a:latin typeface="Carlito" panose="020F0502020204030204"/>
                <a:cs typeface="Carlito" panose="020F0502020204030204"/>
              </a:rPr>
              <a:t> </a:t>
            </a:r>
            <a:r>
              <a:rPr sz="2600" spc="-15" dirty="0">
                <a:latin typeface="Carlito" panose="020F0502020204030204"/>
                <a:cs typeface="Carlito" panose="020F0502020204030204"/>
              </a:rPr>
              <a:t>complete.</a:t>
            </a:r>
            <a:endParaRPr sz="2600">
              <a:latin typeface="Carlito" panose="020F0502020204030204"/>
              <a:cs typeface="Carlito" panose="020F0502020204030204"/>
            </a:endParaRPr>
          </a:p>
          <a:p>
            <a:pPr lvl="1">
              <a:lnSpc>
                <a:spcPct val="100000"/>
              </a:lnSpc>
              <a:spcBef>
                <a:spcPts val="10"/>
              </a:spcBef>
              <a:buFont typeface="Wingdings" panose="05000000000000000000"/>
              <a:buChar char=""/>
            </a:pPr>
            <a:endParaRPr sz="3350">
              <a:latin typeface="Carlito" panose="020F0502020204030204"/>
              <a:cs typeface="Carlito" panose="020F0502020204030204"/>
            </a:endParaRPr>
          </a:p>
          <a:p>
            <a:pPr marL="1308100" marR="940435" lvl="1" indent="-381000">
              <a:lnSpc>
                <a:spcPts val="2810"/>
              </a:lnSpc>
              <a:buFont typeface="Wingdings" panose="05000000000000000000"/>
              <a:buChar char=""/>
              <a:tabLst>
                <a:tab pos="1308100" algn="l"/>
              </a:tabLst>
            </a:pPr>
            <a:r>
              <a:rPr sz="2600" spc="-5" dirty="0">
                <a:latin typeface="Carlito" panose="020F0502020204030204"/>
                <a:cs typeface="Carlito" panose="020F0502020204030204"/>
              </a:rPr>
              <a:t>The </a:t>
            </a:r>
            <a:r>
              <a:rPr sz="2600" b="1" spc="-5" dirty="0">
                <a:latin typeface="Carlito" panose="020F0502020204030204"/>
                <a:cs typeface="Carlito" panose="020F0502020204030204"/>
              </a:rPr>
              <a:t>MDR </a:t>
            </a:r>
            <a:r>
              <a:rPr sz="2600" spc="-20" dirty="0">
                <a:latin typeface="Carlito" panose="020F0502020204030204"/>
                <a:cs typeface="Carlito" panose="020F0502020204030204"/>
              </a:rPr>
              <a:t>may </a:t>
            </a:r>
            <a:r>
              <a:rPr sz="2600" dirty="0">
                <a:latin typeface="Carlito" panose="020F0502020204030204"/>
                <a:cs typeface="Carlito" panose="020F0502020204030204"/>
              </a:rPr>
              <a:t>be </a:t>
            </a:r>
            <a:r>
              <a:rPr sz="2600" spc="-5" dirty="0">
                <a:latin typeface="Carlito" panose="020F0502020204030204"/>
                <a:cs typeface="Carlito" panose="020F0502020204030204"/>
              </a:rPr>
              <a:t>as a </a:t>
            </a:r>
            <a:r>
              <a:rPr sz="2600" b="1" spc="-15" dirty="0">
                <a:latin typeface="Carlito" panose="020F0502020204030204"/>
                <a:cs typeface="Carlito" panose="020F0502020204030204"/>
              </a:rPr>
              <a:t>buffer </a:t>
            </a:r>
            <a:r>
              <a:rPr sz="2600" spc="-5" dirty="0">
                <a:latin typeface="Carlito" panose="020F0502020204030204"/>
                <a:cs typeface="Carlito" panose="020F0502020204030204"/>
              </a:rPr>
              <a:t>in the  </a:t>
            </a:r>
            <a:r>
              <a:rPr sz="2600" spc="-30" dirty="0">
                <a:latin typeface="Carlito" panose="020F0502020204030204"/>
                <a:cs typeface="Carlito" panose="020F0502020204030204"/>
              </a:rPr>
              <a:t>microprocessor.</a:t>
            </a:r>
            <a:endParaRPr sz="2600">
              <a:latin typeface="Carlito" panose="020F0502020204030204"/>
              <a:cs typeface="Carlito"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33119" y="6036024"/>
            <a:ext cx="873125" cy="252729"/>
          </a:xfrm>
          <a:prstGeom prst="rect">
            <a:avLst/>
          </a:prstGeom>
        </p:spPr>
        <p:txBody>
          <a:bodyPr vert="horz" wrap="square" lIns="0" tIns="0" rIns="0" bIns="0" rtlCol="0">
            <a:spAutoFit/>
          </a:bodyPr>
          <a:lstStyle/>
          <a:p>
            <a:pPr marL="12700">
              <a:lnSpc>
                <a:spcPts val="1870"/>
              </a:lnSpc>
            </a:pPr>
            <a:r>
              <a:rPr sz="1600" dirty="0">
                <a:latin typeface="Arial" panose="020B0604020202020204"/>
                <a:cs typeface="Arial" panose="020B0604020202020204"/>
              </a:rPr>
              <a:t>Lecture</a:t>
            </a:r>
            <a:r>
              <a:rPr sz="1600" spc="-80" dirty="0">
                <a:latin typeface="Arial" panose="020B0604020202020204"/>
                <a:cs typeface="Arial" panose="020B0604020202020204"/>
              </a:rPr>
              <a:t> </a:t>
            </a:r>
            <a:r>
              <a:rPr sz="1600"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259050" y="6036024"/>
            <a:ext cx="2126615" cy="252729"/>
          </a:xfrm>
          <a:prstGeom prst="rect">
            <a:avLst/>
          </a:prstGeom>
        </p:spPr>
        <p:txBody>
          <a:bodyPr vert="horz" wrap="square" lIns="0" tIns="0" rIns="0" bIns="0" rtlCol="0">
            <a:spAutoFit/>
          </a:bodyPr>
          <a:lstStyle/>
          <a:p>
            <a:pPr marL="12700">
              <a:lnSpc>
                <a:spcPts val="1870"/>
              </a:lnSpc>
            </a:pPr>
            <a:r>
              <a:rPr lang="en-US" sz="1600"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p:txBody>
      </p:sp>
      <p:sp>
        <p:nvSpPr>
          <p:cNvPr id="7" name="object 7"/>
          <p:cNvSpPr txBox="1"/>
          <p:nvPr/>
        </p:nvSpPr>
        <p:spPr>
          <a:xfrm>
            <a:off x="8387842" y="6445208"/>
            <a:ext cx="245745"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888888"/>
                </a:solidFill>
                <a:latin typeface="Arial" panose="020B0604020202020204"/>
                <a:cs typeface="Arial" panose="020B0604020202020204"/>
              </a:rPr>
              <a:t>36</a:t>
            </a:fld>
            <a:endParaRPr sz="1200">
              <a:latin typeface="Arial" panose="020B0604020202020204"/>
              <a:cs typeface="Arial" panose="020B0604020202020204"/>
            </a:endParaRPr>
          </a:p>
        </p:txBody>
      </p:sp>
      <p:sp>
        <p:nvSpPr>
          <p:cNvPr id="2" name="object 2"/>
          <p:cNvSpPr txBox="1">
            <a:spLocks noGrp="1"/>
          </p:cNvSpPr>
          <p:nvPr>
            <p:ph type="title"/>
          </p:nvPr>
        </p:nvSpPr>
        <p:spPr>
          <a:xfrm>
            <a:off x="993139" y="990853"/>
            <a:ext cx="4214495" cy="635635"/>
          </a:xfrm>
          <a:prstGeom prst="rect">
            <a:avLst/>
          </a:prstGeom>
        </p:spPr>
        <p:txBody>
          <a:bodyPr vert="horz" wrap="square" lIns="0" tIns="13335" rIns="0" bIns="0" rtlCol="0">
            <a:spAutoFit/>
          </a:bodyPr>
          <a:lstStyle/>
          <a:p>
            <a:pPr marL="12700">
              <a:lnSpc>
                <a:spcPct val="100000"/>
              </a:lnSpc>
              <a:spcBef>
                <a:spcPts val="105"/>
              </a:spcBef>
            </a:pPr>
            <a:r>
              <a:rPr sz="2800" u="none" dirty="0">
                <a:solidFill>
                  <a:srgbClr val="000000"/>
                </a:solidFill>
              </a:rPr>
              <a:t>3.</a:t>
            </a:r>
            <a:r>
              <a:rPr sz="2800" u="none" dirty="0"/>
              <a:t> </a:t>
            </a:r>
            <a:r>
              <a:rPr spc="-10" dirty="0"/>
              <a:t>Accumulator</a:t>
            </a:r>
            <a:r>
              <a:rPr spc="-40" dirty="0"/>
              <a:t> </a:t>
            </a:r>
            <a:r>
              <a:rPr spc="-15" dirty="0"/>
              <a:t>(AC):</a:t>
            </a:r>
            <a:endParaRPr sz="2800"/>
          </a:p>
        </p:txBody>
      </p:sp>
      <p:sp>
        <p:nvSpPr>
          <p:cNvPr id="3" name="object 3"/>
          <p:cNvSpPr txBox="1"/>
          <p:nvPr/>
        </p:nvSpPr>
        <p:spPr>
          <a:xfrm>
            <a:off x="1450339" y="2134869"/>
            <a:ext cx="7024370" cy="1903730"/>
          </a:xfrm>
          <a:prstGeom prst="rect">
            <a:avLst/>
          </a:prstGeom>
        </p:spPr>
        <p:txBody>
          <a:bodyPr vert="horz" wrap="square" lIns="0" tIns="12700" rIns="0" bIns="0" rtlCol="0">
            <a:spAutoFit/>
          </a:bodyPr>
          <a:lstStyle/>
          <a:p>
            <a:pPr marL="469900" marR="5080" indent="-457835">
              <a:lnSpc>
                <a:spcPct val="100000"/>
              </a:lnSpc>
              <a:spcBef>
                <a:spcPts val="100"/>
              </a:spcBef>
              <a:buFont typeface="Arial" panose="020B0604020202020204"/>
              <a:buChar char="•"/>
              <a:tabLst>
                <a:tab pos="469900" algn="l"/>
                <a:tab pos="469900" algn="l"/>
              </a:tabLst>
            </a:pPr>
            <a:r>
              <a:rPr sz="2800" spc="-5" dirty="0">
                <a:latin typeface="Carlito" panose="020F0502020204030204"/>
                <a:cs typeface="Carlito" panose="020F0502020204030204"/>
              </a:rPr>
              <a:t>The </a:t>
            </a:r>
            <a:r>
              <a:rPr sz="2800" spc="-10" dirty="0">
                <a:latin typeface="Carlito" panose="020F0502020204030204"/>
                <a:cs typeface="Carlito" panose="020F0502020204030204"/>
              </a:rPr>
              <a:t>result </a:t>
            </a:r>
            <a:r>
              <a:rPr sz="2800" spc="-5" dirty="0">
                <a:latin typeface="Carlito" panose="020F0502020204030204"/>
                <a:cs typeface="Carlito" panose="020F0502020204030204"/>
              </a:rPr>
              <a:t>of the </a:t>
            </a:r>
            <a:r>
              <a:rPr sz="2800" b="1" spc="-5" dirty="0">
                <a:latin typeface="Carlito" panose="020F0502020204030204"/>
                <a:cs typeface="Carlito" panose="020F0502020204030204"/>
              </a:rPr>
              <a:t>Arithmetic </a:t>
            </a:r>
            <a:r>
              <a:rPr sz="2800" b="1" dirty="0">
                <a:latin typeface="Carlito" panose="020F0502020204030204"/>
                <a:cs typeface="Carlito" panose="020F0502020204030204"/>
              </a:rPr>
              <a:t>and </a:t>
            </a:r>
            <a:r>
              <a:rPr sz="2800" b="1" spc="-5" dirty="0">
                <a:latin typeface="Carlito" panose="020F0502020204030204"/>
                <a:cs typeface="Carlito" panose="020F0502020204030204"/>
              </a:rPr>
              <a:t>Logical  </a:t>
            </a:r>
            <a:r>
              <a:rPr sz="2800" b="1" spc="-10" dirty="0">
                <a:latin typeface="Carlito" panose="020F0502020204030204"/>
                <a:cs typeface="Carlito" panose="020F0502020204030204"/>
              </a:rPr>
              <a:t>Operations </a:t>
            </a:r>
            <a:r>
              <a:rPr sz="2800" spc="-5" dirty="0">
                <a:latin typeface="Carlito" panose="020F0502020204030204"/>
                <a:cs typeface="Carlito" panose="020F0502020204030204"/>
              </a:rPr>
              <a:t>(in </a:t>
            </a:r>
            <a:r>
              <a:rPr sz="2800" dirty="0">
                <a:latin typeface="Carlito" panose="020F0502020204030204"/>
                <a:cs typeface="Carlito" panose="020F0502020204030204"/>
              </a:rPr>
              <a:t>the </a:t>
            </a:r>
            <a:r>
              <a:rPr sz="2800" spc="-15" dirty="0">
                <a:latin typeface="Carlito" panose="020F0502020204030204"/>
                <a:cs typeface="Carlito" panose="020F0502020204030204"/>
              </a:rPr>
              <a:t>ALU), are </a:t>
            </a:r>
            <a:r>
              <a:rPr sz="2800" spc="-20" dirty="0">
                <a:latin typeface="Carlito" panose="020F0502020204030204"/>
                <a:cs typeface="Carlito" panose="020F0502020204030204"/>
              </a:rPr>
              <a:t>stored </a:t>
            </a:r>
            <a:r>
              <a:rPr sz="2800" dirty="0">
                <a:latin typeface="Carlito" panose="020F0502020204030204"/>
                <a:cs typeface="Carlito" panose="020F0502020204030204"/>
              </a:rPr>
              <a:t>in the</a:t>
            </a:r>
            <a:r>
              <a:rPr sz="2800" spc="-25" dirty="0">
                <a:latin typeface="Carlito" panose="020F0502020204030204"/>
                <a:cs typeface="Carlito" panose="020F0502020204030204"/>
              </a:rPr>
              <a:t> </a:t>
            </a:r>
            <a:r>
              <a:rPr sz="2800" b="1" spc="-15" dirty="0">
                <a:latin typeface="Carlito" panose="020F0502020204030204"/>
                <a:cs typeface="Carlito" panose="020F0502020204030204"/>
              </a:rPr>
              <a:t>AC</a:t>
            </a:r>
            <a:r>
              <a:rPr sz="2800" spc="-15" dirty="0">
                <a:latin typeface="Carlito" panose="020F0502020204030204"/>
                <a:cs typeface="Carlito" panose="020F0502020204030204"/>
              </a:rPr>
              <a:t>.</a:t>
            </a:r>
            <a:endParaRPr sz="2800">
              <a:latin typeface="Carlito" panose="020F0502020204030204"/>
              <a:cs typeface="Carlito" panose="020F0502020204030204"/>
            </a:endParaRPr>
          </a:p>
          <a:p>
            <a:pPr>
              <a:lnSpc>
                <a:spcPct val="100000"/>
              </a:lnSpc>
              <a:spcBef>
                <a:spcPts val="5"/>
              </a:spcBef>
              <a:buFont typeface="Arial" panose="020B0604020202020204"/>
              <a:buChar char="•"/>
            </a:pPr>
            <a:endParaRPr sz="3850">
              <a:latin typeface="Carlito" panose="020F0502020204030204"/>
              <a:cs typeface="Carlito" panose="020F0502020204030204"/>
            </a:endParaRPr>
          </a:p>
          <a:p>
            <a:pPr marL="469900" indent="-457835">
              <a:lnSpc>
                <a:spcPct val="100000"/>
              </a:lnSpc>
              <a:buFont typeface="Arial" panose="020B0604020202020204"/>
              <a:buChar char="•"/>
              <a:tabLst>
                <a:tab pos="469900" algn="l"/>
                <a:tab pos="469900" algn="l"/>
              </a:tabLst>
            </a:pPr>
            <a:r>
              <a:rPr sz="2800" dirty="0">
                <a:latin typeface="Carlito" panose="020F0502020204030204"/>
                <a:cs typeface="Carlito" panose="020F0502020204030204"/>
              </a:rPr>
              <a:t>Also </a:t>
            </a:r>
            <a:r>
              <a:rPr sz="2800" spc="-5" dirty="0">
                <a:latin typeface="Carlito" panose="020F0502020204030204"/>
                <a:cs typeface="Carlito" panose="020F0502020204030204"/>
              </a:rPr>
              <a:t>serves </a:t>
            </a:r>
            <a:r>
              <a:rPr sz="2800" dirty="0">
                <a:latin typeface="Carlito" panose="020F0502020204030204"/>
                <a:cs typeface="Carlito" panose="020F0502020204030204"/>
              </a:rPr>
              <a:t>as </a:t>
            </a:r>
            <a:r>
              <a:rPr sz="2800" spc="-5" dirty="0">
                <a:latin typeface="Carlito" panose="020F0502020204030204"/>
                <a:cs typeface="Carlito" panose="020F0502020204030204"/>
              </a:rPr>
              <a:t>one input </a:t>
            </a:r>
            <a:r>
              <a:rPr sz="2800" spc="-20" dirty="0">
                <a:latin typeface="Carlito" panose="020F0502020204030204"/>
                <a:cs typeface="Carlito" panose="020F0502020204030204"/>
              </a:rPr>
              <a:t>to </a:t>
            </a:r>
            <a:r>
              <a:rPr sz="2800" dirty="0">
                <a:latin typeface="Carlito" panose="020F0502020204030204"/>
                <a:cs typeface="Carlito" panose="020F0502020204030204"/>
              </a:rPr>
              <a:t>the</a:t>
            </a:r>
            <a:r>
              <a:rPr sz="2800" spc="30" dirty="0">
                <a:latin typeface="Carlito" panose="020F0502020204030204"/>
                <a:cs typeface="Carlito" panose="020F0502020204030204"/>
              </a:rPr>
              <a:t> </a:t>
            </a:r>
            <a:r>
              <a:rPr sz="2800" b="1" spc="-20" dirty="0">
                <a:latin typeface="Carlito" panose="020F0502020204030204"/>
                <a:cs typeface="Carlito" panose="020F0502020204030204"/>
              </a:rPr>
              <a:t>ALU</a:t>
            </a:r>
            <a:r>
              <a:rPr sz="2800" spc="-20" dirty="0">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762000"/>
            <a:ext cx="2912745" cy="457200"/>
          </a:xfrm>
          <a:prstGeom prst="rect">
            <a:avLst/>
          </a:prstGeom>
          <a:ln w="9525">
            <a:solidFill>
              <a:srgbClr val="000000"/>
            </a:solidFill>
          </a:ln>
        </p:spPr>
        <p:txBody>
          <a:bodyPr vert="horz" wrap="square" lIns="0" tIns="85090" rIns="0" bIns="0" rtlCol="0">
            <a:spAutoFit/>
          </a:bodyPr>
          <a:lstStyle/>
          <a:p>
            <a:pPr marL="916305">
              <a:lnSpc>
                <a:spcPct val="100000"/>
              </a:lnSpc>
              <a:spcBef>
                <a:spcPts val="670"/>
              </a:spcBef>
            </a:pPr>
            <a:r>
              <a:rPr sz="1800" u="none" spc="-5" dirty="0">
                <a:solidFill>
                  <a:srgbClr val="000000"/>
                </a:solidFill>
                <a:latin typeface="Arial" panose="020B0604020202020204"/>
                <a:cs typeface="Arial" panose="020B0604020202020204"/>
              </a:rPr>
              <a:t>Register</a:t>
            </a:r>
            <a:r>
              <a:rPr sz="1800" u="none" spc="480" dirty="0">
                <a:solidFill>
                  <a:srgbClr val="000000"/>
                </a:solidFill>
                <a:latin typeface="Arial" panose="020B0604020202020204"/>
                <a:cs typeface="Arial" panose="020B0604020202020204"/>
              </a:rPr>
              <a:t> </a:t>
            </a:r>
            <a:r>
              <a:rPr sz="1800" u="none" spc="-5" dirty="0">
                <a:solidFill>
                  <a:srgbClr val="000000"/>
                </a:solidFill>
                <a:latin typeface="Arial" panose="020B0604020202020204"/>
                <a:cs typeface="Arial" panose="020B0604020202020204"/>
              </a:rPr>
              <a:t>B</a:t>
            </a:r>
            <a:endParaRPr sz="1800">
              <a:latin typeface="Arial" panose="020B0604020202020204"/>
              <a:cs typeface="Arial" panose="020B0604020202020204"/>
            </a:endParaRPr>
          </a:p>
        </p:txBody>
      </p:sp>
      <p:sp>
        <p:nvSpPr>
          <p:cNvPr id="3" name="object 3"/>
          <p:cNvSpPr txBox="1"/>
          <p:nvPr/>
        </p:nvSpPr>
        <p:spPr>
          <a:xfrm>
            <a:off x="2359405" y="2133600"/>
            <a:ext cx="5946775" cy="609600"/>
          </a:xfrm>
          <a:prstGeom prst="rect">
            <a:avLst/>
          </a:prstGeom>
          <a:ln w="9525">
            <a:solidFill>
              <a:srgbClr val="000000"/>
            </a:solidFill>
          </a:ln>
        </p:spPr>
        <p:txBody>
          <a:bodyPr vert="horz" wrap="square" lIns="0" tIns="161290" rIns="0" bIns="0" rtlCol="0">
            <a:spAutoFit/>
          </a:bodyPr>
          <a:lstStyle/>
          <a:p>
            <a:pPr algn="ctr">
              <a:lnSpc>
                <a:spcPct val="100000"/>
              </a:lnSpc>
              <a:spcBef>
                <a:spcPts val="1270"/>
              </a:spcBef>
            </a:pPr>
            <a:r>
              <a:rPr sz="1800" b="1" u="heavy" spc="-5" dirty="0">
                <a:uFill>
                  <a:solidFill>
                    <a:srgbClr val="000000"/>
                  </a:solidFill>
                </a:uFill>
                <a:latin typeface="Arial" panose="020B0604020202020204"/>
                <a:cs typeface="Arial" panose="020B0604020202020204"/>
              </a:rPr>
              <a:t>ALU</a:t>
            </a:r>
            <a:endParaRPr sz="1800">
              <a:latin typeface="Arial" panose="020B0604020202020204"/>
              <a:cs typeface="Arial" panose="020B0604020202020204"/>
            </a:endParaRPr>
          </a:p>
        </p:txBody>
      </p:sp>
      <p:sp>
        <p:nvSpPr>
          <p:cNvPr id="4" name="object 4"/>
          <p:cNvSpPr txBox="1"/>
          <p:nvPr/>
        </p:nvSpPr>
        <p:spPr>
          <a:xfrm>
            <a:off x="4422394" y="3581400"/>
            <a:ext cx="3155315" cy="457200"/>
          </a:xfrm>
          <a:prstGeom prst="rect">
            <a:avLst/>
          </a:prstGeom>
          <a:ln w="9525">
            <a:solidFill>
              <a:srgbClr val="000000"/>
            </a:solidFill>
          </a:ln>
        </p:spPr>
        <p:txBody>
          <a:bodyPr vert="horz" wrap="square" lIns="0" tIns="85725" rIns="0" bIns="0" rtlCol="0">
            <a:spAutoFit/>
          </a:bodyPr>
          <a:lstStyle/>
          <a:p>
            <a:pPr marL="878840">
              <a:lnSpc>
                <a:spcPct val="100000"/>
              </a:lnSpc>
              <a:spcBef>
                <a:spcPts val="675"/>
              </a:spcBef>
            </a:pPr>
            <a:r>
              <a:rPr sz="1800" b="1" u="heavy" spc="-5" dirty="0">
                <a:uFill>
                  <a:solidFill>
                    <a:srgbClr val="000000"/>
                  </a:solidFill>
                </a:uFill>
                <a:latin typeface="Arial" panose="020B0604020202020204"/>
                <a:cs typeface="Arial" panose="020B0604020202020204"/>
              </a:rPr>
              <a:t>Accumulator</a:t>
            </a:r>
            <a:endParaRPr sz="1800">
              <a:latin typeface="Arial" panose="020B0604020202020204"/>
              <a:cs typeface="Arial" panose="020B0604020202020204"/>
            </a:endParaRPr>
          </a:p>
        </p:txBody>
      </p:sp>
      <p:sp>
        <p:nvSpPr>
          <p:cNvPr id="5" name="object 5"/>
          <p:cNvSpPr/>
          <p:nvPr/>
        </p:nvSpPr>
        <p:spPr>
          <a:xfrm>
            <a:off x="2602102" y="1219200"/>
            <a:ext cx="728345" cy="914400"/>
          </a:xfrm>
          <a:custGeom>
            <a:avLst/>
            <a:gdLst/>
            <a:ahLst/>
            <a:cxnLst/>
            <a:rect l="l" t="t" r="r" b="b"/>
            <a:pathLst>
              <a:path w="728345" h="914400">
                <a:moveTo>
                  <a:pt x="0" y="550290"/>
                </a:moveTo>
                <a:lnTo>
                  <a:pt x="181991" y="550290"/>
                </a:lnTo>
                <a:lnTo>
                  <a:pt x="181991" y="0"/>
                </a:lnTo>
                <a:lnTo>
                  <a:pt x="546100" y="0"/>
                </a:lnTo>
                <a:lnTo>
                  <a:pt x="546100" y="550290"/>
                </a:lnTo>
                <a:lnTo>
                  <a:pt x="728091" y="550290"/>
                </a:lnTo>
                <a:lnTo>
                  <a:pt x="364109" y="914400"/>
                </a:lnTo>
                <a:lnTo>
                  <a:pt x="0" y="550290"/>
                </a:lnTo>
                <a:close/>
              </a:path>
            </a:pathLst>
          </a:custGeom>
          <a:ln w="9524">
            <a:solidFill>
              <a:srgbClr val="000000"/>
            </a:solidFill>
          </a:ln>
        </p:spPr>
        <p:txBody>
          <a:bodyPr wrap="square" lIns="0" tIns="0" rIns="0" bIns="0" rtlCol="0"/>
          <a:lstStyle/>
          <a:p>
            <a:endParaRPr/>
          </a:p>
        </p:txBody>
      </p:sp>
      <p:sp>
        <p:nvSpPr>
          <p:cNvPr id="6" name="object 6"/>
          <p:cNvSpPr/>
          <p:nvPr/>
        </p:nvSpPr>
        <p:spPr>
          <a:xfrm>
            <a:off x="4422394" y="2743200"/>
            <a:ext cx="774065" cy="838200"/>
          </a:xfrm>
          <a:custGeom>
            <a:avLst/>
            <a:gdLst/>
            <a:ahLst/>
            <a:cxnLst/>
            <a:rect l="l" t="t" r="r" b="b"/>
            <a:pathLst>
              <a:path w="774064" h="838200">
                <a:moveTo>
                  <a:pt x="0" y="504444"/>
                </a:moveTo>
                <a:lnTo>
                  <a:pt x="193420" y="504444"/>
                </a:lnTo>
                <a:lnTo>
                  <a:pt x="193420" y="0"/>
                </a:lnTo>
                <a:lnTo>
                  <a:pt x="580263" y="0"/>
                </a:lnTo>
                <a:lnTo>
                  <a:pt x="580263" y="504444"/>
                </a:lnTo>
                <a:lnTo>
                  <a:pt x="773683" y="504444"/>
                </a:lnTo>
                <a:lnTo>
                  <a:pt x="386841" y="838200"/>
                </a:lnTo>
                <a:lnTo>
                  <a:pt x="0" y="504444"/>
                </a:lnTo>
                <a:close/>
              </a:path>
            </a:pathLst>
          </a:custGeom>
          <a:ln w="9525">
            <a:solidFill>
              <a:srgbClr val="000000"/>
            </a:solidFill>
          </a:ln>
        </p:spPr>
        <p:txBody>
          <a:bodyPr wrap="square" lIns="0" tIns="0" rIns="0" bIns="0" rtlCol="0"/>
          <a:lstStyle/>
          <a:p>
            <a:endParaRPr/>
          </a:p>
        </p:txBody>
      </p:sp>
      <p:sp>
        <p:nvSpPr>
          <p:cNvPr id="7" name="object 7"/>
          <p:cNvSpPr/>
          <p:nvPr/>
        </p:nvSpPr>
        <p:spPr>
          <a:xfrm>
            <a:off x="6364096" y="2743200"/>
            <a:ext cx="728345" cy="838200"/>
          </a:xfrm>
          <a:custGeom>
            <a:avLst/>
            <a:gdLst/>
            <a:ahLst/>
            <a:cxnLst/>
            <a:rect l="l" t="t" r="r" b="b"/>
            <a:pathLst>
              <a:path w="728345" h="838200">
                <a:moveTo>
                  <a:pt x="0" y="333755"/>
                </a:moveTo>
                <a:lnTo>
                  <a:pt x="364108" y="0"/>
                </a:lnTo>
                <a:lnTo>
                  <a:pt x="728091" y="333755"/>
                </a:lnTo>
                <a:lnTo>
                  <a:pt x="546100" y="333755"/>
                </a:lnTo>
                <a:lnTo>
                  <a:pt x="546100" y="838200"/>
                </a:lnTo>
                <a:lnTo>
                  <a:pt x="181991" y="838200"/>
                </a:lnTo>
                <a:lnTo>
                  <a:pt x="181991" y="333755"/>
                </a:lnTo>
                <a:lnTo>
                  <a:pt x="0" y="333755"/>
                </a:lnTo>
                <a:close/>
              </a:path>
            </a:pathLst>
          </a:custGeom>
          <a:ln w="9525">
            <a:solidFill>
              <a:srgbClr val="000000"/>
            </a:solidFill>
          </a:ln>
        </p:spPr>
        <p:txBody>
          <a:bodyPr wrap="square" lIns="0" tIns="0" rIns="0" bIns="0" rtlCol="0"/>
          <a:lstStyle/>
          <a:p>
            <a:endParaRPr/>
          </a:p>
        </p:txBody>
      </p:sp>
      <p:sp>
        <p:nvSpPr>
          <p:cNvPr id="8" name="object 8"/>
          <p:cNvSpPr txBox="1"/>
          <p:nvPr/>
        </p:nvSpPr>
        <p:spPr>
          <a:xfrm>
            <a:off x="764540" y="4395470"/>
            <a:ext cx="6536055" cy="452755"/>
          </a:xfrm>
          <a:prstGeom prst="rect">
            <a:avLst/>
          </a:prstGeom>
        </p:spPr>
        <p:txBody>
          <a:bodyPr vert="horz" wrap="square" lIns="0" tIns="12700" rIns="0" bIns="0" rtlCol="0">
            <a:spAutoFit/>
          </a:bodyPr>
          <a:lstStyle/>
          <a:p>
            <a:pPr marL="12700">
              <a:lnSpc>
                <a:spcPct val="100000"/>
              </a:lnSpc>
              <a:spcBef>
                <a:spcPts val="100"/>
              </a:spcBef>
              <a:tabLst>
                <a:tab pos="1692275" algn="l"/>
              </a:tabLst>
            </a:pPr>
            <a:r>
              <a:rPr sz="2800" b="1" dirty="0">
                <a:solidFill>
                  <a:srgbClr val="FF0000"/>
                </a:solidFill>
                <a:latin typeface="Arial" panose="020B0604020202020204"/>
                <a:cs typeface="Arial" panose="020B0604020202020204"/>
              </a:rPr>
              <a:t>Figure</a:t>
            </a:r>
            <a:r>
              <a:rPr sz="2800" b="1" spc="-10" dirty="0">
                <a:solidFill>
                  <a:srgbClr val="FF0000"/>
                </a:solidFill>
                <a:latin typeface="Arial" panose="020B0604020202020204"/>
                <a:cs typeface="Arial" panose="020B0604020202020204"/>
              </a:rPr>
              <a:t> </a:t>
            </a:r>
            <a:r>
              <a:rPr sz="2800" b="1" dirty="0">
                <a:solidFill>
                  <a:srgbClr val="FF0000"/>
                </a:solidFill>
                <a:latin typeface="Arial" panose="020B0604020202020204"/>
                <a:cs typeface="Arial" panose="020B0604020202020204"/>
              </a:rPr>
              <a:t>4.	</a:t>
            </a:r>
            <a:r>
              <a:rPr sz="2800" b="1" spc="-5" dirty="0">
                <a:solidFill>
                  <a:srgbClr val="FF0000"/>
                </a:solidFill>
                <a:latin typeface="Arial" panose="020B0604020202020204"/>
                <a:cs typeface="Arial" panose="020B0604020202020204"/>
              </a:rPr>
              <a:t>Function </a:t>
            </a:r>
            <a:r>
              <a:rPr sz="2800" b="1" dirty="0">
                <a:solidFill>
                  <a:srgbClr val="FF0000"/>
                </a:solidFill>
                <a:latin typeface="Arial" panose="020B0604020202020204"/>
                <a:cs typeface="Arial" panose="020B0604020202020204"/>
              </a:rPr>
              <a:t>of the</a:t>
            </a:r>
            <a:r>
              <a:rPr sz="2800" b="1" spc="-135" dirty="0">
                <a:solidFill>
                  <a:srgbClr val="FF0000"/>
                </a:solidFill>
                <a:latin typeface="Arial" panose="020B0604020202020204"/>
                <a:cs typeface="Arial" panose="020B0604020202020204"/>
              </a:rPr>
              <a:t> </a:t>
            </a:r>
            <a:r>
              <a:rPr sz="2800" b="1" dirty="0">
                <a:solidFill>
                  <a:srgbClr val="FF0000"/>
                </a:solidFill>
                <a:latin typeface="Arial" panose="020B0604020202020204"/>
                <a:cs typeface="Arial" panose="020B0604020202020204"/>
              </a:rPr>
              <a:t>Accumulator</a:t>
            </a:r>
            <a:endParaRPr sz="2800">
              <a:latin typeface="Arial" panose="020B0604020202020204"/>
              <a:cs typeface="Arial" panose="020B0604020202020204"/>
            </a:endParaRPr>
          </a:p>
        </p:txBody>
      </p:sp>
      <p:sp>
        <p:nvSpPr>
          <p:cNvPr id="12" name="object 12"/>
          <p:cNvSpPr txBox="1"/>
          <p:nvPr/>
        </p:nvSpPr>
        <p:spPr>
          <a:xfrm>
            <a:off x="8387842" y="6445208"/>
            <a:ext cx="245745"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888888"/>
                </a:solidFill>
                <a:latin typeface="Arial" panose="020B0604020202020204"/>
                <a:cs typeface="Arial" panose="020B0604020202020204"/>
              </a:rPr>
              <a:t>37</a:t>
            </a:fld>
            <a:endParaRPr sz="1200">
              <a:latin typeface="Arial" panose="020B0604020202020204"/>
              <a:cs typeface="Arial" panose="020B0604020202020204"/>
            </a:endParaRPr>
          </a:p>
        </p:txBody>
      </p:sp>
      <p:sp>
        <p:nvSpPr>
          <p:cNvPr id="9" name="object 9"/>
          <p:cNvSpPr txBox="1"/>
          <p:nvPr/>
        </p:nvSpPr>
        <p:spPr>
          <a:xfrm>
            <a:off x="707390" y="5940552"/>
            <a:ext cx="92900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11" name="object 11"/>
          <p:cNvSpPr txBox="1"/>
          <p:nvPr/>
        </p:nvSpPr>
        <p:spPr>
          <a:xfrm>
            <a:off x="6379068" y="5940552"/>
            <a:ext cx="2285365"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55751"/>
            <a:ext cx="4039870" cy="589915"/>
          </a:xfrm>
          <a:prstGeom prst="rect">
            <a:avLst/>
          </a:prstGeom>
        </p:spPr>
        <p:txBody>
          <a:bodyPr vert="horz" wrap="square" lIns="0" tIns="12700" rIns="0" bIns="0" rtlCol="0">
            <a:spAutoFit/>
          </a:bodyPr>
          <a:lstStyle/>
          <a:p>
            <a:pPr marL="12700">
              <a:lnSpc>
                <a:spcPct val="100000"/>
              </a:lnSpc>
              <a:spcBef>
                <a:spcPts val="100"/>
              </a:spcBef>
            </a:pPr>
            <a:r>
              <a:rPr sz="3700" u="none" dirty="0"/>
              <a:t>3. </a:t>
            </a:r>
            <a:r>
              <a:rPr sz="3700" spc="-10" dirty="0"/>
              <a:t>Accumulator</a:t>
            </a:r>
            <a:r>
              <a:rPr sz="3700" spc="-50" dirty="0"/>
              <a:t> </a:t>
            </a:r>
            <a:r>
              <a:rPr sz="3700" spc="-15" dirty="0"/>
              <a:t>(AC):</a:t>
            </a:r>
            <a:endParaRPr sz="3700"/>
          </a:p>
        </p:txBody>
      </p:sp>
      <p:sp>
        <p:nvSpPr>
          <p:cNvPr id="3" name="object 3"/>
          <p:cNvSpPr txBox="1"/>
          <p:nvPr/>
        </p:nvSpPr>
        <p:spPr>
          <a:xfrm>
            <a:off x="1374139" y="1538224"/>
            <a:ext cx="7141209" cy="3948429"/>
          </a:xfrm>
          <a:prstGeom prst="rect">
            <a:avLst/>
          </a:prstGeom>
        </p:spPr>
        <p:txBody>
          <a:bodyPr vert="horz" wrap="square" lIns="0" tIns="12065" rIns="0" bIns="0" rtlCol="0">
            <a:spAutoFit/>
          </a:bodyPr>
          <a:lstStyle/>
          <a:p>
            <a:pPr marL="469900" indent="-457835">
              <a:lnSpc>
                <a:spcPct val="100000"/>
              </a:lnSpc>
              <a:spcBef>
                <a:spcPts val="95"/>
              </a:spcBef>
              <a:buFont typeface="Arial" panose="020B0604020202020204"/>
              <a:buChar char="•"/>
              <a:tabLst>
                <a:tab pos="469900" algn="l"/>
                <a:tab pos="469900" algn="l"/>
              </a:tabLst>
            </a:pPr>
            <a:r>
              <a:rPr sz="2600" b="1" u="heavy" spc="-15" dirty="0">
                <a:uFill>
                  <a:solidFill>
                    <a:srgbClr val="000000"/>
                  </a:solidFill>
                </a:uFill>
                <a:latin typeface="Carlito" panose="020F0502020204030204"/>
                <a:cs typeface="Carlito" panose="020F0502020204030204"/>
              </a:rPr>
              <a:t>For </a:t>
            </a:r>
            <a:r>
              <a:rPr sz="2600" b="1" u="heavy" spc="-10" dirty="0">
                <a:uFill>
                  <a:solidFill>
                    <a:srgbClr val="000000"/>
                  </a:solidFill>
                </a:uFill>
                <a:latin typeface="Carlito" panose="020F0502020204030204"/>
                <a:cs typeface="Carlito" panose="020F0502020204030204"/>
              </a:rPr>
              <a:t>Example</a:t>
            </a:r>
            <a:r>
              <a:rPr sz="2600" spc="-10" dirty="0">
                <a:latin typeface="Carlito" panose="020F0502020204030204"/>
                <a:cs typeface="Carlito" panose="020F0502020204030204"/>
              </a:rPr>
              <a:t>:</a:t>
            </a:r>
            <a:endParaRPr sz="2600">
              <a:latin typeface="Carlito" panose="020F0502020204030204"/>
              <a:cs typeface="Carlito" panose="020F0502020204030204"/>
            </a:endParaRPr>
          </a:p>
          <a:p>
            <a:pPr>
              <a:lnSpc>
                <a:spcPct val="100000"/>
              </a:lnSpc>
              <a:spcBef>
                <a:spcPts val="5"/>
              </a:spcBef>
              <a:buFont typeface="Arial" panose="020B0604020202020204"/>
              <a:buChar char="•"/>
            </a:pPr>
            <a:endParaRPr sz="3350">
              <a:latin typeface="Carlito" panose="020F0502020204030204"/>
              <a:cs typeface="Carlito" panose="020F0502020204030204"/>
            </a:endParaRPr>
          </a:p>
          <a:p>
            <a:pPr marL="1308100" marR="5080" lvl="1" indent="-381000">
              <a:lnSpc>
                <a:spcPts val="2810"/>
              </a:lnSpc>
              <a:spcBef>
                <a:spcPts val="5"/>
              </a:spcBef>
              <a:buFont typeface="Wingdings" panose="05000000000000000000"/>
              <a:buChar char=""/>
              <a:tabLst>
                <a:tab pos="1308735" algn="l"/>
              </a:tabLst>
            </a:pPr>
            <a:r>
              <a:rPr sz="2600" spc="-5" dirty="0">
                <a:latin typeface="Carlito" panose="020F0502020204030204"/>
                <a:cs typeface="Carlito" panose="020F0502020204030204"/>
              </a:rPr>
              <a:t>Suppose the </a:t>
            </a:r>
            <a:r>
              <a:rPr sz="2600" b="1" spc="-20" dirty="0">
                <a:latin typeface="Carlito" panose="020F0502020204030204"/>
                <a:cs typeface="Carlito" panose="020F0502020204030204"/>
              </a:rPr>
              <a:t>AC </a:t>
            </a:r>
            <a:r>
              <a:rPr sz="2600" spc="-5" dirty="0">
                <a:latin typeface="Carlito" panose="020F0502020204030204"/>
                <a:cs typeface="Carlito" panose="020F0502020204030204"/>
              </a:rPr>
              <a:t>is initially </a:t>
            </a:r>
            <a:r>
              <a:rPr sz="2600" spc="-10" dirty="0">
                <a:latin typeface="Carlito" panose="020F0502020204030204"/>
                <a:cs typeface="Carlito" panose="020F0502020204030204"/>
              </a:rPr>
              <a:t>cleared (</a:t>
            </a:r>
            <a:r>
              <a:rPr sz="2600" b="1" spc="-10" dirty="0">
                <a:latin typeface="Carlito" panose="020F0502020204030204"/>
                <a:cs typeface="Carlito" panose="020F0502020204030204"/>
              </a:rPr>
              <a:t>contains  </a:t>
            </a:r>
            <a:r>
              <a:rPr sz="2600" b="1" spc="-5" dirty="0">
                <a:latin typeface="Carlito" panose="020F0502020204030204"/>
                <a:cs typeface="Carlito" panose="020F0502020204030204"/>
              </a:rPr>
              <a:t>all</a:t>
            </a:r>
            <a:r>
              <a:rPr sz="2600" b="1" spc="-10" dirty="0">
                <a:latin typeface="Carlito" panose="020F0502020204030204"/>
                <a:cs typeface="Carlito" panose="020F0502020204030204"/>
              </a:rPr>
              <a:t> </a:t>
            </a:r>
            <a:r>
              <a:rPr sz="2600" b="1" spc="-15" dirty="0">
                <a:latin typeface="Carlito" panose="020F0502020204030204"/>
                <a:cs typeface="Carlito" panose="020F0502020204030204"/>
              </a:rPr>
              <a:t>zeros</a:t>
            </a:r>
            <a:r>
              <a:rPr sz="2600" spc="-15" dirty="0">
                <a:latin typeface="Carlito" panose="020F0502020204030204"/>
                <a:cs typeface="Carlito" panose="020F0502020204030204"/>
              </a:rPr>
              <a:t>).</a:t>
            </a:r>
            <a:endParaRPr sz="2600">
              <a:latin typeface="Carlito" panose="020F0502020204030204"/>
              <a:cs typeface="Carlito" panose="020F0502020204030204"/>
            </a:endParaRPr>
          </a:p>
          <a:p>
            <a:pPr lvl="1">
              <a:lnSpc>
                <a:spcPct val="100000"/>
              </a:lnSpc>
              <a:spcBef>
                <a:spcPts val="40"/>
              </a:spcBef>
              <a:buFont typeface="Wingdings" panose="05000000000000000000"/>
              <a:buChar char=""/>
            </a:pPr>
            <a:endParaRPr sz="3250">
              <a:latin typeface="Carlito" panose="020F0502020204030204"/>
              <a:cs typeface="Carlito" panose="020F0502020204030204"/>
            </a:endParaRPr>
          </a:p>
          <a:p>
            <a:pPr marL="1308100" marR="14605" lvl="1" indent="-381000">
              <a:lnSpc>
                <a:spcPct val="90000"/>
              </a:lnSpc>
              <a:spcBef>
                <a:spcPts val="5"/>
              </a:spcBef>
              <a:buFont typeface="Wingdings" panose="05000000000000000000"/>
              <a:buChar char=""/>
              <a:tabLst>
                <a:tab pos="1308735" algn="l"/>
                <a:tab pos="4393565" algn="l"/>
              </a:tabLst>
            </a:pPr>
            <a:r>
              <a:rPr sz="2600" spc="-5" dirty="0">
                <a:latin typeface="Carlito" panose="020F0502020204030204"/>
                <a:cs typeface="Carlito" panose="020F0502020204030204"/>
              </a:rPr>
              <a:t>If </a:t>
            </a:r>
            <a:r>
              <a:rPr sz="2600" b="1" spc="-20" dirty="0">
                <a:latin typeface="Carlito" panose="020F0502020204030204"/>
                <a:cs typeface="Carlito" panose="020F0502020204030204"/>
              </a:rPr>
              <a:t>Register </a:t>
            </a:r>
            <a:r>
              <a:rPr sz="2600" b="1" spc="-5" dirty="0">
                <a:latin typeface="Carlito" panose="020F0502020204030204"/>
                <a:cs typeface="Carlito" panose="020F0502020204030204"/>
              </a:rPr>
              <a:t>B </a:t>
            </a:r>
            <a:r>
              <a:rPr sz="2600" spc="-15" dirty="0">
                <a:latin typeface="Carlito" panose="020F0502020204030204"/>
                <a:cs typeface="Carlito" panose="020F0502020204030204"/>
              </a:rPr>
              <a:t>contains </a:t>
            </a:r>
            <a:r>
              <a:rPr sz="2600" b="1" u="heavy" spc="-5" dirty="0">
                <a:uFill>
                  <a:solidFill>
                    <a:srgbClr val="000000"/>
                  </a:solidFill>
                </a:uFill>
                <a:latin typeface="Carlito" panose="020F0502020204030204"/>
                <a:cs typeface="Carlito" panose="020F0502020204030204"/>
              </a:rPr>
              <a:t>0101</a:t>
            </a:r>
            <a:r>
              <a:rPr sz="2600" b="1" spc="-5" dirty="0">
                <a:latin typeface="Carlito" panose="020F0502020204030204"/>
                <a:cs typeface="Carlito" panose="020F0502020204030204"/>
              </a:rPr>
              <a:t> </a:t>
            </a:r>
            <a:r>
              <a:rPr sz="2600" spc="-20" dirty="0">
                <a:latin typeface="Carlito" panose="020F0502020204030204"/>
                <a:cs typeface="Carlito" panose="020F0502020204030204"/>
              </a:rPr>
              <a:t>initially, </a:t>
            </a:r>
            <a:r>
              <a:rPr sz="2600" spc="-5" dirty="0">
                <a:latin typeface="Carlito" panose="020F0502020204030204"/>
                <a:cs typeface="Carlito" panose="020F0502020204030204"/>
              </a:rPr>
              <a:t>then </a:t>
            </a:r>
            <a:r>
              <a:rPr sz="2600" spc="-10" dirty="0">
                <a:latin typeface="Carlito" panose="020F0502020204030204"/>
                <a:cs typeface="Carlito" panose="020F0502020204030204"/>
              </a:rPr>
              <a:t>an  </a:t>
            </a:r>
            <a:r>
              <a:rPr sz="2600" spc="-5" dirty="0">
                <a:latin typeface="Carlito" panose="020F0502020204030204"/>
                <a:cs typeface="Carlito" panose="020F0502020204030204"/>
              </a:rPr>
              <a:t>arithmetic</a:t>
            </a:r>
            <a:r>
              <a:rPr sz="2600" spc="25" dirty="0">
                <a:latin typeface="Carlito" panose="020F0502020204030204"/>
                <a:cs typeface="Carlito" panose="020F0502020204030204"/>
              </a:rPr>
              <a:t> </a:t>
            </a:r>
            <a:r>
              <a:rPr sz="2600" b="1" spc="-5" dirty="0">
                <a:latin typeface="Carlito" panose="020F0502020204030204"/>
                <a:cs typeface="Carlito" panose="020F0502020204030204"/>
              </a:rPr>
              <a:t>add</a:t>
            </a:r>
            <a:r>
              <a:rPr sz="2600" spc="-5" dirty="0">
                <a:latin typeface="Carlito" panose="020F0502020204030204"/>
                <a:cs typeface="Carlito" panose="020F0502020204030204"/>
              </a:rPr>
              <a:t>,</a:t>
            </a:r>
            <a:r>
              <a:rPr sz="2600" spc="25" dirty="0">
                <a:latin typeface="Carlito" panose="020F0502020204030204"/>
                <a:cs typeface="Carlito" panose="020F0502020204030204"/>
              </a:rPr>
              <a:t> </a:t>
            </a:r>
            <a:r>
              <a:rPr sz="2600" dirty="0">
                <a:latin typeface="Carlito" panose="020F0502020204030204"/>
                <a:cs typeface="Carlito" panose="020F0502020204030204"/>
              </a:rPr>
              <a:t>which	</a:t>
            </a:r>
            <a:r>
              <a:rPr sz="2600" spc="-15" dirty="0">
                <a:latin typeface="Carlito" panose="020F0502020204030204"/>
                <a:cs typeface="Carlito" panose="020F0502020204030204"/>
              </a:rPr>
              <a:t>we </a:t>
            </a:r>
            <a:r>
              <a:rPr sz="2600" spc="-10" dirty="0">
                <a:latin typeface="Carlito" panose="020F0502020204030204"/>
                <a:cs typeface="Carlito" panose="020F0502020204030204"/>
              </a:rPr>
              <a:t>might denote </a:t>
            </a:r>
            <a:r>
              <a:rPr sz="2600" spc="-5" dirty="0">
                <a:latin typeface="Carlito" panose="020F0502020204030204"/>
                <a:cs typeface="Carlito" panose="020F0502020204030204"/>
              </a:rPr>
              <a:t>by  the </a:t>
            </a:r>
            <a:r>
              <a:rPr sz="2600" spc="-10" dirty="0">
                <a:latin typeface="Carlito" panose="020F0502020204030204"/>
                <a:cs typeface="Carlito" panose="020F0502020204030204"/>
              </a:rPr>
              <a:t>symbol </a:t>
            </a:r>
            <a:r>
              <a:rPr sz="2600" b="1" spc="-5" dirty="0">
                <a:latin typeface="Carlito" panose="020F0502020204030204"/>
                <a:cs typeface="Carlito" panose="020F0502020204030204"/>
              </a:rPr>
              <a:t>ADD B</a:t>
            </a:r>
            <a:r>
              <a:rPr sz="2600" spc="-5" dirty="0">
                <a:latin typeface="Carlito" panose="020F0502020204030204"/>
                <a:cs typeface="Carlito" panose="020F0502020204030204"/>
              </a:rPr>
              <a:t>, an </a:t>
            </a:r>
            <a:r>
              <a:rPr sz="2600" b="1" spc="-5" dirty="0">
                <a:latin typeface="Carlito" panose="020F0502020204030204"/>
                <a:cs typeface="Carlito" panose="020F0502020204030204"/>
              </a:rPr>
              <a:t>ADD B </a:t>
            </a:r>
            <a:r>
              <a:rPr sz="2600" spc="-5" dirty="0">
                <a:latin typeface="Carlito" panose="020F0502020204030204"/>
                <a:cs typeface="Carlito" panose="020F0502020204030204"/>
              </a:rPr>
              <a:t>instruction  will </a:t>
            </a:r>
            <a:r>
              <a:rPr sz="2600" spc="-10" dirty="0">
                <a:latin typeface="Carlito" panose="020F0502020204030204"/>
                <a:cs typeface="Carlito" panose="020F0502020204030204"/>
              </a:rPr>
              <a:t>cause </a:t>
            </a:r>
            <a:r>
              <a:rPr sz="2600" b="1" u="heavy" spc="-5" dirty="0">
                <a:uFill>
                  <a:solidFill>
                    <a:srgbClr val="000000"/>
                  </a:solidFill>
                </a:uFill>
                <a:latin typeface="Carlito" panose="020F0502020204030204"/>
                <a:cs typeface="Carlito" panose="020F0502020204030204"/>
              </a:rPr>
              <a:t>1011</a:t>
            </a:r>
            <a:r>
              <a:rPr sz="2600" b="1" spc="-5" dirty="0">
                <a:latin typeface="Carlito" panose="020F0502020204030204"/>
                <a:cs typeface="Carlito" panose="020F0502020204030204"/>
              </a:rPr>
              <a:t> </a:t>
            </a:r>
            <a:r>
              <a:rPr sz="2600" spc="-5" dirty="0">
                <a:latin typeface="Carlito" panose="020F0502020204030204"/>
                <a:cs typeface="Carlito" panose="020F0502020204030204"/>
              </a:rPr>
              <a:t>( </a:t>
            </a:r>
            <a:r>
              <a:rPr sz="2600" b="1" u="heavy" spc="-5" dirty="0">
                <a:uFill>
                  <a:solidFill>
                    <a:srgbClr val="000000"/>
                  </a:solidFill>
                </a:uFill>
                <a:latin typeface="Carlito" panose="020F0502020204030204"/>
                <a:cs typeface="Carlito" panose="020F0502020204030204"/>
              </a:rPr>
              <a:t>0110</a:t>
            </a:r>
            <a:r>
              <a:rPr sz="2600" b="1" spc="-5" dirty="0">
                <a:latin typeface="Carlito" panose="020F0502020204030204"/>
                <a:cs typeface="Carlito" panose="020F0502020204030204"/>
              </a:rPr>
              <a:t> </a:t>
            </a:r>
            <a:r>
              <a:rPr sz="2600" spc="-10" dirty="0">
                <a:latin typeface="Carlito" panose="020F0502020204030204"/>
                <a:cs typeface="Carlito" panose="020F0502020204030204"/>
              </a:rPr>
              <a:t>+</a:t>
            </a:r>
            <a:r>
              <a:rPr sz="2600" u="heavy" spc="-10" dirty="0">
                <a:uFill>
                  <a:solidFill>
                    <a:srgbClr val="000000"/>
                  </a:solidFill>
                </a:uFill>
                <a:latin typeface="Carlito" panose="020F0502020204030204"/>
                <a:cs typeface="Carlito" panose="020F0502020204030204"/>
              </a:rPr>
              <a:t> </a:t>
            </a:r>
            <a:r>
              <a:rPr sz="2600" b="1" u="heavy" spc="-5" dirty="0">
                <a:uFill>
                  <a:solidFill>
                    <a:srgbClr val="000000"/>
                  </a:solidFill>
                </a:uFill>
                <a:latin typeface="Carlito" panose="020F0502020204030204"/>
                <a:cs typeface="Carlito" panose="020F0502020204030204"/>
              </a:rPr>
              <a:t>0101</a:t>
            </a:r>
            <a:r>
              <a:rPr sz="2600" b="1" spc="-5" dirty="0">
                <a:latin typeface="Carlito" panose="020F0502020204030204"/>
                <a:cs typeface="Carlito" panose="020F0502020204030204"/>
              </a:rPr>
              <a:t> </a:t>
            </a:r>
            <a:r>
              <a:rPr sz="2600" spc="-5" dirty="0">
                <a:latin typeface="Carlito" panose="020F0502020204030204"/>
                <a:cs typeface="Carlito" panose="020F0502020204030204"/>
              </a:rPr>
              <a:t>) </a:t>
            </a:r>
            <a:r>
              <a:rPr sz="2600" spc="-15" dirty="0">
                <a:latin typeface="Carlito" panose="020F0502020204030204"/>
                <a:cs typeface="Carlito" panose="020F0502020204030204"/>
              </a:rPr>
              <a:t>to </a:t>
            </a:r>
            <a:r>
              <a:rPr sz="2600" spc="-5" dirty="0">
                <a:latin typeface="Carlito" panose="020F0502020204030204"/>
                <a:cs typeface="Carlito" panose="020F0502020204030204"/>
              </a:rPr>
              <a:t>be </a:t>
            </a:r>
            <a:r>
              <a:rPr sz="2600" spc="-20" dirty="0">
                <a:latin typeface="Carlito" panose="020F0502020204030204"/>
                <a:cs typeface="Carlito" panose="020F0502020204030204"/>
              </a:rPr>
              <a:t>stored  </a:t>
            </a:r>
            <a:r>
              <a:rPr sz="2600" spc="-5" dirty="0">
                <a:latin typeface="Carlito" panose="020F0502020204030204"/>
                <a:cs typeface="Carlito" panose="020F0502020204030204"/>
              </a:rPr>
              <a:t>in the </a:t>
            </a:r>
            <a:r>
              <a:rPr sz="2600" b="1" spc="-20" dirty="0">
                <a:latin typeface="Carlito" panose="020F0502020204030204"/>
                <a:cs typeface="Carlito" panose="020F0502020204030204"/>
              </a:rPr>
              <a:t>AC</a:t>
            </a:r>
            <a:r>
              <a:rPr sz="2600" b="1" spc="-10" dirty="0">
                <a:latin typeface="Carlito" panose="020F0502020204030204"/>
                <a:cs typeface="Carlito" panose="020F0502020204030204"/>
              </a:rPr>
              <a:t> </a:t>
            </a:r>
            <a:r>
              <a:rPr sz="2600" spc="-5" dirty="0">
                <a:latin typeface="Carlito" panose="020F0502020204030204"/>
                <a:cs typeface="Carlito" panose="020F0502020204030204"/>
              </a:rPr>
              <a:t>.</a:t>
            </a:r>
            <a:endParaRPr sz="2600">
              <a:latin typeface="Carlito" panose="020F0502020204030204"/>
              <a:cs typeface="Carlito" panose="020F0502020204030204"/>
            </a:endParaRPr>
          </a:p>
        </p:txBody>
      </p:sp>
      <p:sp>
        <p:nvSpPr>
          <p:cNvPr id="4" name="object 4"/>
          <p:cNvSpPr txBox="1"/>
          <p:nvPr/>
        </p:nvSpPr>
        <p:spPr>
          <a:xfrm>
            <a:off x="6431534" y="6315202"/>
            <a:ext cx="2335530" cy="269875"/>
          </a:xfrm>
          <a:prstGeom prst="rect">
            <a:avLst/>
          </a:prstGeom>
        </p:spPr>
        <p:txBody>
          <a:bodyPr vert="horz" wrap="square" lIns="0" tIns="12700" rIns="0" bIns="0" rtlCol="0">
            <a:spAutoFit/>
          </a:bodyPr>
          <a:lstStyle/>
          <a:p>
            <a:pPr marL="38100">
              <a:lnSpc>
                <a:spcPct val="100000"/>
              </a:lnSpc>
              <a:spcBef>
                <a:spcPts val="100"/>
              </a:spcBef>
            </a:pPr>
            <a:r>
              <a:rPr sz="1600" b="1" dirty="0">
                <a:latin typeface="Arial" panose="020B0604020202020204"/>
                <a:cs typeface="Arial" panose="020B0604020202020204"/>
              </a:rPr>
              <a:t>Computer</a:t>
            </a:r>
            <a:r>
              <a:rPr sz="1600" b="1" spc="-30" dirty="0">
                <a:latin typeface="Arial" panose="020B0604020202020204"/>
                <a:cs typeface="Arial" panose="020B0604020202020204"/>
              </a:rPr>
              <a:t> </a:t>
            </a:r>
            <a:r>
              <a:rPr sz="1600" b="1" spc="-100" dirty="0">
                <a:latin typeface="Arial" panose="020B0604020202020204"/>
                <a:cs typeface="Arial" panose="020B0604020202020204"/>
              </a:rPr>
              <a:t>Organizati</a:t>
            </a:r>
            <a:r>
              <a:rPr sz="1800" spc="-150" baseline="-23000" dirty="0">
                <a:solidFill>
                  <a:srgbClr val="888888"/>
                </a:solidFill>
                <a:latin typeface="Arial" panose="020B0604020202020204"/>
                <a:cs typeface="Arial" panose="020B0604020202020204"/>
              </a:rPr>
              <a:t>4</a:t>
            </a:r>
            <a:r>
              <a:rPr sz="1600" b="1" spc="-100" dirty="0">
                <a:latin typeface="Arial" panose="020B0604020202020204"/>
                <a:cs typeface="Arial" panose="020B0604020202020204"/>
              </a:rPr>
              <a:t>o</a:t>
            </a:r>
            <a:r>
              <a:rPr sz="1800" spc="-150" baseline="-23000" dirty="0">
                <a:solidFill>
                  <a:srgbClr val="888888"/>
                </a:solidFill>
                <a:latin typeface="Arial" panose="020B0604020202020204"/>
                <a:cs typeface="Arial" panose="020B0604020202020204"/>
              </a:rPr>
              <a:t>1</a:t>
            </a:r>
            <a:r>
              <a:rPr sz="1600" b="1" spc="-100" dirty="0">
                <a:latin typeface="Arial" panose="020B0604020202020204"/>
                <a:cs typeface="Arial" panose="020B0604020202020204"/>
              </a:rPr>
              <a:t>n</a:t>
            </a:r>
            <a:endParaRPr sz="1600">
              <a:latin typeface="Arial" panose="020B0604020202020204"/>
              <a:cs typeface="Arial" panose="020B0604020202020204"/>
            </a:endParaRPr>
          </a:p>
        </p:txBody>
      </p:sp>
      <p:sp>
        <p:nvSpPr>
          <p:cNvPr id="5" name="object 5"/>
          <p:cNvSpPr txBox="1"/>
          <p:nvPr/>
        </p:nvSpPr>
        <p:spPr>
          <a:xfrm>
            <a:off x="783590" y="6315202"/>
            <a:ext cx="92900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6" name="object 6"/>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39</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1069339" y="205993"/>
            <a:ext cx="4039870" cy="589915"/>
          </a:xfrm>
          <a:prstGeom prst="rect">
            <a:avLst/>
          </a:prstGeom>
        </p:spPr>
        <p:txBody>
          <a:bodyPr vert="horz" wrap="square" lIns="0" tIns="12700" rIns="0" bIns="0" rtlCol="0">
            <a:spAutoFit/>
          </a:bodyPr>
          <a:lstStyle/>
          <a:p>
            <a:pPr marL="12700">
              <a:lnSpc>
                <a:spcPct val="100000"/>
              </a:lnSpc>
              <a:spcBef>
                <a:spcPts val="100"/>
              </a:spcBef>
            </a:pPr>
            <a:r>
              <a:rPr sz="3700" u="none" dirty="0"/>
              <a:t>3. </a:t>
            </a:r>
            <a:r>
              <a:rPr sz="3700" spc="-10" dirty="0"/>
              <a:t>Accumulator</a:t>
            </a:r>
            <a:r>
              <a:rPr sz="3700" spc="-50" dirty="0"/>
              <a:t> </a:t>
            </a:r>
            <a:r>
              <a:rPr sz="3700" spc="-15" dirty="0"/>
              <a:t>(AC):</a:t>
            </a:r>
            <a:endParaRPr sz="3700"/>
          </a:p>
        </p:txBody>
      </p:sp>
      <p:sp>
        <p:nvSpPr>
          <p:cNvPr id="3" name="object 3"/>
          <p:cNvSpPr txBox="1"/>
          <p:nvPr/>
        </p:nvSpPr>
        <p:spPr>
          <a:xfrm>
            <a:off x="1526539" y="1111250"/>
            <a:ext cx="7030720" cy="4384675"/>
          </a:xfrm>
          <a:prstGeom prst="rect">
            <a:avLst/>
          </a:prstGeom>
        </p:spPr>
        <p:txBody>
          <a:bodyPr vert="horz" wrap="square" lIns="0" tIns="12700" rIns="0" bIns="0" rtlCol="0">
            <a:spAutoFit/>
          </a:bodyPr>
          <a:lstStyle/>
          <a:p>
            <a:pPr marL="469900" indent="-457835">
              <a:lnSpc>
                <a:spcPct val="100000"/>
              </a:lnSpc>
              <a:spcBef>
                <a:spcPts val="100"/>
              </a:spcBef>
              <a:buFont typeface="Arial" panose="020B0604020202020204"/>
              <a:buChar char="•"/>
              <a:tabLst>
                <a:tab pos="469900" algn="l"/>
                <a:tab pos="469900" algn="l"/>
              </a:tabLst>
            </a:pPr>
            <a:r>
              <a:rPr sz="2600" b="1" u="heavy" spc="-10" dirty="0">
                <a:uFill>
                  <a:solidFill>
                    <a:srgbClr val="000000"/>
                  </a:solidFill>
                </a:uFill>
                <a:latin typeface="Carlito" panose="020F0502020204030204"/>
                <a:cs typeface="Carlito" panose="020F0502020204030204"/>
              </a:rPr>
              <a:t>For</a:t>
            </a:r>
            <a:r>
              <a:rPr sz="2600" b="1" u="heavy" spc="-15" dirty="0">
                <a:uFill>
                  <a:solidFill>
                    <a:srgbClr val="000000"/>
                  </a:solidFill>
                </a:uFill>
                <a:latin typeface="Carlito" panose="020F0502020204030204"/>
                <a:cs typeface="Carlito" panose="020F0502020204030204"/>
              </a:rPr>
              <a:t> </a:t>
            </a:r>
            <a:r>
              <a:rPr sz="2600" b="1" u="heavy" spc="-10" dirty="0">
                <a:uFill>
                  <a:solidFill>
                    <a:srgbClr val="000000"/>
                  </a:solidFill>
                </a:uFill>
                <a:latin typeface="Carlito" panose="020F0502020204030204"/>
                <a:cs typeface="Carlito" panose="020F0502020204030204"/>
              </a:rPr>
              <a:t>Example</a:t>
            </a:r>
            <a:r>
              <a:rPr sz="2600" spc="-10" dirty="0">
                <a:latin typeface="Carlito" panose="020F0502020204030204"/>
                <a:cs typeface="Carlito" panose="020F0502020204030204"/>
              </a:rPr>
              <a:t>:</a:t>
            </a:r>
            <a:endParaRPr sz="2600">
              <a:latin typeface="Carlito" panose="020F0502020204030204"/>
              <a:cs typeface="Carlito" panose="020F0502020204030204"/>
            </a:endParaRPr>
          </a:p>
          <a:p>
            <a:pPr>
              <a:lnSpc>
                <a:spcPct val="100000"/>
              </a:lnSpc>
              <a:spcBef>
                <a:spcPts val="55"/>
              </a:spcBef>
              <a:buFont typeface="Arial" panose="020B0604020202020204"/>
              <a:buChar char="•"/>
            </a:pPr>
            <a:endParaRPr sz="3000">
              <a:latin typeface="Carlito" panose="020F0502020204030204"/>
              <a:cs typeface="Carlito" panose="020F0502020204030204"/>
            </a:endParaRPr>
          </a:p>
          <a:p>
            <a:pPr marL="1308100" marR="66040" lvl="1" indent="-381000">
              <a:lnSpc>
                <a:spcPts val="2500"/>
              </a:lnSpc>
              <a:buFont typeface="Wingdings" panose="05000000000000000000"/>
              <a:buChar char=""/>
              <a:tabLst>
                <a:tab pos="1308735" algn="l"/>
              </a:tabLst>
            </a:pPr>
            <a:r>
              <a:rPr sz="2600" spc="-5" dirty="0">
                <a:latin typeface="Carlito" panose="020F0502020204030204"/>
                <a:cs typeface="Carlito" panose="020F0502020204030204"/>
              </a:rPr>
              <a:t>In this </a:t>
            </a:r>
            <a:r>
              <a:rPr sz="2600" spc="-10" dirty="0">
                <a:latin typeface="Carlito" panose="020F0502020204030204"/>
                <a:cs typeface="Carlito" panose="020F0502020204030204"/>
              </a:rPr>
              <a:t>case </a:t>
            </a:r>
            <a:r>
              <a:rPr sz="2600" spc="-5" dirty="0">
                <a:latin typeface="Carlito" panose="020F0502020204030204"/>
                <a:cs typeface="Carlito" panose="020F0502020204030204"/>
              </a:rPr>
              <a:t>, the </a:t>
            </a:r>
            <a:r>
              <a:rPr sz="2600" b="1" spc="-5" dirty="0">
                <a:latin typeface="Carlito" panose="020F0502020204030204"/>
                <a:cs typeface="Carlito" panose="020F0502020204030204"/>
              </a:rPr>
              <a:t>sum </a:t>
            </a:r>
            <a:r>
              <a:rPr sz="2600" spc="-5" dirty="0">
                <a:latin typeface="Carlito" panose="020F0502020204030204"/>
                <a:cs typeface="Carlito" panose="020F0502020204030204"/>
              </a:rPr>
              <a:t>of </a:t>
            </a:r>
            <a:r>
              <a:rPr sz="2600" dirty="0">
                <a:latin typeface="Carlito" panose="020F0502020204030204"/>
                <a:cs typeface="Carlito" panose="020F0502020204030204"/>
              </a:rPr>
              <a:t>the </a:t>
            </a:r>
            <a:r>
              <a:rPr sz="2600" spc="-10" dirty="0">
                <a:latin typeface="Carlito" panose="020F0502020204030204"/>
                <a:cs typeface="Carlito" panose="020F0502020204030204"/>
              </a:rPr>
              <a:t>numbers  placed in </a:t>
            </a:r>
            <a:r>
              <a:rPr sz="2600" b="1" spc="-20" dirty="0">
                <a:latin typeface="Carlito" panose="020F0502020204030204"/>
                <a:cs typeface="Carlito" panose="020F0502020204030204"/>
              </a:rPr>
              <a:t>Register </a:t>
            </a:r>
            <a:r>
              <a:rPr sz="2600" b="1" spc="-5" dirty="0">
                <a:latin typeface="Carlito" panose="020F0502020204030204"/>
                <a:cs typeface="Carlito" panose="020F0502020204030204"/>
              </a:rPr>
              <a:t>B </a:t>
            </a:r>
            <a:r>
              <a:rPr sz="2600" spc="-5" dirty="0">
                <a:latin typeface="Carlito" panose="020F0502020204030204"/>
                <a:cs typeface="Carlito" panose="020F0502020204030204"/>
              </a:rPr>
              <a:t>is </a:t>
            </a:r>
            <a:r>
              <a:rPr sz="2600" b="1" spc="-10" dirty="0">
                <a:latin typeface="Carlito" panose="020F0502020204030204"/>
                <a:cs typeface="Carlito" panose="020F0502020204030204"/>
              </a:rPr>
              <a:t>Accumulated </a:t>
            </a:r>
            <a:r>
              <a:rPr sz="2600" spc="-5" dirty="0">
                <a:latin typeface="Carlito" panose="020F0502020204030204"/>
                <a:cs typeface="Carlito" panose="020F0502020204030204"/>
              </a:rPr>
              <a:t>in the  </a:t>
            </a:r>
            <a:r>
              <a:rPr sz="2600" b="1" spc="-15" dirty="0">
                <a:latin typeface="Carlito" panose="020F0502020204030204"/>
                <a:cs typeface="Carlito" panose="020F0502020204030204"/>
              </a:rPr>
              <a:t>AC</a:t>
            </a:r>
            <a:r>
              <a:rPr sz="2600" spc="-15" dirty="0">
                <a:latin typeface="Carlito" panose="020F0502020204030204"/>
                <a:cs typeface="Carlito" panose="020F0502020204030204"/>
              </a:rPr>
              <a:t>.</a:t>
            </a:r>
            <a:endParaRPr sz="2600">
              <a:latin typeface="Carlito" panose="020F0502020204030204"/>
              <a:cs typeface="Carlito" panose="020F0502020204030204"/>
            </a:endParaRPr>
          </a:p>
          <a:p>
            <a:pPr lvl="1">
              <a:lnSpc>
                <a:spcPct val="100000"/>
              </a:lnSpc>
              <a:spcBef>
                <a:spcPts val="35"/>
              </a:spcBef>
              <a:buFont typeface="Wingdings" panose="05000000000000000000"/>
              <a:buChar char=""/>
            </a:pPr>
            <a:endParaRPr sz="3050">
              <a:latin typeface="Carlito" panose="020F0502020204030204"/>
              <a:cs typeface="Carlito" panose="020F0502020204030204"/>
            </a:endParaRPr>
          </a:p>
          <a:p>
            <a:pPr marL="1308100" marR="141605" lvl="1" indent="-381000">
              <a:lnSpc>
                <a:spcPct val="80000"/>
              </a:lnSpc>
              <a:buFont typeface="Wingdings" panose="05000000000000000000"/>
              <a:buChar char=""/>
              <a:tabLst>
                <a:tab pos="1308735" algn="l"/>
              </a:tabLst>
            </a:pPr>
            <a:r>
              <a:rPr sz="2600" spc="-10" dirty="0">
                <a:latin typeface="Carlito" panose="020F0502020204030204"/>
                <a:cs typeface="Carlito" panose="020F0502020204030204"/>
              </a:rPr>
              <a:t>Frequently </a:t>
            </a:r>
            <a:r>
              <a:rPr sz="2600" spc="-5" dirty="0">
                <a:latin typeface="Carlito" panose="020F0502020204030204"/>
                <a:cs typeface="Carlito" panose="020F0502020204030204"/>
              </a:rPr>
              <a:t>in </a:t>
            </a:r>
            <a:r>
              <a:rPr sz="2600" b="1" spc="-10" dirty="0">
                <a:latin typeface="Carlito" panose="020F0502020204030204"/>
                <a:cs typeface="Carlito" panose="020F0502020204030204"/>
              </a:rPr>
              <a:t>microprocessors </a:t>
            </a:r>
            <a:r>
              <a:rPr sz="2600" spc="-5" dirty="0">
                <a:latin typeface="Carlito" panose="020F0502020204030204"/>
                <a:cs typeface="Carlito" panose="020F0502020204030204"/>
              </a:rPr>
              <a:t>all </a:t>
            </a:r>
            <a:r>
              <a:rPr sz="2600" b="1" spc="-5" dirty="0">
                <a:latin typeface="Carlito" panose="020F0502020204030204"/>
                <a:cs typeface="Carlito" panose="020F0502020204030204"/>
              </a:rPr>
              <a:t>inputs  </a:t>
            </a:r>
            <a:r>
              <a:rPr sz="2600" spc="-5" dirty="0">
                <a:latin typeface="Carlito" panose="020F0502020204030204"/>
                <a:cs typeface="Carlito" panose="020F0502020204030204"/>
              </a:rPr>
              <a:t>and </a:t>
            </a:r>
            <a:r>
              <a:rPr sz="2600" b="1" spc="-5" dirty="0">
                <a:latin typeface="Carlito" panose="020F0502020204030204"/>
                <a:cs typeface="Carlito" panose="020F0502020204030204"/>
              </a:rPr>
              <a:t>out -puts </a:t>
            </a:r>
            <a:r>
              <a:rPr sz="2600" spc="-20" dirty="0">
                <a:latin typeface="Carlito" panose="020F0502020204030204"/>
                <a:cs typeface="Carlito" panose="020F0502020204030204"/>
              </a:rPr>
              <a:t>data </a:t>
            </a:r>
            <a:r>
              <a:rPr sz="2600" spc="-10" dirty="0">
                <a:latin typeface="Carlito" panose="020F0502020204030204"/>
                <a:cs typeface="Carlito" panose="020F0502020204030204"/>
              </a:rPr>
              <a:t>must </a:t>
            </a:r>
            <a:r>
              <a:rPr sz="2600" spc="-5" dirty="0">
                <a:latin typeface="Carlito" panose="020F0502020204030204"/>
                <a:cs typeface="Carlito" panose="020F0502020204030204"/>
              </a:rPr>
              <a:t>pass </a:t>
            </a:r>
            <a:r>
              <a:rPr sz="2600" spc="-10" dirty="0">
                <a:latin typeface="Carlito" panose="020F0502020204030204"/>
                <a:cs typeface="Carlito" panose="020F0502020204030204"/>
              </a:rPr>
              <a:t>through </a:t>
            </a:r>
            <a:r>
              <a:rPr sz="2600" spc="-5" dirty="0">
                <a:latin typeface="Carlito" panose="020F0502020204030204"/>
                <a:cs typeface="Carlito" panose="020F0502020204030204"/>
              </a:rPr>
              <a:t>the  </a:t>
            </a:r>
            <a:r>
              <a:rPr sz="2600" b="1" spc="-15" dirty="0">
                <a:latin typeface="Carlito" panose="020F0502020204030204"/>
                <a:cs typeface="Carlito" panose="020F0502020204030204"/>
              </a:rPr>
              <a:t>AC</a:t>
            </a:r>
            <a:r>
              <a:rPr sz="2600" spc="-15" dirty="0">
                <a:latin typeface="Carlito" panose="020F0502020204030204"/>
                <a:cs typeface="Carlito" panose="020F0502020204030204"/>
              </a:rPr>
              <a:t>.</a:t>
            </a:r>
            <a:endParaRPr sz="2600">
              <a:latin typeface="Carlito" panose="020F0502020204030204"/>
              <a:cs typeface="Carlito" panose="020F0502020204030204"/>
            </a:endParaRPr>
          </a:p>
          <a:p>
            <a:pPr lvl="1">
              <a:lnSpc>
                <a:spcPct val="100000"/>
              </a:lnSpc>
              <a:spcBef>
                <a:spcPts val="5"/>
              </a:spcBef>
              <a:buFont typeface="Wingdings" panose="05000000000000000000"/>
              <a:buChar char=""/>
            </a:pPr>
            <a:endParaRPr sz="2550">
              <a:latin typeface="Carlito" panose="020F0502020204030204"/>
              <a:cs typeface="Carlito" panose="020F0502020204030204"/>
            </a:endParaRPr>
          </a:p>
          <a:p>
            <a:pPr marL="1308100" lvl="1" indent="-381635">
              <a:lnSpc>
                <a:spcPts val="2810"/>
              </a:lnSpc>
              <a:buFont typeface="Wingdings" panose="05000000000000000000"/>
              <a:buChar char=""/>
              <a:tabLst>
                <a:tab pos="1308735" algn="l"/>
              </a:tabLst>
            </a:pPr>
            <a:r>
              <a:rPr sz="2600" spc="-5" dirty="0">
                <a:latin typeface="Carlito" panose="020F0502020204030204"/>
                <a:cs typeface="Carlito" panose="020F0502020204030204"/>
              </a:rPr>
              <a:t>The </a:t>
            </a:r>
            <a:r>
              <a:rPr sz="2600" b="1" spc="-15" dirty="0">
                <a:latin typeface="Carlito" panose="020F0502020204030204"/>
                <a:cs typeface="Carlito" panose="020F0502020204030204"/>
              </a:rPr>
              <a:t>size </a:t>
            </a:r>
            <a:r>
              <a:rPr sz="2600" spc="-5" dirty="0">
                <a:latin typeface="Carlito" panose="020F0502020204030204"/>
                <a:cs typeface="Carlito" panose="020F0502020204030204"/>
              </a:rPr>
              <a:t>of the </a:t>
            </a:r>
            <a:r>
              <a:rPr sz="2600" b="1" spc="-20" dirty="0">
                <a:latin typeface="Carlito" panose="020F0502020204030204"/>
                <a:cs typeface="Carlito" panose="020F0502020204030204"/>
              </a:rPr>
              <a:t>Register </a:t>
            </a:r>
            <a:r>
              <a:rPr sz="2600" spc="-5" dirty="0">
                <a:latin typeface="Carlito" panose="020F0502020204030204"/>
                <a:cs typeface="Carlito" panose="020F0502020204030204"/>
              </a:rPr>
              <a:t>is </a:t>
            </a:r>
            <a:r>
              <a:rPr sz="2600" b="1" spc="-5" dirty="0">
                <a:latin typeface="Carlito" panose="020F0502020204030204"/>
                <a:cs typeface="Carlito" panose="020F0502020204030204"/>
              </a:rPr>
              <a:t>equal </a:t>
            </a:r>
            <a:r>
              <a:rPr sz="2600" spc="-15" dirty="0">
                <a:latin typeface="Carlito" panose="020F0502020204030204"/>
                <a:cs typeface="Carlito" panose="020F0502020204030204"/>
              </a:rPr>
              <a:t>to </a:t>
            </a:r>
            <a:r>
              <a:rPr sz="2600" dirty="0">
                <a:latin typeface="Carlito" panose="020F0502020204030204"/>
                <a:cs typeface="Carlito" panose="020F0502020204030204"/>
              </a:rPr>
              <a:t>the</a:t>
            </a:r>
            <a:r>
              <a:rPr sz="2600" spc="60" dirty="0">
                <a:latin typeface="Carlito" panose="020F0502020204030204"/>
                <a:cs typeface="Carlito" panose="020F0502020204030204"/>
              </a:rPr>
              <a:t> </a:t>
            </a:r>
            <a:r>
              <a:rPr sz="2600" b="1" spc="-15" dirty="0">
                <a:latin typeface="Carlito" panose="020F0502020204030204"/>
                <a:cs typeface="Carlito" panose="020F0502020204030204"/>
              </a:rPr>
              <a:t>size</a:t>
            </a:r>
            <a:endParaRPr sz="2600">
              <a:latin typeface="Carlito" panose="020F0502020204030204"/>
              <a:cs typeface="Carlito" panose="020F0502020204030204"/>
            </a:endParaRPr>
          </a:p>
          <a:p>
            <a:pPr marL="1308100">
              <a:lnSpc>
                <a:spcPts val="2810"/>
              </a:lnSpc>
              <a:tabLst>
                <a:tab pos="1731645" algn="l"/>
              </a:tabLst>
            </a:pPr>
            <a:r>
              <a:rPr sz="2600" spc="-5" dirty="0">
                <a:latin typeface="Carlito" panose="020F0502020204030204"/>
                <a:cs typeface="Carlito" panose="020F0502020204030204"/>
              </a:rPr>
              <a:t>of	a </a:t>
            </a:r>
            <a:r>
              <a:rPr sz="2600" b="1" spc="-15" dirty="0">
                <a:latin typeface="Carlito" panose="020F0502020204030204"/>
                <a:cs typeface="Carlito" panose="020F0502020204030204"/>
              </a:rPr>
              <a:t>data</a:t>
            </a:r>
            <a:r>
              <a:rPr sz="2600" b="1" spc="15" dirty="0">
                <a:latin typeface="Carlito" panose="020F0502020204030204"/>
                <a:cs typeface="Carlito" panose="020F0502020204030204"/>
              </a:rPr>
              <a:t> </a:t>
            </a:r>
            <a:r>
              <a:rPr sz="2600" b="1" spc="-15" dirty="0">
                <a:latin typeface="Carlito" panose="020F0502020204030204"/>
                <a:cs typeface="Carlito" panose="020F0502020204030204"/>
              </a:rPr>
              <a:t>word</a:t>
            </a:r>
            <a:r>
              <a:rPr sz="1900" spc="-15" dirty="0">
                <a:latin typeface="Carlito" panose="020F0502020204030204"/>
                <a:cs typeface="Carlito" panose="020F0502020204030204"/>
              </a:rPr>
              <a:t>.</a:t>
            </a:r>
            <a:endParaRPr sz="1900">
              <a:latin typeface="Carlito" panose="020F0502020204030204"/>
              <a:cs typeface="Carlito"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0489" y="462279"/>
            <a:ext cx="3846195" cy="695960"/>
          </a:xfrm>
          <a:prstGeom prst="rect">
            <a:avLst/>
          </a:prstGeom>
        </p:spPr>
        <p:txBody>
          <a:bodyPr vert="horz" wrap="square" lIns="0" tIns="12700" rIns="0" bIns="0" rtlCol="0">
            <a:spAutoFit/>
          </a:bodyPr>
          <a:lstStyle/>
          <a:p>
            <a:pPr marL="12700">
              <a:lnSpc>
                <a:spcPct val="100000"/>
              </a:lnSpc>
              <a:spcBef>
                <a:spcPts val="100"/>
              </a:spcBef>
            </a:pPr>
            <a:r>
              <a:rPr sz="4400" u="none" spc="-15" dirty="0"/>
              <a:t>Microprocessors</a:t>
            </a:r>
            <a:endParaRPr sz="4400"/>
          </a:p>
        </p:txBody>
      </p:sp>
      <p:sp>
        <p:nvSpPr>
          <p:cNvPr id="3" name="object 3"/>
          <p:cNvSpPr/>
          <p:nvPr/>
        </p:nvSpPr>
        <p:spPr>
          <a:xfrm>
            <a:off x="2663063" y="1082421"/>
            <a:ext cx="3817620" cy="51435"/>
          </a:xfrm>
          <a:custGeom>
            <a:avLst/>
            <a:gdLst/>
            <a:ahLst/>
            <a:cxnLst/>
            <a:rect l="l" t="t" r="r" b="b"/>
            <a:pathLst>
              <a:path w="3817620" h="51434">
                <a:moveTo>
                  <a:pt x="3817620" y="0"/>
                </a:moveTo>
                <a:lnTo>
                  <a:pt x="0" y="0"/>
                </a:lnTo>
                <a:lnTo>
                  <a:pt x="0" y="51053"/>
                </a:lnTo>
                <a:lnTo>
                  <a:pt x="3817620" y="51053"/>
                </a:lnTo>
                <a:lnTo>
                  <a:pt x="3817620" y="0"/>
                </a:lnTo>
                <a:close/>
              </a:path>
            </a:pathLst>
          </a:custGeom>
          <a:solidFill>
            <a:srgbClr val="FF0000"/>
          </a:solidFill>
        </p:spPr>
        <p:txBody>
          <a:bodyPr wrap="square" lIns="0" tIns="0" rIns="0" bIns="0" rtlCol="0"/>
          <a:lstStyle/>
          <a:p>
            <a:endParaRPr/>
          </a:p>
        </p:txBody>
      </p:sp>
      <p:sp>
        <p:nvSpPr>
          <p:cNvPr id="4" name="object 4"/>
          <p:cNvSpPr txBox="1"/>
          <p:nvPr/>
        </p:nvSpPr>
        <p:spPr>
          <a:xfrm>
            <a:off x="535940" y="2192782"/>
            <a:ext cx="7634605" cy="3147060"/>
          </a:xfrm>
          <a:prstGeom prst="rect">
            <a:avLst/>
          </a:prstGeom>
        </p:spPr>
        <p:txBody>
          <a:bodyPr vert="horz" wrap="square" lIns="0" tIns="12065" rIns="0" bIns="0" rtlCol="0">
            <a:spAutoFit/>
          </a:bodyPr>
          <a:lstStyle/>
          <a:p>
            <a:pPr marL="355600" marR="5080" indent="-342900">
              <a:lnSpc>
                <a:spcPct val="100000"/>
              </a:lnSpc>
              <a:spcBef>
                <a:spcPts val="95"/>
              </a:spcBef>
              <a:buFont typeface="Arial" panose="020B0604020202020204"/>
              <a:buChar char="•"/>
              <a:tabLst>
                <a:tab pos="354965" algn="l"/>
                <a:tab pos="355600" algn="l"/>
              </a:tabLst>
            </a:pPr>
            <a:r>
              <a:rPr sz="3200" spc="-5" dirty="0">
                <a:latin typeface="Carlito" panose="020F0502020204030204"/>
                <a:cs typeface="Carlito" panose="020F0502020204030204"/>
              </a:rPr>
              <a:t>The </a:t>
            </a:r>
            <a:r>
              <a:rPr sz="3200" spc="-20" dirty="0">
                <a:latin typeface="Carlito" panose="020F0502020204030204"/>
                <a:cs typeface="Carlito" panose="020F0502020204030204"/>
              </a:rPr>
              <a:t>Microprocessors </a:t>
            </a:r>
            <a:r>
              <a:rPr sz="3200" spc="-5" dirty="0">
                <a:latin typeface="Carlito" panose="020F0502020204030204"/>
                <a:cs typeface="Carlito" panose="020F0502020204030204"/>
              </a:rPr>
              <a:t>is one of the </a:t>
            </a:r>
            <a:r>
              <a:rPr sz="3200" spc="-15" dirty="0">
                <a:latin typeface="Carlito" panose="020F0502020204030204"/>
                <a:cs typeface="Carlito" panose="020F0502020204030204"/>
              </a:rPr>
              <a:t>most  </a:t>
            </a:r>
            <a:r>
              <a:rPr sz="3200" spc="-10" dirty="0">
                <a:latin typeface="Carlito" panose="020F0502020204030204"/>
                <a:cs typeface="Carlito" panose="020F0502020204030204"/>
              </a:rPr>
              <a:t>important technological achievements since  </a:t>
            </a:r>
            <a:r>
              <a:rPr sz="3200" spc="-5" dirty="0">
                <a:latin typeface="Carlito" panose="020F0502020204030204"/>
                <a:cs typeface="Carlito" panose="020F0502020204030204"/>
              </a:rPr>
              <a:t>the </a:t>
            </a:r>
            <a:r>
              <a:rPr sz="3200" spc="-10" dirty="0">
                <a:latin typeface="Carlito" panose="020F0502020204030204"/>
                <a:cs typeface="Carlito" panose="020F0502020204030204"/>
              </a:rPr>
              <a:t>development </a:t>
            </a:r>
            <a:r>
              <a:rPr sz="3200" spc="-5" dirty="0">
                <a:latin typeface="Carlito" panose="020F0502020204030204"/>
                <a:cs typeface="Carlito" panose="020F0502020204030204"/>
              </a:rPr>
              <a:t>of the</a:t>
            </a:r>
            <a:r>
              <a:rPr sz="3200" spc="30" dirty="0">
                <a:latin typeface="Carlito" panose="020F0502020204030204"/>
                <a:cs typeface="Carlito" panose="020F0502020204030204"/>
              </a:rPr>
              <a:t> </a:t>
            </a:r>
            <a:r>
              <a:rPr sz="3200" spc="-45" dirty="0">
                <a:latin typeface="Carlito" panose="020F0502020204030204"/>
                <a:cs typeface="Carlito" panose="020F0502020204030204"/>
              </a:rPr>
              <a:t>transistor.</a:t>
            </a:r>
            <a:endParaRPr sz="3200">
              <a:latin typeface="Carlito" panose="020F0502020204030204"/>
              <a:cs typeface="Carlito" panose="020F0502020204030204"/>
            </a:endParaRPr>
          </a:p>
          <a:p>
            <a:pPr>
              <a:lnSpc>
                <a:spcPct val="100000"/>
              </a:lnSpc>
              <a:spcBef>
                <a:spcPts val="5"/>
              </a:spcBef>
              <a:buFont typeface="Arial" panose="020B0604020202020204"/>
              <a:buChar char="•"/>
            </a:pPr>
            <a:endParaRPr sz="4400">
              <a:latin typeface="Carlito" panose="020F0502020204030204"/>
              <a:cs typeface="Carlito" panose="020F0502020204030204"/>
            </a:endParaRPr>
          </a:p>
          <a:p>
            <a:pPr marL="355600" marR="55245" indent="-342900">
              <a:lnSpc>
                <a:spcPct val="100000"/>
              </a:lnSpc>
              <a:spcBef>
                <a:spcPts val="5"/>
              </a:spcBef>
              <a:buFont typeface="Arial" panose="020B0604020202020204"/>
              <a:buChar char="•"/>
              <a:tabLst>
                <a:tab pos="354965" algn="l"/>
                <a:tab pos="355600" algn="l"/>
              </a:tabLst>
            </a:pPr>
            <a:r>
              <a:rPr sz="3200" spc="-5" dirty="0">
                <a:latin typeface="Carlito" panose="020F0502020204030204"/>
                <a:cs typeface="Carlito" panose="020F0502020204030204"/>
              </a:rPr>
              <a:t>It </a:t>
            </a:r>
            <a:r>
              <a:rPr sz="3200" spc="-15" dirty="0">
                <a:latin typeface="Carlito" panose="020F0502020204030204"/>
                <a:cs typeface="Carlito" panose="020F0502020204030204"/>
              </a:rPr>
              <a:t>was </a:t>
            </a:r>
            <a:r>
              <a:rPr sz="3200" spc="-25" dirty="0">
                <a:latin typeface="Carlito" panose="020F0502020204030204"/>
                <a:cs typeface="Carlito" panose="020F0502020204030204"/>
              </a:rPr>
              <a:t>first </a:t>
            </a:r>
            <a:r>
              <a:rPr sz="3200" spc="-15" dirty="0">
                <a:latin typeface="Carlito" panose="020F0502020204030204"/>
                <a:cs typeface="Carlito" panose="020F0502020204030204"/>
              </a:rPr>
              <a:t>introduced </a:t>
            </a:r>
            <a:r>
              <a:rPr sz="3200" spc="-20" dirty="0">
                <a:latin typeface="Carlito" panose="020F0502020204030204"/>
                <a:cs typeface="Carlito" panose="020F0502020204030204"/>
              </a:rPr>
              <a:t>into </a:t>
            </a:r>
            <a:r>
              <a:rPr sz="3200" spc="-5" dirty="0">
                <a:latin typeface="Carlito" panose="020F0502020204030204"/>
                <a:cs typeface="Carlito" panose="020F0502020204030204"/>
              </a:rPr>
              <a:t>the </a:t>
            </a:r>
            <a:r>
              <a:rPr sz="3200" spc="-25" dirty="0">
                <a:latin typeface="Carlito" panose="020F0502020204030204"/>
                <a:cs typeface="Carlito" panose="020F0502020204030204"/>
              </a:rPr>
              <a:t>market </a:t>
            </a:r>
            <a:r>
              <a:rPr sz="3200" spc="-10" dirty="0">
                <a:latin typeface="Carlito" panose="020F0502020204030204"/>
                <a:cs typeface="Carlito" panose="020F0502020204030204"/>
              </a:rPr>
              <a:t>place  </a:t>
            </a:r>
            <a:r>
              <a:rPr sz="3200" spc="-15" dirty="0">
                <a:latin typeface="Carlito" panose="020F0502020204030204"/>
                <a:cs typeface="Carlito" panose="020F0502020204030204"/>
              </a:rPr>
              <a:t>by </a:t>
            </a:r>
            <a:r>
              <a:rPr sz="3200" spc="-5" dirty="0">
                <a:latin typeface="Carlito" panose="020F0502020204030204"/>
                <a:cs typeface="Carlito" panose="020F0502020204030204"/>
              </a:rPr>
              <a:t>INTEL </a:t>
            </a:r>
            <a:r>
              <a:rPr sz="3200" spc="-15" dirty="0">
                <a:latin typeface="Carlito" panose="020F0502020204030204"/>
                <a:cs typeface="Carlito" panose="020F0502020204030204"/>
              </a:rPr>
              <a:t>Corporation </a:t>
            </a:r>
            <a:r>
              <a:rPr sz="3200" spc="-5" dirty="0">
                <a:latin typeface="Carlito" panose="020F0502020204030204"/>
                <a:cs typeface="Carlito" panose="020F0502020204030204"/>
              </a:rPr>
              <a:t>in</a:t>
            </a:r>
            <a:r>
              <a:rPr sz="3200" spc="85" dirty="0">
                <a:latin typeface="Carlito" panose="020F0502020204030204"/>
                <a:cs typeface="Carlito" panose="020F0502020204030204"/>
              </a:rPr>
              <a:t> </a:t>
            </a:r>
            <a:r>
              <a:rPr sz="3200" spc="-5" dirty="0">
                <a:latin typeface="Carlito" panose="020F0502020204030204"/>
                <a:cs typeface="Carlito" panose="020F0502020204030204"/>
              </a:rPr>
              <a:t>1971.</a:t>
            </a:r>
            <a:endParaRPr sz="3200">
              <a:latin typeface="Carlito" panose="020F0502020204030204"/>
              <a:cs typeface="Carlito" panose="020F0502020204030204"/>
            </a:endParaRPr>
          </a:p>
        </p:txBody>
      </p:sp>
      <p:sp>
        <p:nvSpPr>
          <p:cNvPr id="5" name="object 5"/>
          <p:cNvSpPr txBox="1"/>
          <p:nvPr/>
        </p:nvSpPr>
        <p:spPr>
          <a:xfrm>
            <a:off x="707390" y="61122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7" name="object 7"/>
          <p:cNvSpPr txBox="1"/>
          <p:nvPr/>
        </p:nvSpPr>
        <p:spPr>
          <a:xfrm>
            <a:off x="6379068" y="6112224"/>
            <a:ext cx="2285365" cy="518091"/>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Computer</a:t>
            </a:r>
            <a:r>
              <a:rPr sz="1600" b="1" spc="-50" dirty="0">
                <a:latin typeface="Arial" panose="020B0604020202020204"/>
                <a:cs typeface="Arial" panose="020B0604020202020204"/>
              </a:rPr>
              <a:t> </a:t>
            </a:r>
            <a:r>
              <a:rPr lang="en-US" sz="1600" b="1" spc="-15" dirty="0">
                <a:latin typeface="Times New Roman" panose="02020603050405020304"/>
                <a:cs typeface="Times New Roman" panose="02020603050405020304"/>
              </a:rPr>
              <a:t>Architecture </a:t>
            </a:r>
            <a:endParaRPr sz="1600" dirty="0">
              <a:latin typeface="Arial" panose="020B0604020202020204"/>
              <a:cs typeface="Arial" panose="020B0604020202020204"/>
            </a:endParaRPr>
          </a:p>
          <a:p>
            <a:pPr marR="60960" algn="r">
              <a:lnSpc>
                <a:spcPct val="100000"/>
              </a:lnSpc>
              <a:spcBef>
                <a:spcPts val="735"/>
              </a:spcBef>
            </a:pPr>
            <a:r>
              <a:rPr sz="1200" dirty="0">
                <a:solidFill>
                  <a:srgbClr val="888888"/>
                </a:solidFill>
                <a:latin typeface="Arial" panose="020B0604020202020204"/>
                <a:cs typeface="Arial" panose="020B0604020202020204"/>
              </a:rPr>
              <a:t>7</a:t>
            </a:r>
            <a:endParaRPr sz="1200" dirty="0">
              <a:latin typeface="Arial" panose="020B0604020202020204"/>
              <a:cs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6" name="object 6"/>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40</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916939" y="533654"/>
            <a:ext cx="5354320" cy="635635"/>
          </a:xfrm>
          <a:prstGeom prst="rect">
            <a:avLst/>
          </a:prstGeom>
        </p:spPr>
        <p:txBody>
          <a:bodyPr vert="horz" wrap="square" lIns="0" tIns="12700" rIns="0" bIns="0" rtlCol="0">
            <a:spAutoFit/>
          </a:bodyPr>
          <a:lstStyle/>
          <a:p>
            <a:pPr marL="12700">
              <a:lnSpc>
                <a:spcPct val="100000"/>
              </a:lnSpc>
              <a:spcBef>
                <a:spcPts val="100"/>
              </a:spcBef>
            </a:pPr>
            <a:r>
              <a:rPr spc="-5" dirty="0"/>
              <a:t>4. </a:t>
            </a:r>
            <a:r>
              <a:rPr spc="-20" dirty="0"/>
              <a:t>Program Counter </a:t>
            </a:r>
            <a:r>
              <a:rPr dirty="0"/>
              <a:t>(</a:t>
            </a:r>
            <a:r>
              <a:rPr spc="-40" dirty="0"/>
              <a:t> </a:t>
            </a:r>
            <a:r>
              <a:rPr spc="-5" dirty="0"/>
              <a:t>PC):</a:t>
            </a:r>
          </a:p>
        </p:txBody>
      </p:sp>
      <p:sp>
        <p:nvSpPr>
          <p:cNvPr id="3" name="object 3"/>
          <p:cNvSpPr txBox="1"/>
          <p:nvPr/>
        </p:nvSpPr>
        <p:spPr>
          <a:xfrm>
            <a:off x="1374139" y="1677669"/>
            <a:ext cx="6985634" cy="2330450"/>
          </a:xfrm>
          <a:prstGeom prst="rect">
            <a:avLst/>
          </a:prstGeom>
        </p:spPr>
        <p:txBody>
          <a:bodyPr vert="horz" wrap="square" lIns="0" tIns="12700" rIns="0" bIns="0" rtlCol="0">
            <a:spAutoFit/>
          </a:bodyPr>
          <a:lstStyle/>
          <a:p>
            <a:pPr marL="469900" marR="5080" indent="-457835">
              <a:lnSpc>
                <a:spcPct val="100000"/>
              </a:lnSpc>
              <a:spcBef>
                <a:spcPts val="100"/>
              </a:spcBef>
              <a:buFont typeface="Arial" panose="020B0604020202020204"/>
              <a:buChar char="•"/>
              <a:tabLst>
                <a:tab pos="469900" algn="l"/>
                <a:tab pos="469900" algn="l"/>
              </a:tabLst>
            </a:pPr>
            <a:r>
              <a:rPr sz="2800" spc="-5" dirty="0">
                <a:latin typeface="Carlito" panose="020F0502020204030204"/>
                <a:cs typeface="Carlito" panose="020F0502020204030204"/>
              </a:rPr>
              <a:t>The </a:t>
            </a:r>
            <a:r>
              <a:rPr sz="2800" b="1" spc="-15" dirty="0">
                <a:latin typeface="Carlito" panose="020F0502020204030204"/>
                <a:cs typeface="Carlito" panose="020F0502020204030204"/>
              </a:rPr>
              <a:t>program counter </a:t>
            </a:r>
            <a:r>
              <a:rPr sz="2800" spc="-15" dirty="0">
                <a:latin typeface="Carlito" panose="020F0502020204030204"/>
                <a:cs typeface="Carlito" panose="020F0502020204030204"/>
              </a:rPr>
              <a:t>contains </a:t>
            </a:r>
            <a:r>
              <a:rPr sz="2800" dirty="0">
                <a:latin typeface="Carlito" panose="020F0502020204030204"/>
                <a:cs typeface="Carlito" panose="020F0502020204030204"/>
              </a:rPr>
              <a:t>the </a:t>
            </a:r>
            <a:r>
              <a:rPr sz="2800" spc="-5" dirty="0">
                <a:latin typeface="Carlito" panose="020F0502020204030204"/>
                <a:cs typeface="Carlito" panose="020F0502020204030204"/>
              </a:rPr>
              <a:t>address </a:t>
            </a:r>
            <a:r>
              <a:rPr sz="2800" dirty="0">
                <a:latin typeface="Carlito" panose="020F0502020204030204"/>
                <a:cs typeface="Carlito" panose="020F0502020204030204"/>
              </a:rPr>
              <a:t>in  memory </a:t>
            </a:r>
            <a:r>
              <a:rPr sz="2800" spc="-5" dirty="0">
                <a:latin typeface="Carlito" panose="020F0502020204030204"/>
                <a:cs typeface="Carlito" panose="020F0502020204030204"/>
              </a:rPr>
              <a:t>of </a:t>
            </a:r>
            <a:r>
              <a:rPr sz="2800" dirty="0">
                <a:latin typeface="Carlito" panose="020F0502020204030204"/>
                <a:cs typeface="Carlito" panose="020F0502020204030204"/>
              </a:rPr>
              <a:t>the </a:t>
            </a:r>
            <a:r>
              <a:rPr sz="2800" spc="-5" dirty="0">
                <a:latin typeface="Carlito" panose="020F0502020204030204"/>
                <a:cs typeface="Carlito" panose="020F0502020204030204"/>
              </a:rPr>
              <a:t>instruction being </a:t>
            </a:r>
            <a:r>
              <a:rPr sz="2800" spc="-10" dirty="0">
                <a:latin typeface="Carlito" panose="020F0502020204030204"/>
                <a:cs typeface="Carlito" panose="020F0502020204030204"/>
              </a:rPr>
              <a:t>processed</a:t>
            </a:r>
            <a:r>
              <a:rPr sz="2800" spc="-40" dirty="0">
                <a:latin typeface="Carlito" panose="020F0502020204030204"/>
                <a:cs typeface="Carlito" panose="020F0502020204030204"/>
              </a:rPr>
              <a:t> </a:t>
            </a:r>
            <a:r>
              <a:rPr sz="2800" dirty="0">
                <a:latin typeface="Carlito" panose="020F0502020204030204"/>
                <a:cs typeface="Carlito" panose="020F0502020204030204"/>
              </a:rPr>
              <a:t>.</a:t>
            </a:r>
            <a:endParaRPr sz="2800">
              <a:latin typeface="Carlito" panose="020F0502020204030204"/>
              <a:cs typeface="Carlito" panose="020F0502020204030204"/>
            </a:endParaRPr>
          </a:p>
          <a:p>
            <a:pPr>
              <a:lnSpc>
                <a:spcPct val="100000"/>
              </a:lnSpc>
              <a:spcBef>
                <a:spcPts val="5"/>
              </a:spcBef>
              <a:buFont typeface="Arial" panose="020B0604020202020204"/>
              <a:buChar char="•"/>
            </a:pPr>
            <a:endParaRPr sz="3850">
              <a:latin typeface="Carlito" panose="020F0502020204030204"/>
              <a:cs typeface="Carlito" panose="020F0502020204030204"/>
            </a:endParaRPr>
          </a:p>
          <a:p>
            <a:pPr marL="469900" marR="165735" indent="-457835">
              <a:lnSpc>
                <a:spcPct val="100000"/>
              </a:lnSpc>
              <a:buFont typeface="Arial" panose="020B0604020202020204"/>
              <a:buChar char="•"/>
              <a:tabLst>
                <a:tab pos="469900" algn="l"/>
                <a:tab pos="469900" algn="l"/>
              </a:tabLst>
            </a:pPr>
            <a:r>
              <a:rPr sz="2800" spc="-5" dirty="0">
                <a:latin typeface="Carlito" panose="020F0502020204030204"/>
                <a:cs typeface="Carlito" panose="020F0502020204030204"/>
              </a:rPr>
              <a:t>The </a:t>
            </a:r>
            <a:r>
              <a:rPr sz="2800" spc="-10" dirty="0">
                <a:latin typeface="Carlito" panose="020F0502020204030204"/>
                <a:cs typeface="Carlito" panose="020F0502020204030204"/>
              </a:rPr>
              <a:t>set </a:t>
            </a:r>
            <a:r>
              <a:rPr sz="2800" spc="-5" dirty="0">
                <a:latin typeface="Carlito" panose="020F0502020204030204"/>
                <a:cs typeface="Carlito" panose="020F0502020204030204"/>
              </a:rPr>
              <a:t>of instructions </a:t>
            </a:r>
            <a:r>
              <a:rPr sz="2800" dirty="0">
                <a:latin typeface="Carlito" panose="020F0502020204030204"/>
                <a:cs typeface="Carlito" panose="020F0502020204030204"/>
              </a:rPr>
              <a:t>( </a:t>
            </a:r>
            <a:r>
              <a:rPr sz="2800" spc="-5" dirty="0">
                <a:latin typeface="Carlito" panose="020F0502020204030204"/>
                <a:cs typeface="Carlito" panose="020F0502020204030204"/>
              </a:rPr>
              <a:t>or </a:t>
            </a:r>
            <a:r>
              <a:rPr sz="2800" spc="-20" dirty="0">
                <a:latin typeface="Carlito" panose="020F0502020204030204"/>
                <a:cs typeface="Carlito" panose="020F0502020204030204"/>
              </a:rPr>
              <a:t>program steps) </a:t>
            </a:r>
            <a:r>
              <a:rPr sz="2800" dirty="0">
                <a:latin typeface="Carlito" panose="020F0502020204030204"/>
                <a:cs typeface="Carlito" panose="020F0502020204030204"/>
              </a:rPr>
              <a:t>is  </a:t>
            </a:r>
            <a:r>
              <a:rPr sz="2800" spc="-5" dirty="0">
                <a:latin typeface="Carlito" panose="020F0502020204030204"/>
                <a:cs typeface="Carlito" panose="020F0502020204030204"/>
              </a:rPr>
              <a:t>normally </a:t>
            </a:r>
            <a:r>
              <a:rPr sz="2800" spc="-20" dirty="0">
                <a:latin typeface="Carlito" panose="020F0502020204030204"/>
                <a:cs typeface="Carlito" panose="020F0502020204030204"/>
              </a:rPr>
              <a:t>stored </a:t>
            </a:r>
            <a:r>
              <a:rPr sz="2800" spc="-5" dirty="0">
                <a:latin typeface="Carlito" panose="020F0502020204030204"/>
                <a:cs typeface="Carlito" panose="020F0502020204030204"/>
              </a:rPr>
              <a:t>sequentially </a:t>
            </a:r>
            <a:r>
              <a:rPr sz="2800" dirty="0">
                <a:latin typeface="Carlito" panose="020F0502020204030204"/>
                <a:cs typeface="Carlito" panose="020F0502020204030204"/>
              </a:rPr>
              <a:t>in</a:t>
            </a:r>
            <a:r>
              <a:rPr sz="2800" spc="-25" dirty="0">
                <a:latin typeface="Carlito" panose="020F0502020204030204"/>
                <a:cs typeface="Carlito" panose="020F0502020204030204"/>
              </a:rPr>
              <a:t> </a:t>
            </a:r>
            <a:r>
              <a:rPr sz="2800" b="1" spc="-5" dirty="0">
                <a:latin typeface="Carlito" panose="020F0502020204030204"/>
                <a:cs typeface="Carlito" panose="020F0502020204030204"/>
              </a:rPr>
              <a:t>memory</a:t>
            </a:r>
            <a:r>
              <a:rPr sz="2800" spc="-5" dirty="0">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6" name="object 6"/>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41</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890016" y="423925"/>
            <a:ext cx="5354320" cy="635635"/>
          </a:xfrm>
          <a:prstGeom prst="rect">
            <a:avLst/>
          </a:prstGeom>
        </p:spPr>
        <p:txBody>
          <a:bodyPr vert="horz" wrap="square" lIns="0" tIns="12700" rIns="0" bIns="0" rtlCol="0">
            <a:spAutoFit/>
          </a:bodyPr>
          <a:lstStyle/>
          <a:p>
            <a:pPr marL="12700">
              <a:lnSpc>
                <a:spcPct val="100000"/>
              </a:lnSpc>
              <a:spcBef>
                <a:spcPts val="100"/>
              </a:spcBef>
            </a:pPr>
            <a:r>
              <a:rPr spc="-5" dirty="0"/>
              <a:t>4. </a:t>
            </a:r>
            <a:r>
              <a:rPr spc="-20" dirty="0"/>
              <a:t>Program Counter </a:t>
            </a:r>
            <a:r>
              <a:rPr dirty="0"/>
              <a:t>(</a:t>
            </a:r>
            <a:r>
              <a:rPr spc="-40" dirty="0"/>
              <a:t> </a:t>
            </a:r>
            <a:r>
              <a:rPr spc="-5" dirty="0"/>
              <a:t>PC):</a:t>
            </a:r>
          </a:p>
        </p:txBody>
      </p:sp>
      <p:sp>
        <p:nvSpPr>
          <p:cNvPr id="3" name="object 3"/>
          <p:cNvSpPr txBox="1"/>
          <p:nvPr/>
        </p:nvSpPr>
        <p:spPr>
          <a:xfrm>
            <a:off x="1347216" y="1344675"/>
            <a:ext cx="7079615" cy="3781425"/>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a:buChar char="•"/>
              <a:tabLst>
                <a:tab pos="469265" algn="l"/>
                <a:tab pos="469900" algn="l"/>
              </a:tabLst>
            </a:pPr>
            <a:r>
              <a:rPr sz="2800" b="1" u="heavy" spc="-15" dirty="0">
                <a:uFill>
                  <a:solidFill>
                    <a:srgbClr val="000000"/>
                  </a:solidFill>
                </a:uFill>
                <a:latin typeface="Carlito" panose="020F0502020204030204"/>
                <a:cs typeface="Carlito" panose="020F0502020204030204"/>
              </a:rPr>
              <a:t>For</a:t>
            </a:r>
            <a:r>
              <a:rPr sz="2800" b="1" u="heavy" spc="-5" dirty="0">
                <a:uFill>
                  <a:solidFill>
                    <a:srgbClr val="000000"/>
                  </a:solidFill>
                </a:uFill>
                <a:latin typeface="Carlito" panose="020F0502020204030204"/>
                <a:cs typeface="Carlito" panose="020F0502020204030204"/>
              </a:rPr>
              <a:t> Example</a:t>
            </a:r>
            <a:r>
              <a:rPr sz="2800" spc="-5" dirty="0">
                <a:latin typeface="Carlito" panose="020F0502020204030204"/>
                <a:cs typeface="Carlito" panose="020F0502020204030204"/>
              </a:rPr>
              <a:t>:</a:t>
            </a:r>
            <a:endParaRPr sz="2800">
              <a:latin typeface="Carlito" panose="020F0502020204030204"/>
              <a:cs typeface="Carlito" panose="020F0502020204030204"/>
            </a:endParaRPr>
          </a:p>
          <a:p>
            <a:pPr>
              <a:lnSpc>
                <a:spcPct val="100000"/>
              </a:lnSpc>
              <a:spcBef>
                <a:spcPts val="5"/>
              </a:spcBef>
              <a:buFont typeface="Arial" panose="020B0604020202020204"/>
              <a:buChar char="•"/>
            </a:pPr>
            <a:endParaRPr sz="2750">
              <a:latin typeface="Carlito" panose="020F0502020204030204"/>
              <a:cs typeface="Carlito" panose="020F0502020204030204"/>
            </a:endParaRPr>
          </a:p>
          <a:p>
            <a:pPr marL="850900" lvl="1" indent="-381000">
              <a:lnSpc>
                <a:spcPct val="100000"/>
              </a:lnSpc>
              <a:buFont typeface="Arial" panose="020B0604020202020204"/>
              <a:buChar char="•"/>
              <a:tabLst>
                <a:tab pos="850265" algn="l"/>
                <a:tab pos="850900" algn="l"/>
              </a:tabLst>
            </a:pPr>
            <a:r>
              <a:rPr sz="2800" b="1" spc="-5" dirty="0">
                <a:latin typeface="Carlito" panose="020F0502020204030204"/>
                <a:cs typeface="Carlito" panose="020F0502020204030204"/>
              </a:rPr>
              <a:t>The following </a:t>
            </a:r>
            <a:r>
              <a:rPr sz="2800" b="1" spc="-20" dirty="0">
                <a:latin typeface="Carlito" panose="020F0502020204030204"/>
                <a:cs typeface="Carlito" panose="020F0502020204030204"/>
              </a:rPr>
              <a:t>steps </a:t>
            </a:r>
            <a:r>
              <a:rPr sz="2800" b="1" spc="-10" dirty="0">
                <a:latin typeface="Carlito" panose="020F0502020204030204"/>
                <a:cs typeface="Carlito" panose="020F0502020204030204"/>
              </a:rPr>
              <a:t>might </a:t>
            </a:r>
            <a:r>
              <a:rPr sz="2800" b="1" dirty="0">
                <a:latin typeface="Carlito" panose="020F0502020204030204"/>
                <a:cs typeface="Carlito" panose="020F0502020204030204"/>
              </a:rPr>
              <a:t>be</a:t>
            </a:r>
            <a:r>
              <a:rPr sz="2800" b="1" spc="-35" dirty="0">
                <a:latin typeface="Carlito" panose="020F0502020204030204"/>
                <a:cs typeface="Carlito" panose="020F0502020204030204"/>
              </a:rPr>
              <a:t> </a:t>
            </a:r>
            <a:r>
              <a:rPr sz="2800" b="1" spc="-5" dirty="0">
                <a:latin typeface="Carlito" panose="020F0502020204030204"/>
                <a:cs typeface="Carlito" panose="020F0502020204030204"/>
              </a:rPr>
              <a:t>desired</a:t>
            </a:r>
            <a:r>
              <a:rPr sz="2800" spc="-5" dirty="0">
                <a:latin typeface="Carlito" panose="020F0502020204030204"/>
                <a:cs typeface="Carlito" panose="020F0502020204030204"/>
              </a:rPr>
              <a:t>:</a:t>
            </a:r>
            <a:endParaRPr sz="2800">
              <a:latin typeface="Carlito" panose="020F0502020204030204"/>
              <a:cs typeface="Carlito" panose="020F0502020204030204"/>
            </a:endParaRPr>
          </a:p>
          <a:p>
            <a:pPr lvl="1">
              <a:lnSpc>
                <a:spcPct val="100000"/>
              </a:lnSpc>
              <a:spcBef>
                <a:spcPts val="40"/>
              </a:spcBef>
              <a:buFont typeface="Arial" panose="020B0604020202020204"/>
              <a:buChar char="•"/>
            </a:pPr>
            <a:endParaRPr sz="3250">
              <a:latin typeface="Carlito" panose="020F0502020204030204"/>
              <a:cs typeface="Carlito" panose="020F0502020204030204"/>
            </a:endParaRPr>
          </a:p>
          <a:p>
            <a:pPr marL="1308100" marR="280670" lvl="2" indent="-381000">
              <a:lnSpc>
                <a:spcPts val="2690"/>
              </a:lnSpc>
              <a:buFont typeface="Wingdings" panose="05000000000000000000"/>
              <a:buChar char=""/>
              <a:tabLst>
                <a:tab pos="1308100" algn="l"/>
              </a:tabLst>
            </a:pPr>
            <a:r>
              <a:rPr sz="2800" spc="-15" dirty="0">
                <a:latin typeface="Carlito" panose="020F0502020204030204"/>
                <a:cs typeface="Carlito" panose="020F0502020204030204"/>
              </a:rPr>
              <a:t>Read </a:t>
            </a:r>
            <a:r>
              <a:rPr sz="2800" dirty="0">
                <a:latin typeface="Carlito" panose="020F0502020204030204"/>
                <a:cs typeface="Carlito" panose="020F0502020204030204"/>
              </a:rPr>
              <a:t>a </a:t>
            </a:r>
            <a:r>
              <a:rPr sz="2800" b="1" spc="-15" dirty="0">
                <a:latin typeface="Carlito" panose="020F0502020204030204"/>
                <a:cs typeface="Carlito" panose="020F0502020204030204"/>
              </a:rPr>
              <a:t>data </a:t>
            </a:r>
            <a:r>
              <a:rPr sz="2800" b="1" spc="-20" dirty="0">
                <a:latin typeface="Carlito" panose="020F0502020204030204"/>
                <a:cs typeface="Carlito" panose="020F0502020204030204"/>
              </a:rPr>
              <a:t>word </a:t>
            </a:r>
            <a:r>
              <a:rPr sz="2800" spc="-15" dirty="0">
                <a:latin typeface="Carlito" panose="020F0502020204030204"/>
                <a:cs typeface="Carlito" panose="020F0502020204030204"/>
              </a:rPr>
              <a:t>from </a:t>
            </a:r>
            <a:r>
              <a:rPr sz="2800" spc="-5" dirty="0">
                <a:latin typeface="Carlito" panose="020F0502020204030204"/>
                <a:cs typeface="Carlito" panose="020F0502020204030204"/>
              </a:rPr>
              <a:t>the </a:t>
            </a:r>
            <a:r>
              <a:rPr sz="2800" b="1" dirty="0">
                <a:latin typeface="Carlito" panose="020F0502020204030204"/>
                <a:cs typeface="Carlito" panose="020F0502020204030204"/>
              </a:rPr>
              <a:t>I/O </a:t>
            </a:r>
            <a:r>
              <a:rPr sz="2800" spc="-5" dirty="0">
                <a:latin typeface="Carlito" panose="020F0502020204030204"/>
                <a:cs typeface="Carlito" panose="020F0502020204030204"/>
              </a:rPr>
              <a:t>device  </a:t>
            </a:r>
            <a:r>
              <a:rPr sz="2800" spc="-20" dirty="0">
                <a:latin typeface="Carlito" panose="020F0502020204030204"/>
                <a:cs typeface="Carlito" panose="020F0502020204030204"/>
              </a:rPr>
              <a:t>into</a:t>
            </a:r>
            <a:r>
              <a:rPr sz="2800" spc="-10" dirty="0">
                <a:latin typeface="Carlito" panose="020F0502020204030204"/>
                <a:cs typeface="Carlito" panose="020F0502020204030204"/>
              </a:rPr>
              <a:t> </a:t>
            </a:r>
            <a:r>
              <a:rPr sz="2800" dirty="0">
                <a:latin typeface="Carlito" panose="020F0502020204030204"/>
                <a:cs typeface="Carlito" panose="020F0502020204030204"/>
              </a:rPr>
              <a:t>the</a:t>
            </a:r>
            <a:endParaRPr sz="2800">
              <a:latin typeface="Carlito" panose="020F0502020204030204"/>
              <a:cs typeface="Carlito" panose="020F0502020204030204"/>
            </a:endParaRPr>
          </a:p>
          <a:p>
            <a:pPr marL="1493520">
              <a:lnSpc>
                <a:spcPct val="100000"/>
              </a:lnSpc>
              <a:spcBef>
                <a:spcPts val="20"/>
              </a:spcBef>
            </a:pPr>
            <a:r>
              <a:rPr sz="2800" b="1" spc="-5" dirty="0">
                <a:latin typeface="Carlito" panose="020F0502020204030204"/>
                <a:cs typeface="Carlito" panose="020F0502020204030204"/>
              </a:rPr>
              <a:t>Accumulator </a:t>
            </a:r>
            <a:r>
              <a:rPr sz="2800" dirty="0">
                <a:latin typeface="Carlito" panose="020F0502020204030204"/>
                <a:cs typeface="Carlito" panose="020F0502020204030204"/>
              </a:rPr>
              <a:t>( </a:t>
            </a:r>
            <a:r>
              <a:rPr sz="2800" spc="-10" dirty="0">
                <a:latin typeface="Carlito" panose="020F0502020204030204"/>
                <a:cs typeface="Carlito" panose="020F0502020204030204"/>
              </a:rPr>
              <a:t>call </a:t>
            </a:r>
            <a:r>
              <a:rPr sz="2800" dirty="0">
                <a:latin typeface="Carlito" panose="020F0502020204030204"/>
                <a:cs typeface="Carlito" panose="020F0502020204030204"/>
              </a:rPr>
              <a:t>this </a:t>
            </a:r>
            <a:r>
              <a:rPr sz="2800" spc="-5" dirty="0">
                <a:latin typeface="Carlito" panose="020F0502020204030204"/>
                <a:cs typeface="Carlito" panose="020F0502020204030204"/>
              </a:rPr>
              <a:t>instruction </a:t>
            </a:r>
            <a:r>
              <a:rPr sz="2800" b="1" spc="-5" dirty="0">
                <a:latin typeface="Carlito" panose="020F0502020204030204"/>
                <a:cs typeface="Carlito" panose="020F0502020204030204"/>
              </a:rPr>
              <a:t>L1</a:t>
            </a:r>
            <a:r>
              <a:rPr sz="2800" b="1" spc="-10" dirty="0">
                <a:latin typeface="Carlito" panose="020F0502020204030204"/>
                <a:cs typeface="Carlito" panose="020F0502020204030204"/>
              </a:rPr>
              <a:t> </a:t>
            </a:r>
            <a:r>
              <a:rPr sz="2800" dirty="0">
                <a:latin typeface="Carlito" panose="020F0502020204030204"/>
                <a:cs typeface="Carlito" panose="020F0502020204030204"/>
              </a:rPr>
              <a:t>).</a:t>
            </a:r>
            <a:endParaRPr sz="2800">
              <a:latin typeface="Carlito" panose="020F0502020204030204"/>
              <a:cs typeface="Carlito" panose="020F0502020204030204"/>
            </a:endParaRPr>
          </a:p>
          <a:p>
            <a:pPr>
              <a:lnSpc>
                <a:spcPct val="100000"/>
              </a:lnSpc>
              <a:spcBef>
                <a:spcPts val="5"/>
              </a:spcBef>
            </a:pPr>
            <a:endParaRPr sz="2750">
              <a:latin typeface="Carlito" panose="020F0502020204030204"/>
              <a:cs typeface="Carlito" panose="020F0502020204030204"/>
            </a:endParaRPr>
          </a:p>
          <a:p>
            <a:pPr marL="1308100" lvl="2" indent="-381000">
              <a:lnSpc>
                <a:spcPct val="100000"/>
              </a:lnSpc>
              <a:buFont typeface="Wingdings" panose="05000000000000000000"/>
              <a:buChar char=""/>
              <a:tabLst>
                <a:tab pos="1308100" algn="l"/>
              </a:tabLst>
            </a:pPr>
            <a:r>
              <a:rPr sz="2800" dirty="0">
                <a:latin typeface="Carlito" panose="020F0502020204030204"/>
                <a:cs typeface="Carlito" panose="020F0502020204030204"/>
              </a:rPr>
              <a:t>Add a </a:t>
            </a:r>
            <a:r>
              <a:rPr sz="2800" spc="-5" dirty="0">
                <a:latin typeface="Carlito" panose="020F0502020204030204"/>
                <a:cs typeface="Carlito" panose="020F0502020204030204"/>
              </a:rPr>
              <a:t>number </a:t>
            </a:r>
            <a:r>
              <a:rPr sz="2800" spc="-20" dirty="0">
                <a:latin typeface="Carlito" panose="020F0502020204030204"/>
                <a:cs typeface="Carlito" panose="020F0502020204030204"/>
              </a:rPr>
              <a:t>to </a:t>
            </a:r>
            <a:r>
              <a:rPr sz="2800" dirty="0">
                <a:latin typeface="Carlito" panose="020F0502020204030204"/>
                <a:cs typeface="Carlito" panose="020F0502020204030204"/>
              </a:rPr>
              <a:t>the </a:t>
            </a:r>
            <a:r>
              <a:rPr sz="2800" spc="-10" dirty="0">
                <a:latin typeface="Carlito" panose="020F0502020204030204"/>
                <a:cs typeface="Carlito" panose="020F0502020204030204"/>
              </a:rPr>
              <a:t>Accumulator( </a:t>
            </a:r>
            <a:r>
              <a:rPr sz="2800" b="1" spc="-5" dirty="0">
                <a:latin typeface="Carlito" panose="020F0502020204030204"/>
                <a:cs typeface="Carlito" panose="020F0502020204030204"/>
              </a:rPr>
              <a:t>L2</a:t>
            </a:r>
            <a:r>
              <a:rPr sz="2800" b="1" spc="45" dirty="0">
                <a:latin typeface="Carlito" panose="020F0502020204030204"/>
                <a:cs typeface="Carlito" panose="020F0502020204030204"/>
              </a:rPr>
              <a:t> </a:t>
            </a:r>
            <a:r>
              <a:rPr sz="2800" dirty="0">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6" name="object 6"/>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42</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931417" y="548893"/>
            <a:ext cx="5354320" cy="635635"/>
          </a:xfrm>
          <a:prstGeom prst="rect">
            <a:avLst/>
          </a:prstGeom>
        </p:spPr>
        <p:txBody>
          <a:bodyPr vert="horz" wrap="square" lIns="0" tIns="12700" rIns="0" bIns="0" rtlCol="0">
            <a:spAutoFit/>
          </a:bodyPr>
          <a:lstStyle/>
          <a:p>
            <a:pPr marL="12700">
              <a:lnSpc>
                <a:spcPct val="100000"/>
              </a:lnSpc>
              <a:spcBef>
                <a:spcPts val="100"/>
              </a:spcBef>
            </a:pPr>
            <a:r>
              <a:rPr spc="-5" dirty="0"/>
              <a:t>4. </a:t>
            </a:r>
            <a:r>
              <a:rPr spc="-20" dirty="0"/>
              <a:t>Program Counter </a:t>
            </a:r>
            <a:r>
              <a:rPr dirty="0"/>
              <a:t>(</a:t>
            </a:r>
            <a:r>
              <a:rPr spc="-40" dirty="0"/>
              <a:t> </a:t>
            </a:r>
            <a:r>
              <a:rPr spc="-5" dirty="0"/>
              <a:t>PC):</a:t>
            </a:r>
          </a:p>
        </p:txBody>
      </p:sp>
      <p:sp>
        <p:nvSpPr>
          <p:cNvPr id="3" name="object 3"/>
          <p:cNvSpPr txBox="1"/>
          <p:nvPr/>
        </p:nvSpPr>
        <p:spPr>
          <a:xfrm>
            <a:off x="1388617" y="1546605"/>
            <a:ext cx="6875145" cy="3568065"/>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a:buChar char="•"/>
              <a:tabLst>
                <a:tab pos="469265" algn="l"/>
                <a:tab pos="469900" algn="l"/>
              </a:tabLst>
            </a:pPr>
            <a:r>
              <a:rPr sz="2800" b="1" u="heavy" spc="-15" dirty="0">
                <a:uFill>
                  <a:solidFill>
                    <a:srgbClr val="000000"/>
                  </a:solidFill>
                </a:uFill>
                <a:latin typeface="Carlito" panose="020F0502020204030204"/>
                <a:cs typeface="Carlito" panose="020F0502020204030204"/>
              </a:rPr>
              <a:t>For</a:t>
            </a:r>
            <a:r>
              <a:rPr sz="2800" b="1" u="heavy" spc="-5" dirty="0">
                <a:uFill>
                  <a:solidFill>
                    <a:srgbClr val="000000"/>
                  </a:solidFill>
                </a:uFill>
                <a:latin typeface="Carlito" panose="020F0502020204030204"/>
                <a:cs typeface="Carlito" panose="020F0502020204030204"/>
              </a:rPr>
              <a:t> Example</a:t>
            </a:r>
            <a:r>
              <a:rPr sz="2800" spc="-5" dirty="0">
                <a:latin typeface="Carlito" panose="020F0502020204030204"/>
                <a:cs typeface="Carlito" panose="020F0502020204030204"/>
              </a:rPr>
              <a:t>:</a:t>
            </a:r>
            <a:endParaRPr sz="2800">
              <a:latin typeface="Carlito" panose="020F0502020204030204"/>
              <a:cs typeface="Carlito" panose="020F0502020204030204"/>
            </a:endParaRPr>
          </a:p>
          <a:p>
            <a:pPr>
              <a:lnSpc>
                <a:spcPct val="100000"/>
              </a:lnSpc>
              <a:buFont typeface="Arial" panose="020B0604020202020204"/>
              <a:buChar char="•"/>
            </a:pPr>
            <a:endParaRPr sz="3200">
              <a:latin typeface="Carlito" panose="020F0502020204030204"/>
              <a:cs typeface="Carlito" panose="020F0502020204030204"/>
            </a:endParaRPr>
          </a:p>
          <a:p>
            <a:pPr>
              <a:lnSpc>
                <a:spcPct val="100000"/>
              </a:lnSpc>
              <a:spcBef>
                <a:spcPts val="55"/>
              </a:spcBef>
              <a:buFont typeface="Arial" panose="020B0604020202020204"/>
              <a:buChar char="•"/>
            </a:pPr>
            <a:endParaRPr sz="3400">
              <a:latin typeface="Carlito" panose="020F0502020204030204"/>
              <a:cs typeface="Carlito" panose="020F0502020204030204"/>
            </a:endParaRPr>
          </a:p>
          <a:p>
            <a:pPr marL="1308100" marR="5080" lvl="1" indent="-381000">
              <a:lnSpc>
                <a:spcPts val="3020"/>
              </a:lnSpc>
              <a:buFont typeface="Wingdings" panose="05000000000000000000"/>
              <a:buChar char=""/>
              <a:tabLst>
                <a:tab pos="1308100" algn="l"/>
              </a:tabLst>
            </a:pPr>
            <a:r>
              <a:rPr sz="2800" spc="-30" dirty="0">
                <a:latin typeface="Carlito" panose="020F0502020204030204"/>
                <a:cs typeface="Carlito" panose="020F0502020204030204"/>
              </a:rPr>
              <a:t>Write </a:t>
            </a:r>
            <a:r>
              <a:rPr sz="2800" dirty="0">
                <a:latin typeface="Carlito" panose="020F0502020204030204"/>
                <a:cs typeface="Carlito" panose="020F0502020204030204"/>
              </a:rPr>
              <a:t>the </a:t>
            </a:r>
            <a:r>
              <a:rPr sz="2800" spc="-10" dirty="0">
                <a:latin typeface="Carlito" panose="020F0502020204030204"/>
                <a:cs typeface="Carlito" panose="020F0502020204030204"/>
              </a:rPr>
              <a:t>result </a:t>
            </a:r>
            <a:r>
              <a:rPr sz="2800" spc="-20" dirty="0">
                <a:latin typeface="Carlito" panose="020F0502020204030204"/>
                <a:cs typeface="Carlito" panose="020F0502020204030204"/>
              </a:rPr>
              <a:t>into </a:t>
            </a:r>
            <a:r>
              <a:rPr sz="2800" dirty="0">
                <a:latin typeface="Carlito" panose="020F0502020204030204"/>
                <a:cs typeface="Carlito" panose="020F0502020204030204"/>
              </a:rPr>
              <a:t>a </a:t>
            </a:r>
            <a:r>
              <a:rPr sz="2800" spc="-10" dirty="0">
                <a:latin typeface="Carlito" panose="020F0502020204030204"/>
                <a:cs typeface="Carlito" panose="020F0502020204030204"/>
              </a:rPr>
              <a:t>certain </a:t>
            </a:r>
            <a:r>
              <a:rPr sz="2800" dirty="0">
                <a:latin typeface="Carlito" panose="020F0502020204030204"/>
                <a:cs typeface="Carlito" panose="020F0502020204030204"/>
              </a:rPr>
              <a:t>memory  </a:t>
            </a:r>
            <a:r>
              <a:rPr sz="2800" spc="-10" dirty="0">
                <a:latin typeface="Carlito" panose="020F0502020204030204"/>
                <a:cs typeface="Carlito" panose="020F0502020204030204"/>
              </a:rPr>
              <a:t>location </a:t>
            </a:r>
            <a:r>
              <a:rPr sz="2800" dirty="0">
                <a:latin typeface="Carlito" panose="020F0502020204030204"/>
                <a:cs typeface="Carlito" panose="020F0502020204030204"/>
              </a:rPr>
              <a:t>(</a:t>
            </a:r>
            <a:r>
              <a:rPr sz="2800" spc="-15" dirty="0">
                <a:latin typeface="Carlito" panose="020F0502020204030204"/>
                <a:cs typeface="Carlito" panose="020F0502020204030204"/>
              </a:rPr>
              <a:t> </a:t>
            </a:r>
            <a:r>
              <a:rPr sz="2800" b="1" spc="-5" dirty="0">
                <a:latin typeface="Carlito" panose="020F0502020204030204"/>
                <a:cs typeface="Carlito" panose="020F0502020204030204"/>
              </a:rPr>
              <a:t>L3</a:t>
            </a:r>
            <a:r>
              <a:rPr sz="2800" spc="-5" dirty="0">
                <a:latin typeface="Carlito" panose="020F0502020204030204"/>
                <a:cs typeface="Carlito" panose="020F0502020204030204"/>
              </a:rPr>
              <a:t>).</a:t>
            </a:r>
            <a:endParaRPr sz="2800">
              <a:latin typeface="Carlito" panose="020F0502020204030204"/>
              <a:cs typeface="Carlito" panose="020F0502020204030204"/>
            </a:endParaRPr>
          </a:p>
          <a:p>
            <a:pPr lvl="1">
              <a:lnSpc>
                <a:spcPct val="100000"/>
              </a:lnSpc>
              <a:spcBef>
                <a:spcPts val="45"/>
              </a:spcBef>
              <a:buFont typeface="Wingdings" panose="05000000000000000000"/>
              <a:buChar char=""/>
            </a:pPr>
            <a:endParaRPr sz="3550">
              <a:latin typeface="Carlito" panose="020F0502020204030204"/>
              <a:cs typeface="Carlito" panose="020F0502020204030204"/>
            </a:endParaRPr>
          </a:p>
          <a:p>
            <a:pPr marL="1308100" marR="396875" lvl="1" indent="-381000">
              <a:lnSpc>
                <a:spcPts val="3020"/>
              </a:lnSpc>
              <a:buFont typeface="Wingdings" panose="05000000000000000000"/>
              <a:buChar char=""/>
              <a:tabLst>
                <a:tab pos="1308100" algn="l"/>
              </a:tabLst>
            </a:pPr>
            <a:r>
              <a:rPr sz="2800" spc="-5" dirty="0">
                <a:latin typeface="Carlito" panose="020F0502020204030204"/>
                <a:cs typeface="Carlito" panose="020F0502020204030204"/>
              </a:rPr>
              <a:t>The </a:t>
            </a:r>
            <a:r>
              <a:rPr sz="2800" spc="-10" dirty="0">
                <a:latin typeface="Carlito" panose="020F0502020204030204"/>
                <a:cs typeface="Carlito" panose="020F0502020204030204"/>
              </a:rPr>
              <a:t>location </a:t>
            </a:r>
            <a:r>
              <a:rPr sz="2800" spc="-5" dirty="0">
                <a:latin typeface="Carlito" panose="020F0502020204030204"/>
                <a:cs typeface="Carlito" panose="020F0502020204030204"/>
              </a:rPr>
              <a:t>of </a:t>
            </a:r>
            <a:r>
              <a:rPr sz="2800" dirty="0">
                <a:latin typeface="Carlito" panose="020F0502020204030204"/>
                <a:cs typeface="Carlito" panose="020F0502020204030204"/>
              </a:rPr>
              <a:t>these </a:t>
            </a:r>
            <a:r>
              <a:rPr sz="2800" spc="-5" dirty="0">
                <a:latin typeface="Carlito" panose="020F0502020204030204"/>
                <a:cs typeface="Carlito" panose="020F0502020204030204"/>
              </a:rPr>
              <a:t>instructions </a:t>
            </a:r>
            <a:r>
              <a:rPr sz="2800" dirty="0">
                <a:latin typeface="Carlito" panose="020F0502020204030204"/>
                <a:cs typeface="Carlito" panose="020F0502020204030204"/>
              </a:rPr>
              <a:t>in  memory in </a:t>
            </a:r>
            <a:r>
              <a:rPr sz="2800" b="1" dirty="0">
                <a:latin typeface="Carlito" panose="020F0502020204030204"/>
                <a:cs typeface="Carlito" panose="020F0502020204030204"/>
              </a:rPr>
              <a:t>Fig</a:t>
            </a:r>
            <a:r>
              <a:rPr sz="2800" b="1" spc="-25" dirty="0">
                <a:latin typeface="Carlito" panose="020F0502020204030204"/>
                <a:cs typeface="Carlito" panose="020F0502020204030204"/>
              </a:rPr>
              <a:t> </a:t>
            </a:r>
            <a:r>
              <a:rPr sz="2800" b="1" dirty="0">
                <a:latin typeface="Carlito" panose="020F0502020204030204"/>
                <a:cs typeface="Carlito" panose="020F0502020204030204"/>
              </a:rPr>
              <a:t>5</a:t>
            </a:r>
            <a:r>
              <a:rPr sz="2800" dirty="0">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86400" y="914400"/>
            <a:ext cx="914400" cy="914400"/>
          </a:xfrm>
          <a:prstGeom prst="rect">
            <a:avLst/>
          </a:prstGeom>
          <a:ln w="9525">
            <a:solidFill>
              <a:srgbClr val="000000"/>
            </a:solidFill>
          </a:ln>
        </p:spPr>
        <p:txBody>
          <a:bodyPr vert="horz" wrap="square" lIns="0" tIns="0" rIns="0" bIns="0" rtlCol="0">
            <a:spAutoFit/>
          </a:bodyPr>
          <a:lstStyle/>
          <a:p>
            <a:pPr>
              <a:lnSpc>
                <a:spcPct val="100000"/>
              </a:lnSpc>
            </a:pPr>
            <a:endParaRPr sz="2150">
              <a:latin typeface="Times New Roman" panose="02020603050405020304"/>
              <a:cs typeface="Times New Roman" panose="02020603050405020304"/>
            </a:endParaRPr>
          </a:p>
          <a:p>
            <a:pPr marL="298450">
              <a:lnSpc>
                <a:spcPct val="100000"/>
              </a:lnSpc>
            </a:pPr>
            <a:r>
              <a:rPr sz="1800" dirty="0">
                <a:latin typeface="Arial" panose="020B0604020202020204"/>
                <a:cs typeface="Arial" panose="020B0604020202020204"/>
              </a:rPr>
              <a:t>L4</a:t>
            </a:r>
            <a:endParaRPr sz="1800">
              <a:latin typeface="Arial" panose="020B0604020202020204"/>
              <a:cs typeface="Arial" panose="020B0604020202020204"/>
            </a:endParaRPr>
          </a:p>
        </p:txBody>
      </p:sp>
      <p:graphicFrame>
        <p:nvGraphicFramePr>
          <p:cNvPr id="3" name="object 3"/>
          <p:cNvGraphicFramePr>
            <a:graphicFrameLocks noGrp="1"/>
          </p:cNvGraphicFramePr>
          <p:nvPr/>
        </p:nvGraphicFramePr>
        <p:xfrm>
          <a:off x="3652837" y="1824037"/>
          <a:ext cx="838200" cy="2743200"/>
        </p:xfrm>
        <a:graphic>
          <a:graphicData uri="http://schemas.openxmlformats.org/drawingml/2006/table">
            <a:tbl>
              <a:tblPr firstRow="1" bandRow="1">
                <a:tableStyleId>{2D5ABB26-0587-4C30-8999-92F81FD0307C}</a:tableStyleId>
              </a:tblPr>
              <a:tblGrid>
                <a:gridCol w="838200"/>
              </a:tblGrid>
              <a:tr h="914400">
                <a:tc>
                  <a:txBody>
                    <a:bodyPr/>
                    <a:lstStyle/>
                    <a:p>
                      <a:pPr>
                        <a:lnSpc>
                          <a:spcPct val="100000"/>
                        </a:lnSpc>
                      </a:pPr>
                      <a:endParaRPr sz="2150">
                        <a:latin typeface="Times New Roman" panose="02020603050405020304"/>
                        <a:cs typeface="Times New Roman" panose="02020603050405020304"/>
                      </a:endParaRPr>
                    </a:p>
                    <a:p>
                      <a:pPr marL="292100">
                        <a:lnSpc>
                          <a:spcPct val="100000"/>
                        </a:lnSpc>
                      </a:pPr>
                      <a:r>
                        <a:rPr sz="1800" spc="-5" dirty="0">
                          <a:latin typeface="Arial" panose="020B0604020202020204"/>
                          <a:cs typeface="Arial" panose="020B0604020202020204"/>
                        </a:rPr>
                        <a:t>L1</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914400">
                <a:tc>
                  <a:txBody>
                    <a:bodyPr/>
                    <a:lstStyle/>
                    <a:p>
                      <a:pPr>
                        <a:lnSpc>
                          <a:spcPct val="100000"/>
                        </a:lnSpc>
                      </a:pPr>
                      <a:endParaRPr sz="2150">
                        <a:latin typeface="Times New Roman" panose="02020603050405020304"/>
                        <a:cs typeface="Times New Roman" panose="02020603050405020304"/>
                      </a:endParaRPr>
                    </a:p>
                    <a:p>
                      <a:pPr marL="260350">
                        <a:lnSpc>
                          <a:spcPct val="100000"/>
                        </a:lnSpc>
                      </a:pPr>
                      <a:r>
                        <a:rPr sz="1800" spc="-5" dirty="0">
                          <a:latin typeface="Arial" panose="020B0604020202020204"/>
                          <a:cs typeface="Arial" panose="020B0604020202020204"/>
                        </a:rPr>
                        <a:t>L2</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914400">
                <a:tc>
                  <a:txBody>
                    <a:bodyPr/>
                    <a:lstStyle/>
                    <a:p>
                      <a:pPr>
                        <a:lnSpc>
                          <a:spcPct val="100000"/>
                        </a:lnSpc>
                      </a:pPr>
                      <a:endParaRPr sz="2150">
                        <a:latin typeface="Times New Roman" panose="02020603050405020304"/>
                        <a:cs typeface="Times New Roman" panose="02020603050405020304"/>
                      </a:endParaRPr>
                    </a:p>
                    <a:p>
                      <a:pPr marL="260350">
                        <a:lnSpc>
                          <a:spcPct val="100000"/>
                        </a:lnSpc>
                      </a:pPr>
                      <a:r>
                        <a:rPr sz="1800" dirty="0">
                          <a:latin typeface="Arial" panose="020B0604020202020204"/>
                          <a:cs typeface="Arial" panose="020B0604020202020204"/>
                        </a:rPr>
                        <a:t>L3</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pSp>
        <p:nvGrpSpPr>
          <p:cNvPr id="4" name="object 4"/>
          <p:cNvGrpSpPr/>
          <p:nvPr/>
        </p:nvGrpSpPr>
        <p:grpSpPr>
          <a:xfrm>
            <a:off x="2738437" y="2281237"/>
            <a:ext cx="923925" cy="1971039"/>
            <a:chOff x="2738437" y="2281237"/>
            <a:chExt cx="923925" cy="1971039"/>
          </a:xfrm>
        </p:grpSpPr>
        <p:sp>
          <p:nvSpPr>
            <p:cNvPr id="5" name="object 5"/>
            <p:cNvSpPr/>
            <p:nvPr/>
          </p:nvSpPr>
          <p:spPr>
            <a:xfrm>
              <a:off x="2743072" y="2286000"/>
              <a:ext cx="915035" cy="445770"/>
            </a:xfrm>
            <a:custGeom>
              <a:avLst/>
              <a:gdLst/>
              <a:ahLst/>
              <a:cxnLst/>
              <a:rect l="l" t="t" r="r" b="b"/>
              <a:pathLst>
                <a:path w="915035" h="445769">
                  <a:moveTo>
                    <a:pt x="914527" y="0"/>
                  </a:moveTo>
                  <a:lnTo>
                    <a:pt x="861499" y="579"/>
                  </a:lnTo>
                  <a:lnTo>
                    <a:pt x="808727" y="2316"/>
                  </a:lnTo>
                  <a:lnTo>
                    <a:pt x="756345" y="5212"/>
                  </a:lnTo>
                  <a:lnTo>
                    <a:pt x="704487" y="9265"/>
                  </a:lnTo>
                  <a:lnTo>
                    <a:pt x="653288" y="14477"/>
                  </a:lnTo>
                  <a:lnTo>
                    <a:pt x="585588" y="23222"/>
                  </a:lnTo>
                  <a:lnTo>
                    <a:pt x="520863" y="33752"/>
                  </a:lnTo>
                  <a:lnTo>
                    <a:pt x="459251" y="45973"/>
                  </a:lnTo>
                  <a:lnTo>
                    <a:pt x="400887" y="59788"/>
                  </a:lnTo>
                  <a:lnTo>
                    <a:pt x="345909" y="75101"/>
                  </a:lnTo>
                  <a:lnTo>
                    <a:pt x="294454" y="91817"/>
                  </a:lnTo>
                  <a:lnTo>
                    <a:pt x="246657" y="109840"/>
                  </a:lnTo>
                  <a:lnTo>
                    <a:pt x="202656" y="129075"/>
                  </a:lnTo>
                  <a:lnTo>
                    <a:pt x="162588" y="149425"/>
                  </a:lnTo>
                  <a:lnTo>
                    <a:pt x="126588" y="170794"/>
                  </a:lnTo>
                  <a:lnTo>
                    <a:pt x="94794" y="193088"/>
                  </a:lnTo>
                  <a:lnTo>
                    <a:pt x="44369" y="240064"/>
                  </a:lnTo>
                  <a:lnTo>
                    <a:pt x="12406" y="289586"/>
                  </a:lnTo>
                  <a:lnTo>
                    <a:pt x="0" y="340889"/>
                  </a:lnTo>
                  <a:lnTo>
                    <a:pt x="1471" y="366968"/>
                  </a:lnTo>
                  <a:lnTo>
                    <a:pt x="8242" y="393205"/>
                  </a:lnTo>
                  <a:lnTo>
                    <a:pt x="20448" y="419504"/>
                  </a:lnTo>
                  <a:lnTo>
                    <a:pt x="38227" y="445770"/>
                  </a:lnTo>
                  <a:lnTo>
                    <a:pt x="58448" y="422961"/>
                  </a:lnTo>
                  <a:lnTo>
                    <a:pt x="82502" y="400968"/>
                  </a:lnTo>
                  <a:lnTo>
                    <a:pt x="141436" y="359621"/>
                  </a:lnTo>
                  <a:lnTo>
                    <a:pt x="175979" y="340362"/>
                  </a:lnTo>
                  <a:lnTo>
                    <a:pt x="213681" y="322110"/>
                  </a:lnTo>
                  <a:lnTo>
                    <a:pt x="254372" y="304912"/>
                  </a:lnTo>
                  <a:lnTo>
                    <a:pt x="297886" y="288816"/>
                  </a:lnTo>
                  <a:lnTo>
                    <a:pt x="344052" y="273870"/>
                  </a:lnTo>
                  <a:lnTo>
                    <a:pt x="392703" y="260120"/>
                  </a:lnTo>
                  <a:lnTo>
                    <a:pt x="443669" y="247616"/>
                  </a:lnTo>
                  <a:lnTo>
                    <a:pt x="496783" y="236405"/>
                  </a:lnTo>
                  <a:lnTo>
                    <a:pt x="551874" y="226533"/>
                  </a:lnTo>
                  <a:lnTo>
                    <a:pt x="608776" y="218050"/>
                  </a:lnTo>
                  <a:lnTo>
                    <a:pt x="667318" y="211002"/>
                  </a:lnTo>
                  <a:lnTo>
                    <a:pt x="727333" y="205437"/>
                  </a:lnTo>
                  <a:lnTo>
                    <a:pt x="788652" y="201404"/>
                  </a:lnTo>
                  <a:lnTo>
                    <a:pt x="851106" y="198948"/>
                  </a:lnTo>
                  <a:lnTo>
                    <a:pt x="914527" y="198120"/>
                  </a:lnTo>
                  <a:lnTo>
                    <a:pt x="914527" y="0"/>
                  </a:lnTo>
                  <a:close/>
                </a:path>
              </a:pathLst>
            </a:custGeom>
            <a:solidFill>
              <a:srgbClr val="CDCDCD"/>
            </a:solidFill>
          </p:spPr>
          <p:txBody>
            <a:bodyPr wrap="square" lIns="0" tIns="0" rIns="0" bIns="0" rtlCol="0"/>
            <a:lstStyle/>
            <a:p>
              <a:endParaRPr/>
            </a:p>
          </p:txBody>
        </p:sp>
        <p:sp>
          <p:nvSpPr>
            <p:cNvPr id="6" name="object 6"/>
            <p:cNvSpPr/>
            <p:nvPr/>
          </p:nvSpPr>
          <p:spPr>
            <a:xfrm>
              <a:off x="2743200" y="2286000"/>
              <a:ext cx="914400" cy="970915"/>
            </a:xfrm>
            <a:custGeom>
              <a:avLst/>
              <a:gdLst/>
              <a:ahLst/>
              <a:cxnLst/>
              <a:rect l="l" t="t" r="r" b="b"/>
              <a:pathLst>
                <a:path w="914400" h="970914">
                  <a:moveTo>
                    <a:pt x="0" y="346710"/>
                  </a:moveTo>
                  <a:lnTo>
                    <a:pt x="11207" y="400933"/>
                  </a:lnTo>
                  <a:lnTo>
                    <a:pt x="43868" y="452883"/>
                  </a:lnTo>
                  <a:lnTo>
                    <a:pt x="96541" y="501789"/>
                  </a:lnTo>
                  <a:lnTo>
                    <a:pt x="129930" y="524859"/>
                  </a:lnTo>
                  <a:lnTo>
                    <a:pt x="167782" y="546877"/>
                  </a:lnTo>
                  <a:lnTo>
                    <a:pt x="209916" y="567749"/>
                  </a:lnTo>
                  <a:lnTo>
                    <a:pt x="256151" y="587376"/>
                  </a:lnTo>
                  <a:lnTo>
                    <a:pt x="306308" y="605662"/>
                  </a:lnTo>
                  <a:lnTo>
                    <a:pt x="360205" y="622512"/>
                  </a:lnTo>
                  <a:lnTo>
                    <a:pt x="417663" y="637828"/>
                  </a:lnTo>
                  <a:lnTo>
                    <a:pt x="478502" y="651513"/>
                  </a:lnTo>
                  <a:lnTo>
                    <a:pt x="542541" y="663472"/>
                  </a:lnTo>
                  <a:lnTo>
                    <a:pt x="609600" y="673608"/>
                  </a:lnTo>
                  <a:lnTo>
                    <a:pt x="609600" y="574548"/>
                  </a:lnTo>
                  <a:lnTo>
                    <a:pt x="914400" y="792479"/>
                  </a:lnTo>
                  <a:lnTo>
                    <a:pt x="609600" y="970788"/>
                  </a:lnTo>
                  <a:lnTo>
                    <a:pt x="609600" y="871727"/>
                  </a:lnTo>
                  <a:lnTo>
                    <a:pt x="542541" y="861592"/>
                  </a:lnTo>
                  <a:lnTo>
                    <a:pt x="478502" y="849633"/>
                  </a:lnTo>
                  <a:lnTo>
                    <a:pt x="417663" y="835948"/>
                  </a:lnTo>
                  <a:lnTo>
                    <a:pt x="360205" y="820632"/>
                  </a:lnTo>
                  <a:lnTo>
                    <a:pt x="306308" y="803782"/>
                  </a:lnTo>
                  <a:lnTo>
                    <a:pt x="256151" y="785496"/>
                  </a:lnTo>
                  <a:lnTo>
                    <a:pt x="209916" y="765869"/>
                  </a:lnTo>
                  <a:lnTo>
                    <a:pt x="167782" y="744997"/>
                  </a:lnTo>
                  <a:lnTo>
                    <a:pt x="129930" y="722979"/>
                  </a:lnTo>
                  <a:lnTo>
                    <a:pt x="96541" y="699909"/>
                  </a:lnTo>
                  <a:lnTo>
                    <a:pt x="43868" y="651003"/>
                  </a:lnTo>
                  <a:lnTo>
                    <a:pt x="11207" y="599053"/>
                  </a:lnTo>
                  <a:lnTo>
                    <a:pt x="0" y="544829"/>
                  </a:lnTo>
                  <a:lnTo>
                    <a:pt x="0" y="346710"/>
                  </a:lnTo>
                  <a:lnTo>
                    <a:pt x="2508" y="320830"/>
                  </a:lnTo>
                  <a:lnTo>
                    <a:pt x="9915" y="295468"/>
                  </a:lnTo>
                  <a:lnTo>
                    <a:pt x="38719" y="246563"/>
                  </a:lnTo>
                  <a:lnTo>
                    <a:pt x="84995" y="200531"/>
                  </a:lnTo>
                  <a:lnTo>
                    <a:pt x="147329" y="157908"/>
                  </a:lnTo>
                  <a:lnTo>
                    <a:pt x="184076" y="138042"/>
                  </a:lnTo>
                  <a:lnTo>
                    <a:pt x="224306" y="119229"/>
                  </a:lnTo>
                  <a:lnTo>
                    <a:pt x="267843" y="101536"/>
                  </a:lnTo>
                  <a:lnTo>
                    <a:pt x="314509" y="85030"/>
                  </a:lnTo>
                  <a:lnTo>
                    <a:pt x="364129" y="69779"/>
                  </a:lnTo>
                  <a:lnTo>
                    <a:pt x="416524" y="55848"/>
                  </a:lnTo>
                  <a:lnTo>
                    <a:pt x="471519" y="43306"/>
                  </a:lnTo>
                  <a:lnTo>
                    <a:pt x="528936" y="32218"/>
                  </a:lnTo>
                  <a:lnTo>
                    <a:pt x="588599" y="22653"/>
                  </a:lnTo>
                  <a:lnTo>
                    <a:pt x="650330" y="14676"/>
                  </a:lnTo>
                  <a:lnTo>
                    <a:pt x="713952" y="8356"/>
                  </a:lnTo>
                  <a:lnTo>
                    <a:pt x="779289" y="3758"/>
                  </a:lnTo>
                  <a:lnTo>
                    <a:pt x="846164" y="950"/>
                  </a:lnTo>
                  <a:lnTo>
                    <a:pt x="914400" y="0"/>
                  </a:lnTo>
                  <a:lnTo>
                    <a:pt x="914400" y="198120"/>
                  </a:lnTo>
                  <a:lnTo>
                    <a:pt x="850979" y="198948"/>
                  </a:lnTo>
                  <a:lnTo>
                    <a:pt x="788525" y="201404"/>
                  </a:lnTo>
                  <a:lnTo>
                    <a:pt x="727206" y="205437"/>
                  </a:lnTo>
                  <a:lnTo>
                    <a:pt x="667191" y="211002"/>
                  </a:lnTo>
                  <a:lnTo>
                    <a:pt x="608649" y="218050"/>
                  </a:lnTo>
                  <a:lnTo>
                    <a:pt x="551747" y="226533"/>
                  </a:lnTo>
                  <a:lnTo>
                    <a:pt x="496655" y="236405"/>
                  </a:lnTo>
                  <a:lnTo>
                    <a:pt x="443542" y="247616"/>
                  </a:lnTo>
                  <a:lnTo>
                    <a:pt x="392576" y="260120"/>
                  </a:lnTo>
                  <a:lnTo>
                    <a:pt x="343925" y="273870"/>
                  </a:lnTo>
                  <a:lnTo>
                    <a:pt x="297759" y="288816"/>
                  </a:lnTo>
                  <a:lnTo>
                    <a:pt x="254245" y="304912"/>
                  </a:lnTo>
                  <a:lnTo>
                    <a:pt x="213553" y="322110"/>
                  </a:lnTo>
                  <a:lnTo>
                    <a:pt x="175852" y="340362"/>
                  </a:lnTo>
                  <a:lnTo>
                    <a:pt x="141309" y="359621"/>
                  </a:lnTo>
                  <a:lnTo>
                    <a:pt x="82375" y="400968"/>
                  </a:lnTo>
                  <a:lnTo>
                    <a:pt x="58320" y="422961"/>
                  </a:lnTo>
                  <a:lnTo>
                    <a:pt x="38100" y="445770"/>
                  </a:lnTo>
                </a:path>
              </a:pathLst>
            </a:custGeom>
            <a:ln w="9525">
              <a:solidFill>
                <a:srgbClr val="000000"/>
              </a:solidFill>
            </a:ln>
          </p:spPr>
          <p:txBody>
            <a:bodyPr wrap="square" lIns="0" tIns="0" rIns="0" bIns="0" rtlCol="0"/>
            <a:lstStyle/>
            <a:p>
              <a:endParaRPr/>
            </a:p>
          </p:txBody>
        </p:sp>
        <p:sp>
          <p:nvSpPr>
            <p:cNvPr id="7" name="object 7"/>
            <p:cNvSpPr/>
            <p:nvPr/>
          </p:nvSpPr>
          <p:spPr>
            <a:xfrm>
              <a:off x="2743072" y="3276600"/>
              <a:ext cx="915035" cy="445770"/>
            </a:xfrm>
            <a:custGeom>
              <a:avLst/>
              <a:gdLst/>
              <a:ahLst/>
              <a:cxnLst/>
              <a:rect l="l" t="t" r="r" b="b"/>
              <a:pathLst>
                <a:path w="915035" h="445770">
                  <a:moveTo>
                    <a:pt x="914527" y="0"/>
                  </a:moveTo>
                  <a:lnTo>
                    <a:pt x="861499" y="579"/>
                  </a:lnTo>
                  <a:lnTo>
                    <a:pt x="808727" y="2316"/>
                  </a:lnTo>
                  <a:lnTo>
                    <a:pt x="756345" y="5212"/>
                  </a:lnTo>
                  <a:lnTo>
                    <a:pt x="704487" y="9265"/>
                  </a:lnTo>
                  <a:lnTo>
                    <a:pt x="653288" y="14477"/>
                  </a:lnTo>
                  <a:lnTo>
                    <a:pt x="585588" y="23222"/>
                  </a:lnTo>
                  <a:lnTo>
                    <a:pt x="520863" y="33752"/>
                  </a:lnTo>
                  <a:lnTo>
                    <a:pt x="459251" y="45973"/>
                  </a:lnTo>
                  <a:lnTo>
                    <a:pt x="400887" y="59788"/>
                  </a:lnTo>
                  <a:lnTo>
                    <a:pt x="345909" y="75101"/>
                  </a:lnTo>
                  <a:lnTo>
                    <a:pt x="294454" y="91817"/>
                  </a:lnTo>
                  <a:lnTo>
                    <a:pt x="246657" y="109840"/>
                  </a:lnTo>
                  <a:lnTo>
                    <a:pt x="202656" y="129075"/>
                  </a:lnTo>
                  <a:lnTo>
                    <a:pt x="162588" y="149425"/>
                  </a:lnTo>
                  <a:lnTo>
                    <a:pt x="126588" y="170794"/>
                  </a:lnTo>
                  <a:lnTo>
                    <a:pt x="94794" y="193088"/>
                  </a:lnTo>
                  <a:lnTo>
                    <a:pt x="44369" y="240064"/>
                  </a:lnTo>
                  <a:lnTo>
                    <a:pt x="12406" y="289586"/>
                  </a:lnTo>
                  <a:lnTo>
                    <a:pt x="0" y="340889"/>
                  </a:lnTo>
                  <a:lnTo>
                    <a:pt x="1471" y="366968"/>
                  </a:lnTo>
                  <a:lnTo>
                    <a:pt x="8242" y="393205"/>
                  </a:lnTo>
                  <a:lnTo>
                    <a:pt x="20448" y="419504"/>
                  </a:lnTo>
                  <a:lnTo>
                    <a:pt x="38227" y="445769"/>
                  </a:lnTo>
                  <a:lnTo>
                    <a:pt x="58448" y="422961"/>
                  </a:lnTo>
                  <a:lnTo>
                    <a:pt x="82502" y="400968"/>
                  </a:lnTo>
                  <a:lnTo>
                    <a:pt x="141436" y="359621"/>
                  </a:lnTo>
                  <a:lnTo>
                    <a:pt x="175979" y="340362"/>
                  </a:lnTo>
                  <a:lnTo>
                    <a:pt x="213681" y="322110"/>
                  </a:lnTo>
                  <a:lnTo>
                    <a:pt x="254372" y="304912"/>
                  </a:lnTo>
                  <a:lnTo>
                    <a:pt x="297886" y="288816"/>
                  </a:lnTo>
                  <a:lnTo>
                    <a:pt x="344052" y="273870"/>
                  </a:lnTo>
                  <a:lnTo>
                    <a:pt x="392703" y="260120"/>
                  </a:lnTo>
                  <a:lnTo>
                    <a:pt x="443669" y="247616"/>
                  </a:lnTo>
                  <a:lnTo>
                    <a:pt x="496783" y="236405"/>
                  </a:lnTo>
                  <a:lnTo>
                    <a:pt x="551874" y="226533"/>
                  </a:lnTo>
                  <a:lnTo>
                    <a:pt x="608776" y="218050"/>
                  </a:lnTo>
                  <a:lnTo>
                    <a:pt x="667318" y="211002"/>
                  </a:lnTo>
                  <a:lnTo>
                    <a:pt x="727333" y="205437"/>
                  </a:lnTo>
                  <a:lnTo>
                    <a:pt x="788652" y="201404"/>
                  </a:lnTo>
                  <a:lnTo>
                    <a:pt x="851106" y="198948"/>
                  </a:lnTo>
                  <a:lnTo>
                    <a:pt x="914527" y="198120"/>
                  </a:lnTo>
                  <a:lnTo>
                    <a:pt x="914527" y="0"/>
                  </a:lnTo>
                  <a:close/>
                </a:path>
              </a:pathLst>
            </a:custGeom>
            <a:solidFill>
              <a:srgbClr val="CDCDCD"/>
            </a:solidFill>
          </p:spPr>
          <p:txBody>
            <a:bodyPr wrap="square" lIns="0" tIns="0" rIns="0" bIns="0" rtlCol="0"/>
            <a:lstStyle/>
            <a:p>
              <a:endParaRPr/>
            </a:p>
          </p:txBody>
        </p:sp>
        <p:sp>
          <p:nvSpPr>
            <p:cNvPr id="8" name="object 8"/>
            <p:cNvSpPr/>
            <p:nvPr/>
          </p:nvSpPr>
          <p:spPr>
            <a:xfrm>
              <a:off x="2743200" y="3276600"/>
              <a:ext cx="914400" cy="970915"/>
            </a:xfrm>
            <a:custGeom>
              <a:avLst/>
              <a:gdLst/>
              <a:ahLst/>
              <a:cxnLst/>
              <a:rect l="l" t="t" r="r" b="b"/>
              <a:pathLst>
                <a:path w="914400" h="970914">
                  <a:moveTo>
                    <a:pt x="0" y="346710"/>
                  </a:moveTo>
                  <a:lnTo>
                    <a:pt x="11207" y="400933"/>
                  </a:lnTo>
                  <a:lnTo>
                    <a:pt x="43868" y="452883"/>
                  </a:lnTo>
                  <a:lnTo>
                    <a:pt x="96541" y="501789"/>
                  </a:lnTo>
                  <a:lnTo>
                    <a:pt x="129930" y="524859"/>
                  </a:lnTo>
                  <a:lnTo>
                    <a:pt x="167782" y="546877"/>
                  </a:lnTo>
                  <a:lnTo>
                    <a:pt x="209916" y="567749"/>
                  </a:lnTo>
                  <a:lnTo>
                    <a:pt x="256151" y="587376"/>
                  </a:lnTo>
                  <a:lnTo>
                    <a:pt x="306308" y="605662"/>
                  </a:lnTo>
                  <a:lnTo>
                    <a:pt x="360205" y="622512"/>
                  </a:lnTo>
                  <a:lnTo>
                    <a:pt x="417663" y="637828"/>
                  </a:lnTo>
                  <a:lnTo>
                    <a:pt x="478502" y="651513"/>
                  </a:lnTo>
                  <a:lnTo>
                    <a:pt x="542541" y="663472"/>
                  </a:lnTo>
                  <a:lnTo>
                    <a:pt x="609600" y="673607"/>
                  </a:lnTo>
                  <a:lnTo>
                    <a:pt x="609600" y="574548"/>
                  </a:lnTo>
                  <a:lnTo>
                    <a:pt x="914400" y="792480"/>
                  </a:lnTo>
                  <a:lnTo>
                    <a:pt x="609600" y="970788"/>
                  </a:lnTo>
                  <a:lnTo>
                    <a:pt x="609600" y="871727"/>
                  </a:lnTo>
                  <a:lnTo>
                    <a:pt x="542541" y="861592"/>
                  </a:lnTo>
                  <a:lnTo>
                    <a:pt x="478502" y="849633"/>
                  </a:lnTo>
                  <a:lnTo>
                    <a:pt x="417663" y="835948"/>
                  </a:lnTo>
                  <a:lnTo>
                    <a:pt x="360205" y="820632"/>
                  </a:lnTo>
                  <a:lnTo>
                    <a:pt x="306308" y="803782"/>
                  </a:lnTo>
                  <a:lnTo>
                    <a:pt x="256151" y="785496"/>
                  </a:lnTo>
                  <a:lnTo>
                    <a:pt x="209916" y="765869"/>
                  </a:lnTo>
                  <a:lnTo>
                    <a:pt x="167782" y="744997"/>
                  </a:lnTo>
                  <a:lnTo>
                    <a:pt x="129930" y="722979"/>
                  </a:lnTo>
                  <a:lnTo>
                    <a:pt x="96541" y="699909"/>
                  </a:lnTo>
                  <a:lnTo>
                    <a:pt x="43868" y="651003"/>
                  </a:lnTo>
                  <a:lnTo>
                    <a:pt x="11207" y="599053"/>
                  </a:lnTo>
                  <a:lnTo>
                    <a:pt x="0" y="544830"/>
                  </a:lnTo>
                  <a:lnTo>
                    <a:pt x="0" y="346710"/>
                  </a:lnTo>
                  <a:lnTo>
                    <a:pt x="2508" y="320830"/>
                  </a:lnTo>
                  <a:lnTo>
                    <a:pt x="9915" y="295468"/>
                  </a:lnTo>
                  <a:lnTo>
                    <a:pt x="38719" y="246563"/>
                  </a:lnTo>
                  <a:lnTo>
                    <a:pt x="84995" y="200531"/>
                  </a:lnTo>
                  <a:lnTo>
                    <a:pt x="147329" y="157908"/>
                  </a:lnTo>
                  <a:lnTo>
                    <a:pt x="184076" y="138042"/>
                  </a:lnTo>
                  <a:lnTo>
                    <a:pt x="224306" y="119229"/>
                  </a:lnTo>
                  <a:lnTo>
                    <a:pt x="267843" y="101536"/>
                  </a:lnTo>
                  <a:lnTo>
                    <a:pt x="314509" y="85030"/>
                  </a:lnTo>
                  <a:lnTo>
                    <a:pt x="364129" y="69779"/>
                  </a:lnTo>
                  <a:lnTo>
                    <a:pt x="416524" y="55848"/>
                  </a:lnTo>
                  <a:lnTo>
                    <a:pt x="471519" y="43306"/>
                  </a:lnTo>
                  <a:lnTo>
                    <a:pt x="528936" y="32218"/>
                  </a:lnTo>
                  <a:lnTo>
                    <a:pt x="588599" y="22653"/>
                  </a:lnTo>
                  <a:lnTo>
                    <a:pt x="650330" y="14676"/>
                  </a:lnTo>
                  <a:lnTo>
                    <a:pt x="713952" y="8356"/>
                  </a:lnTo>
                  <a:lnTo>
                    <a:pt x="779289" y="3758"/>
                  </a:lnTo>
                  <a:lnTo>
                    <a:pt x="846164" y="950"/>
                  </a:lnTo>
                  <a:lnTo>
                    <a:pt x="914400" y="0"/>
                  </a:lnTo>
                  <a:lnTo>
                    <a:pt x="914400" y="198120"/>
                  </a:lnTo>
                  <a:lnTo>
                    <a:pt x="850979" y="198948"/>
                  </a:lnTo>
                  <a:lnTo>
                    <a:pt x="788525" y="201404"/>
                  </a:lnTo>
                  <a:lnTo>
                    <a:pt x="727206" y="205437"/>
                  </a:lnTo>
                  <a:lnTo>
                    <a:pt x="667191" y="211002"/>
                  </a:lnTo>
                  <a:lnTo>
                    <a:pt x="608649" y="218050"/>
                  </a:lnTo>
                  <a:lnTo>
                    <a:pt x="551747" y="226533"/>
                  </a:lnTo>
                  <a:lnTo>
                    <a:pt x="496655" y="236405"/>
                  </a:lnTo>
                  <a:lnTo>
                    <a:pt x="443542" y="247616"/>
                  </a:lnTo>
                  <a:lnTo>
                    <a:pt x="392576" y="260120"/>
                  </a:lnTo>
                  <a:lnTo>
                    <a:pt x="343925" y="273870"/>
                  </a:lnTo>
                  <a:lnTo>
                    <a:pt x="297759" y="288816"/>
                  </a:lnTo>
                  <a:lnTo>
                    <a:pt x="254245" y="304912"/>
                  </a:lnTo>
                  <a:lnTo>
                    <a:pt x="213553" y="322110"/>
                  </a:lnTo>
                  <a:lnTo>
                    <a:pt x="175852" y="340362"/>
                  </a:lnTo>
                  <a:lnTo>
                    <a:pt x="141309" y="359621"/>
                  </a:lnTo>
                  <a:lnTo>
                    <a:pt x="82375" y="400968"/>
                  </a:lnTo>
                  <a:lnTo>
                    <a:pt x="58320" y="422961"/>
                  </a:lnTo>
                  <a:lnTo>
                    <a:pt x="38100" y="445769"/>
                  </a:lnTo>
                </a:path>
              </a:pathLst>
            </a:custGeom>
            <a:ln w="9525">
              <a:solidFill>
                <a:srgbClr val="000000"/>
              </a:solidFill>
            </a:ln>
          </p:spPr>
          <p:txBody>
            <a:bodyPr wrap="square" lIns="0" tIns="0" rIns="0" bIns="0" rtlCol="0"/>
            <a:lstStyle/>
            <a:p>
              <a:endParaRPr/>
            </a:p>
          </p:txBody>
        </p:sp>
      </p:grpSp>
      <p:grpSp>
        <p:nvGrpSpPr>
          <p:cNvPr id="9" name="object 9"/>
          <p:cNvGrpSpPr/>
          <p:nvPr/>
        </p:nvGrpSpPr>
        <p:grpSpPr>
          <a:xfrm>
            <a:off x="4490211" y="1828800"/>
            <a:ext cx="1377315" cy="2441575"/>
            <a:chOff x="4490211" y="1828800"/>
            <a:chExt cx="1377315" cy="2441575"/>
          </a:xfrm>
        </p:grpSpPr>
        <p:sp>
          <p:nvSpPr>
            <p:cNvPr id="10" name="object 10"/>
            <p:cNvSpPr/>
            <p:nvPr/>
          </p:nvSpPr>
          <p:spPr>
            <a:xfrm>
              <a:off x="4490211" y="1828800"/>
              <a:ext cx="1377315" cy="2441575"/>
            </a:xfrm>
            <a:custGeom>
              <a:avLst/>
              <a:gdLst/>
              <a:ahLst/>
              <a:cxnLst/>
              <a:rect l="l" t="t" r="r" b="b"/>
              <a:pathLst>
                <a:path w="1377314" h="2441575">
                  <a:moveTo>
                    <a:pt x="1334238" y="63302"/>
                  </a:moveTo>
                  <a:lnTo>
                    <a:pt x="0" y="2435225"/>
                  </a:lnTo>
                  <a:lnTo>
                    <a:pt x="11175" y="2441448"/>
                  </a:lnTo>
                  <a:lnTo>
                    <a:pt x="1345292" y="69516"/>
                  </a:lnTo>
                  <a:lnTo>
                    <a:pt x="1334238" y="63302"/>
                  </a:lnTo>
                  <a:close/>
                </a:path>
                <a:path w="1377314" h="2441575">
                  <a:moveTo>
                    <a:pt x="1374617" y="52197"/>
                  </a:moveTo>
                  <a:lnTo>
                    <a:pt x="1340485" y="52197"/>
                  </a:lnTo>
                  <a:lnTo>
                    <a:pt x="1351534" y="58420"/>
                  </a:lnTo>
                  <a:lnTo>
                    <a:pt x="1345292" y="69516"/>
                  </a:lnTo>
                  <a:lnTo>
                    <a:pt x="1372997" y="85089"/>
                  </a:lnTo>
                  <a:lnTo>
                    <a:pt x="1374617" y="52197"/>
                  </a:lnTo>
                  <a:close/>
                </a:path>
                <a:path w="1377314" h="2441575">
                  <a:moveTo>
                    <a:pt x="1340485" y="52197"/>
                  </a:moveTo>
                  <a:lnTo>
                    <a:pt x="1334238" y="63302"/>
                  </a:lnTo>
                  <a:lnTo>
                    <a:pt x="1345292" y="69516"/>
                  </a:lnTo>
                  <a:lnTo>
                    <a:pt x="1351534" y="58420"/>
                  </a:lnTo>
                  <a:lnTo>
                    <a:pt x="1340485" y="52197"/>
                  </a:lnTo>
                  <a:close/>
                </a:path>
                <a:path w="1377314" h="2441575">
                  <a:moveTo>
                    <a:pt x="1377188" y="0"/>
                  </a:moveTo>
                  <a:lnTo>
                    <a:pt x="1306576" y="47751"/>
                  </a:lnTo>
                  <a:lnTo>
                    <a:pt x="1334238" y="63302"/>
                  </a:lnTo>
                  <a:lnTo>
                    <a:pt x="1340485" y="52197"/>
                  </a:lnTo>
                  <a:lnTo>
                    <a:pt x="1374617" y="52197"/>
                  </a:lnTo>
                  <a:lnTo>
                    <a:pt x="1377188" y="0"/>
                  </a:lnTo>
                  <a:close/>
                </a:path>
              </a:pathLst>
            </a:custGeom>
            <a:solidFill>
              <a:srgbClr val="000000"/>
            </a:solidFill>
          </p:spPr>
          <p:txBody>
            <a:bodyPr wrap="square" lIns="0" tIns="0" rIns="0" bIns="0" rtlCol="0"/>
            <a:lstStyle/>
            <a:p>
              <a:endParaRPr/>
            </a:p>
          </p:txBody>
        </p:sp>
        <p:sp>
          <p:nvSpPr>
            <p:cNvPr id="11" name="object 11"/>
            <p:cNvSpPr/>
            <p:nvPr/>
          </p:nvSpPr>
          <p:spPr>
            <a:xfrm>
              <a:off x="4490211" y="1828800"/>
              <a:ext cx="1377315" cy="2441575"/>
            </a:xfrm>
            <a:custGeom>
              <a:avLst/>
              <a:gdLst/>
              <a:ahLst/>
              <a:cxnLst/>
              <a:rect l="l" t="t" r="r" b="b"/>
              <a:pathLst>
                <a:path w="1377314" h="2441575">
                  <a:moveTo>
                    <a:pt x="1334238" y="63302"/>
                  </a:moveTo>
                  <a:lnTo>
                    <a:pt x="0" y="2435225"/>
                  </a:lnTo>
                  <a:lnTo>
                    <a:pt x="11175" y="2441448"/>
                  </a:lnTo>
                  <a:lnTo>
                    <a:pt x="1345292" y="69516"/>
                  </a:lnTo>
                  <a:lnTo>
                    <a:pt x="1334238" y="63302"/>
                  </a:lnTo>
                  <a:close/>
                </a:path>
                <a:path w="1377314" h="2441575">
                  <a:moveTo>
                    <a:pt x="1374617" y="52197"/>
                  </a:moveTo>
                  <a:lnTo>
                    <a:pt x="1340485" y="52197"/>
                  </a:lnTo>
                  <a:lnTo>
                    <a:pt x="1351534" y="58420"/>
                  </a:lnTo>
                  <a:lnTo>
                    <a:pt x="1345292" y="69516"/>
                  </a:lnTo>
                  <a:lnTo>
                    <a:pt x="1372997" y="85089"/>
                  </a:lnTo>
                  <a:lnTo>
                    <a:pt x="1374617" y="52197"/>
                  </a:lnTo>
                  <a:close/>
                </a:path>
                <a:path w="1377314" h="2441575">
                  <a:moveTo>
                    <a:pt x="1340485" y="52197"/>
                  </a:moveTo>
                  <a:lnTo>
                    <a:pt x="1334238" y="63302"/>
                  </a:lnTo>
                  <a:lnTo>
                    <a:pt x="1345292" y="69516"/>
                  </a:lnTo>
                  <a:lnTo>
                    <a:pt x="1351534" y="58420"/>
                  </a:lnTo>
                  <a:lnTo>
                    <a:pt x="1340485" y="52197"/>
                  </a:lnTo>
                  <a:close/>
                </a:path>
                <a:path w="1377314" h="2441575">
                  <a:moveTo>
                    <a:pt x="1377188" y="0"/>
                  </a:moveTo>
                  <a:lnTo>
                    <a:pt x="1306576" y="47751"/>
                  </a:lnTo>
                  <a:lnTo>
                    <a:pt x="1334238" y="63302"/>
                  </a:lnTo>
                  <a:lnTo>
                    <a:pt x="1340485" y="52197"/>
                  </a:lnTo>
                  <a:lnTo>
                    <a:pt x="1374617" y="52197"/>
                  </a:lnTo>
                  <a:lnTo>
                    <a:pt x="1377188" y="0"/>
                  </a:lnTo>
                  <a:close/>
                </a:path>
              </a:pathLst>
            </a:custGeom>
            <a:solidFill>
              <a:srgbClr val="33CCCC"/>
            </a:solidFill>
          </p:spPr>
          <p:txBody>
            <a:bodyPr wrap="square" lIns="0" tIns="0" rIns="0" bIns="0" rtlCol="0"/>
            <a:lstStyle/>
            <a:p>
              <a:endParaRPr/>
            </a:p>
          </p:txBody>
        </p:sp>
      </p:grpSp>
      <p:sp>
        <p:nvSpPr>
          <p:cNvPr id="12" name="object 12"/>
          <p:cNvSpPr txBox="1"/>
          <p:nvPr/>
        </p:nvSpPr>
        <p:spPr>
          <a:xfrm>
            <a:off x="1456436" y="4922520"/>
            <a:ext cx="6382385" cy="391160"/>
          </a:xfrm>
          <a:prstGeom prst="rect">
            <a:avLst/>
          </a:prstGeom>
        </p:spPr>
        <p:txBody>
          <a:bodyPr vert="horz" wrap="square" lIns="0" tIns="12700" rIns="0" bIns="0" rtlCol="0">
            <a:spAutoFit/>
          </a:bodyPr>
          <a:lstStyle/>
          <a:p>
            <a:pPr marL="12700">
              <a:lnSpc>
                <a:spcPct val="100000"/>
              </a:lnSpc>
              <a:spcBef>
                <a:spcPts val="100"/>
              </a:spcBef>
              <a:tabLst>
                <a:tab pos="4829175" algn="l"/>
              </a:tabLst>
            </a:pPr>
            <a:r>
              <a:rPr sz="2400" b="1" spc="-5" dirty="0">
                <a:solidFill>
                  <a:srgbClr val="FF0000"/>
                </a:solidFill>
                <a:latin typeface="Arial" panose="020B0604020202020204"/>
                <a:cs typeface="Arial" panose="020B0604020202020204"/>
              </a:rPr>
              <a:t>Figure 5. Location</a:t>
            </a:r>
            <a:r>
              <a:rPr sz="2400" b="1" spc="30" dirty="0">
                <a:solidFill>
                  <a:srgbClr val="FF0000"/>
                </a:solidFill>
                <a:latin typeface="Arial" panose="020B0604020202020204"/>
                <a:cs typeface="Arial" panose="020B0604020202020204"/>
              </a:rPr>
              <a:t> </a:t>
            </a:r>
            <a:r>
              <a:rPr sz="2400" b="1" dirty="0">
                <a:solidFill>
                  <a:srgbClr val="FF0000"/>
                </a:solidFill>
                <a:latin typeface="Arial" panose="020B0604020202020204"/>
                <a:cs typeface="Arial" panose="020B0604020202020204"/>
              </a:rPr>
              <a:t>of</a:t>
            </a:r>
            <a:r>
              <a:rPr sz="2400" b="1" spc="5" dirty="0">
                <a:solidFill>
                  <a:srgbClr val="FF0000"/>
                </a:solidFill>
                <a:latin typeface="Arial" panose="020B0604020202020204"/>
                <a:cs typeface="Arial" panose="020B0604020202020204"/>
              </a:rPr>
              <a:t> </a:t>
            </a:r>
            <a:r>
              <a:rPr sz="2400" b="1" spc="-5" dirty="0">
                <a:solidFill>
                  <a:srgbClr val="FF0000"/>
                </a:solidFill>
                <a:latin typeface="Arial" panose="020B0604020202020204"/>
                <a:cs typeface="Arial" panose="020B0604020202020204"/>
              </a:rPr>
              <a:t>instruction	</a:t>
            </a:r>
            <a:r>
              <a:rPr sz="2400" b="1" dirty="0">
                <a:solidFill>
                  <a:srgbClr val="FF0000"/>
                </a:solidFill>
                <a:latin typeface="Arial" panose="020B0604020202020204"/>
                <a:cs typeface="Arial" panose="020B0604020202020204"/>
              </a:rPr>
              <a:t>in</a:t>
            </a:r>
            <a:r>
              <a:rPr sz="2400" b="1" spc="-80" dirty="0">
                <a:solidFill>
                  <a:srgbClr val="FF0000"/>
                </a:solidFill>
                <a:latin typeface="Arial" panose="020B0604020202020204"/>
                <a:cs typeface="Arial" panose="020B0604020202020204"/>
              </a:rPr>
              <a:t> </a:t>
            </a:r>
            <a:r>
              <a:rPr sz="2400" b="1" spc="-5" dirty="0">
                <a:solidFill>
                  <a:srgbClr val="FF0000"/>
                </a:solidFill>
                <a:latin typeface="Arial" panose="020B0604020202020204"/>
                <a:cs typeface="Arial" panose="020B0604020202020204"/>
              </a:rPr>
              <a:t>memory</a:t>
            </a:r>
            <a:endParaRPr sz="2400">
              <a:latin typeface="Arial" panose="020B0604020202020204"/>
              <a:cs typeface="Arial" panose="020B0604020202020204"/>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16" name="object 16"/>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43</a:t>
            </a:fld>
            <a:endParaRPr sz="1200" dirty="0">
              <a:latin typeface="Arial" panose="020B0604020202020204"/>
              <a:cs typeface="Arial" panose="020B0604020202020204"/>
            </a:endParaRPr>
          </a:p>
        </p:txBody>
      </p:sp>
      <p:sp>
        <p:nvSpPr>
          <p:cNvPr id="13" name="object 13"/>
          <p:cNvSpPr txBox="1">
            <a:spLocks noGrp="1"/>
          </p:cNvSpPr>
          <p:nvPr>
            <p:ph type="title"/>
          </p:nvPr>
        </p:nvSpPr>
        <p:spPr>
          <a:xfrm>
            <a:off x="916939" y="167893"/>
            <a:ext cx="5354320" cy="635635"/>
          </a:xfrm>
          <a:prstGeom prst="rect">
            <a:avLst/>
          </a:prstGeom>
        </p:spPr>
        <p:txBody>
          <a:bodyPr vert="horz" wrap="square" lIns="0" tIns="12700" rIns="0" bIns="0" rtlCol="0">
            <a:spAutoFit/>
          </a:bodyPr>
          <a:lstStyle/>
          <a:p>
            <a:pPr marL="12700">
              <a:lnSpc>
                <a:spcPct val="100000"/>
              </a:lnSpc>
              <a:spcBef>
                <a:spcPts val="100"/>
              </a:spcBef>
            </a:pPr>
            <a:r>
              <a:rPr spc="-5" dirty="0"/>
              <a:t>4. </a:t>
            </a:r>
            <a:r>
              <a:rPr spc="-20" dirty="0"/>
              <a:t>Program Counter </a:t>
            </a:r>
            <a:r>
              <a:rPr dirty="0"/>
              <a:t>(</a:t>
            </a:r>
            <a:r>
              <a:rPr spc="-40" dirty="0"/>
              <a:t> </a:t>
            </a:r>
            <a:r>
              <a:rPr spc="-5" dirty="0"/>
              <a:t>PC):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6" name="object 6"/>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44</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1069339" y="555751"/>
            <a:ext cx="4955540" cy="589915"/>
          </a:xfrm>
          <a:prstGeom prst="rect">
            <a:avLst/>
          </a:prstGeom>
        </p:spPr>
        <p:txBody>
          <a:bodyPr vert="horz" wrap="square" lIns="0" tIns="12700" rIns="0" bIns="0" rtlCol="0">
            <a:spAutoFit/>
          </a:bodyPr>
          <a:lstStyle/>
          <a:p>
            <a:pPr marL="12700">
              <a:lnSpc>
                <a:spcPct val="100000"/>
              </a:lnSpc>
              <a:spcBef>
                <a:spcPts val="100"/>
              </a:spcBef>
            </a:pPr>
            <a:r>
              <a:rPr sz="3700" dirty="0"/>
              <a:t>4. </a:t>
            </a:r>
            <a:r>
              <a:rPr sz="3700" spc="-20" dirty="0"/>
              <a:t>Program Counter </a:t>
            </a:r>
            <a:r>
              <a:rPr sz="3700" dirty="0"/>
              <a:t>(</a:t>
            </a:r>
            <a:r>
              <a:rPr sz="3700" spc="-30" dirty="0"/>
              <a:t> </a:t>
            </a:r>
            <a:r>
              <a:rPr sz="3700" spc="-5" dirty="0"/>
              <a:t>PC):</a:t>
            </a:r>
            <a:endParaRPr sz="3700"/>
          </a:p>
        </p:txBody>
      </p:sp>
      <p:sp>
        <p:nvSpPr>
          <p:cNvPr id="3" name="object 3"/>
          <p:cNvSpPr txBox="1"/>
          <p:nvPr/>
        </p:nvSpPr>
        <p:spPr>
          <a:xfrm>
            <a:off x="1526539" y="1487932"/>
            <a:ext cx="6975475" cy="3591560"/>
          </a:xfrm>
          <a:prstGeom prst="rect">
            <a:avLst/>
          </a:prstGeom>
        </p:spPr>
        <p:txBody>
          <a:bodyPr vert="horz" wrap="square" lIns="0" tIns="12065" rIns="0" bIns="0" rtlCol="0">
            <a:spAutoFit/>
          </a:bodyPr>
          <a:lstStyle/>
          <a:p>
            <a:pPr marL="469900" indent="-457835">
              <a:lnSpc>
                <a:spcPct val="100000"/>
              </a:lnSpc>
              <a:spcBef>
                <a:spcPts val="95"/>
              </a:spcBef>
              <a:buFont typeface="Arial" panose="020B0604020202020204"/>
              <a:buChar char="•"/>
              <a:tabLst>
                <a:tab pos="469900" algn="l"/>
                <a:tab pos="469900" algn="l"/>
              </a:tabLst>
            </a:pPr>
            <a:r>
              <a:rPr sz="2600" b="1" u="heavy" spc="-15" dirty="0">
                <a:uFill>
                  <a:solidFill>
                    <a:srgbClr val="000000"/>
                  </a:solidFill>
                </a:uFill>
                <a:latin typeface="Carlito" panose="020F0502020204030204"/>
                <a:cs typeface="Carlito" panose="020F0502020204030204"/>
              </a:rPr>
              <a:t>For </a:t>
            </a:r>
            <a:r>
              <a:rPr sz="2600" b="1" u="heavy" spc="-10" dirty="0">
                <a:uFill>
                  <a:solidFill>
                    <a:srgbClr val="000000"/>
                  </a:solidFill>
                </a:uFill>
                <a:latin typeface="Carlito" panose="020F0502020204030204"/>
                <a:cs typeface="Carlito" panose="020F0502020204030204"/>
              </a:rPr>
              <a:t>Example</a:t>
            </a:r>
            <a:r>
              <a:rPr sz="2600" spc="-10" dirty="0">
                <a:latin typeface="Carlito" panose="020F0502020204030204"/>
                <a:cs typeface="Carlito" panose="020F0502020204030204"/>
              </a:rPr>
              <a:t>:</a:t>
            </a:r>
            <a:endParaRPr sz="2600">
              <a:latin typeface="Carlito" panose="020F0502020204030204"/>
              <a:cs typeface="Carlito" panose="020F0502020204030204"/>
            </a:endParaRPr>
          </a:p>
          <a:p>
            <a:pPr>
              <a:lnSpc>
                <a:spcPct val="100000"/>
              </a:lnSpc>
              <a:spcBef>
                <a:spcPts val="5"/>
              </a:spcBef>
              <a:buFont typeface="Arial" panose="020B0604020202020204"/>
              <a:buChar char="•"/>
            </a:pPr>
            <a:endParaRPr sz="3350">
              <a:latin typeface="Carlito" panose="020F0502020204030204"/>
              <a:cs typeface="Carlito" panose="020F0502020204030204"/>
            </a:endParaRPr>
          </a:p>
          <a:p>
            <a:pPr marL="1308100" marR="5080" lvl="1" indent="-381000">
              <a:lnSpc>
                <a:spcPts val="2810"/>
              </a:lnSpc>
              <a:spcBef>
                <a:spcPts val="5"/>
              </a:spcBef>
              <a:buFont typeface="Wingdings" panose="05000000000000000000"/>
              <a:buChar char=""/>
              <a:tabLst>
                <a:tab pos="1308735" algn="l"/>
              </a:tabLst>
            </a:pPr>
            <a:r>
              <a:rPr sz="2600" spc="-5" dirty="0">
                <a:latin typeface="Carlito" panose="020F0502020204030204"/>
                <a:cs typeface="Carlito" panose="020F0502020204030204"/>
              </a:rPr>
              <a:t>In the </a:t>
            </a:r>
            <a:r>
              <a:rPr sz="2600" spc="-10" dirty="0">
                <a:latin typeface="Carlito" panose="020F0502020204030204"/>
                <a:cs typeface="Carlito" panose="020F0502020204030204"/>
              </a:rPr>
              <a:t>normal </a:t>
            </a:r>
            <a:r>
              <a:rPr sz="2600" b="1" spc="-30" dirty="0">
                <a:latin typeface="Carlito" panose="020F0502020204030204"/>
                <a:cs typeface="Carlito" panose="020F0502020204030204"/>
              </a:rPr>
              <a:t>step</a:t>
            </a:r>
            <a:r>
              <a:rPr sz="2600" b="1" spc="-30" dirty="0">
                <a:latin typeface="Arial" panose="020B0604020202020204"/>
                <a:cs typeface="Arial" panose="020B0604020202020204"/>
              </a:rPr>
              <a:t>–</a:t>
            </a:r>
            <a:r>
              <a:rPr sz="2600" b="1" spc="-30" dirty="0">
                <a:latin typeface="Carlito" panose="020F0502020204030204"/>
                <a:cs typeface="Carlito" panose="020F0502020204030204"/>
              </a:rPr>
              <a:t>by-step </a:t>
            </a:r>
            <a:r>
              <a:rPr sz="2600" spc="-5" dirty="0">
                <a:latin typeface="Carlito" panose="020F0502020204030204"/>
                <a:cs typeface="Carlito" panose="020F0502020204030204"/>
              </a:rPr>
              <a:t>of instructions  the </a:t>
            </a:r>
            <a:r>
              <a:rPr sz="2600" spc="-15" dirty="0">
                <a:latin typeface="Carlito" panose="020F0502020204030204"/>
                <a:cs typeface="Carlito" panose="020F0502020204030204"/>
              </a:rPr>
              <a:t>computer </a:t>
            </a:r>
            <a:r>
              <a:rPr sz="2600" spc="-5" dirty="0">
                <a:latin typeface="Carlito" panose="020F0502020204030204"/>
                <a:cs typeface="Carlito" panose="020F0502020204030204"/>
              </a:rPr>
              <a:t>accesses </a:t>
            </a:r>
            <a:r>
              <a:rPr sz="2600" b="1" spc="-5" dirty="0">
                <a:latin typeface="Carlito" panose="020F0502020204030204"/>
                <a:cs typeface="Carlito" panose="020F0502020204030204"/>
              </a:rPr>
              <a:t>sequential  </a:t>
            </a:r>
            <a:r>
              <a:rPr sz="2600" b="1" spc="-10" dirty="0">
                <a:latin typeface="Carlito" panose="020F0502020204030204"/>
                <a:cs typeface="Carlito" panose="020F0502020204030204"/>
              </a:rPr>
              <a:t>locations </a:t>
            </a:r>
            <a:r>
              <a:rPr sz="2600" spc="-5" dirty="0">
                <a:latin typeface="Carlito" panose="020F0502020204030204"/>
                <a:cs typeface="Carlito" panose="020F0502020204030204"/>
              </a:rPr>
              <a:t>in</a:t>
            </a:r>
            <a:r>
              <a:rPr sz="2600" spc="15" dirty="0">
                <a:latin typeface="Carlito" panose="020F0502020204030204"/>
                <a:cs typeface="Carlito" panose="020F0502020204030204"/>
              </a:rPr>
              <a:t> </a:t>
            </a:r>
            <a:r>
              <a:rPr sz="2600" spc="-5" dirty="0">
                <a:latin typeface="Carlito" panose="020F0502020204030204"/>
                <a:cs typeface="Carlito" panose="020F0502020204030204"/>
              </a:rPr>
              <a:t>memory</a:t>
            </a:r>
            <a:endParaRPr sz="2600">
              <a:latin typeface="Carlito" panose="020F0502020204030204"/>
              <a:cs typeface="Carlito" panose="020F0502020204030204"/>
            </a:endParaRPr>
          </a:p>
          <a:p>
            <a:pPr lvl="1">
              <a:lnSpc>
                <a:spcPct val="100000"/>
              </a:lnSpc>
              <a:spcBef>
                <a:spcPts val="20"/>
              </a:spcBef>
              <a:buFont typeface="Wingdings" panose="05000000000000000000"/>
              <a:buChar char=""/>
            </a:pPr>
            <a:endParaRPr sz="3300">
              <a:latin typeface="Carlito" panose="020F0502020204030204"/>
              <a:cs typeface="Carlito" panose="020F0502020204030204"/>
            </a:endParaRPr>
          </a:p>
          <a:p>
            <a:pPr marL="1308100" marR="22225" lvl="1" indent="-381000">
              <a:lnSpc>
                <a:spcPts val="2810"/>
              </a:lnSpc>
              <a:buFont typeface="Wingdings" panose="05000000000000000000"/>
              <a:buChar char=""/>
              <a:tabLst>
                <a:tab pos="1308735" algn="l"/>
              </a:tabLst>
            </a:pPr>
            <a:r>
              <a:rPr sz="2600" spc="-15" dirty="0">
                <a:latin typeface="Carlito" panose="020F0502020204030204"/>
                <a:cs typeface="Carlito" panose="020F0502020204030204"/>
              </a:rPr>
              <a:t>For </a:t>
            </a:r>
            <a:r>
              <a:rPr sz="2600" dirty="0">
                <a:latin typeface="Carlito" panose="020F0502020204030204"/>
                <a:cs typeface="Carlito" panose="020F0502020204030204"/>
              </a:rPr>
              <a:t>this </a:t>
            </a:r>
            <a:r>
              <a:rPr sz="2600" spc="-10" dirty="0">
                <a:latin typeface="Carlito" panose="020F0502020204030204"/>
                <a:cs typeface="Carlito" panose="020F0502020204030204"/>
              </a:rPr>
              <a:t>reason </a:t>
            </a:r>
            <a:r>
              <a:rPr sz="2600" dirty="0">
                <a:latin typeface="Carlito" panose="020F0502020204030204"/>
                <a:cs typeface="Carlito" panose="020F0502020204030204"/>
              </a:rPr>
              <a:t>the </a:t>
            </a:r>
            <a:r>
              <a:rPr sz="2600" b="1" spc="-15" dirty="0">
                <a:latin typeface="Carlito" panose="020F0502020204030204"/>
                <a:cs typeface="Carlito" panose="020F0502020204030204"/>
              </a:rPr>
              <a:t>Program Counter </a:t>
            </a:r>
            <a:r>
              <a:rPr sz="2600" dirty="0">
                <a:latin typeface="Carlito" panose="020F0502020204030204"/>
                <a:cs typeface="Carlito" panose="020F0502020204030204"/>
              </a:rPr>
              <a:t>is  </a:t>
            </a:r>
            <a:r>
              <a:rPr sz="2600" spc="-10" dirty="0">
                <a:latin typeface="Carlito" panose="020F0502020204030204"/>
                <a:cs typeface="Carlito" panose="020F0502020204030204"/>
              </a:rPr>
              <a:t>normally </a:t>
            </a:r>
            <a:r>
              <a:rPr sz="2600" spc="-15" dirty="0">
                <a:latin typeface="Carlito" panose="020F0502020204030204"/>
                <a:cs typeface="Carlito" panose="020F0502020204030204"/>
              </a:rPr>
              <a:t>incremented </a:t>
            </a:r>
            <a:r>
              <a:rPr sz="2600" spc="-5" dirty="0">
                <a:latin typeface="Carlito" panose="020F0502020204030204"/>
                <a:cs typeface="Carlito" panose="020F0502020204030204"/>
              </a:rPr>
              <a:t>during </a:t>
            </a:r>
            <a:r>
              <a:rPr sz="2600" spc="-15" dirty="0">
                <a:latin typeface="Carlito" panose="020F0502020204030204"/>
                <a:cs typeface="Carlito" panose="020F0502020204030204"/>
              </a:rPr>
              <a:t>execution </a:t>
            </a:r>
            <a:r>
              <a:rPr sz="2600" spc="-10" dirty="0">
                <a:latin typeface="Carlito" panose="020F0502020204030204"/>
                <a:cs typeface="Carlito" panose="020F0502020204030204"/>
              </a:rPr>
              <a:t>of  </a:t>
            </a:r>
            <a:r>
              <a:rPr sz="2600" spc="-5" dirty="0">
                <a:latin typeface="Carlito" panose="020F0502020204030204"/>
                <a:cs typeface="Carlito" panose="020F0502020204030204"/>
              </a:rPr>
              <a:t>an</a:t>
            </a:r>
            <a:r>
              <a:rPr sz="2600" spc="-10" dirty="0">
                <a:latin typeface="Carlito" panose="020F0502020204030204"/>
                <a:cs typeface="Carlito" panose="020F0502020204030204"/>
              </a:rPr>
              <a:t> </a:t>
            </a:r>
            <a:r>
              <a:rPr sz="2600" spc="-5" dirty="0">
                <a:latin typeface="Carlito" panose="020F0502020204030204"/>
                <a:cs typeface="Carlito" panose="020F0502020204030204"/>
              </a:rPr>
              <a:t>instruction.</a:t>
            </a:r>
            <a:endParaRPr sz="2600">
              <a:latin typeface="Carlito" panose="020F0502020204030204"/>
              <a:cs typeface="Carlito" panose="020F050202020403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6" name="object 6"/>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45</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916939" y="271525"/>
            <a:ext cx="1790700" cy="635635"/>
          </a:xfrm>
          <a:prstGeom prst="rect">
            <a:avLst/>
          </a:prstGeom>
        </p:spPr>
        <p:txBody>
          <a:bodyPr vert="horz" wrap="square" lIns="0" tIns="12700" rIns="0" bIns="0" rtlCol="0">
            <a:spAutoFit/>
          </a:bodyPr>
          <a:lstStyle/>
          <a:p>
            <a:pPr marL="12700">
              <a:lnSpc>
                <a:spcPct val="100000"/>
              </a:lnSpc>
              <a:spcBef>
                <a:spcPts val="100"/>
              </a:spcBef>
            </a:pPr>
            <a:r>
              <a:rPr spc="-5" dirty="0"/>
              <a:t>5.</a:t>
            </a:r>
            <a:r>
              <a:rPr spc="-90" dirty="0"/>
              <a:t> </a:t>
            </a:r>
            <a:r>
              <a:rPr spc="-10" dirty="0"/>
              <a:t>Stack:</a:t>
            </a:r>
          </a:p>
        </p:txBody>
      </p:sp>
      <p:sp>
        <p:nvSpPr>
          <p:cNvPr id="3" name="object 3"/>
          <p:cNvSpPr txBox="1"/>
          <p:nvPr/>
        </p:nvSpPr>
        <p:spPr>
          <a:xfrm>
            <a:off x="1374139" y="1192021"/>
            <a:ext cx="7018020" cy="3867150"/>
          </a:xfrm>
          <a:prstGeom prst="rect">
            <a:avLst/>
          </a:prstGeom>
        </p:spPr>
        <p:txBody>
          <a:bodyPr vert="horz" wrap="square" lIns="0" tIns="95250" rIns="0" bIns="0" rtlCol="0">
            <a:spAutoFit/>
          </a:bodyPr>
          <a:lstStyle/>
          <a:p>
            <a:pPr marL="469900" marR="173990" indent="-457835" algn="just">
              <a:lnSpc>
                <a:spcPts val="2690"/>
              </a:lnSpc>
              <a:spcBef>
                <a:spcPts val="750"/>
              </a:spcBef>
              <a:buFont typeface="Arial" panose="020B0604020202020204"/>
              <a:buChar char="•"/>
              <a:tabLst>
                <a:tab pos="469900" algn="l"/>
              </a:tabLst>
            </a:pPr>
            <a:r>
              <a:rPr sz="2800" spc="-5" dirty="0">
                <a:latin typeface="Carlito" panose="020F0502020204030204"/>
                <a:cs typeface="Carlito" panose="020F0502020204030204"/>
              </a:rPr>
              <a:t>The </a:t>
            </a:r>
            <a:r>
              <a:rPr sz="2800" spc="-10" dirty="0">
                <a:latin typeface="Carlito" panose="020F0502020204030204"/>
                <a:cs typeface="Carlito" panose="020F0502020204030204"/>
              </a:rPr>
              <a:t>Stack </a:t>
            </a:r>
            <a:r>
              <a:rPr sz="2800" dirty="0">
                <a:latin typeface="Carlito" panose="020F0502020204030204"/>
                <a:cs typeface="Carlito" panose="020F0502020204030204"/>
              </a:rPr>
              <a:t>is an </a:t>
            </a:r>
            <a:r>
              <a:rPr sz="2800" spc="-25" dirty="0">
                <a:latin typeface="Carlito" panose="020F0502020204030204"/>
                <a:cs typeface="Carlito" panose="020F0502020204030204"/>
              </a:rPr>
              <a:t>array </a:t>
            </a:r>
            <a:r>
              <a:rPr sz="2800" spc="-5" dirty="0">
                <a:latin typeface="Carlito" panose="020F0502020204030204"/>
                <a:cs typeface="Carlito" panose="020F0502020204030204"/>
              </a:rPr>
              <a:t>of </a:t>
            </a:r>
            <a:r>
              <a:rPr sz="2800" spc="-20" dirty="0">
                <a:latin typeface="Carlito" panose="020F0502020204030204"/>
                <a:cs typeface="Carlito" panose="020F0502020204030204"/>
              </a:rPr>
              <a:t>Registers </a:t>
            </a:r>
            <a:r>
              <a:rPr sz="2800" spc="-10" dirty="0">
                <a:latin typeface="Carlito" panose="020F0502020204030204"/>
                <a:cs typeface="Carlito" panose="020F0502020204030204"/>
              </a:rPr>
              <a:t>that allows  </a:t>
            </a:r>
            <a:r>
              <a:rPr sz="2800" spc="-15" dirty="0">
                <a:latin typeface="Carlito" panose="020F0502020204030204"/>
                <a:cs typeface="Carlito" panose="020F0502020204030204"/>
              </a:rPr>
              <a:t>words </a:t>
            </a:r>
            <a:r>
              <a:rPr sz="2800" spc="-5" dirty="0">
                <a:latin typeface="Carlito" panose="020F0502020204030204"/>
                <a:cs typeface="Carlito" panose="020F0502020204030204"/>
              </a:rPr>
              <a:t>or addresses </a:t>
            </a:r>
            <a:r>
              <a:rPr sz="2800" spc="-20" dirty="0">
                <a:latin typeface="Carlito" panose="020F0502020204030204"/>
                <a:cs typeface="Carlito" panose="020F0502020204030204"/>
              </a:rPr>
              <a:t>to </a:t>
            </a:r>
            <a:r>
              <a:rPr sz="2800" spc="-5" dirty="0">
                <a:latin typeface="Carlito" panose="020F0502020204030204"/>
                <a:cs typeface="Carlito" panose="020F0502020204030204"/>
              </a:rPr>
              <a:t>be </a:t>
            </a:r>
            <a:r>
              <a:rPr sz="2800" dirty="0">
                <a:latin typeface="Carlito" panose="020F0502020204030204"/>
                <a:cs typeface="Carlito" panose="020F0502020204030204"/>
              </a:rPr>
              <a:t>accessed </a:t>
            </a:r>
            <a:r>
              <a:rPr sz="2800" spc="-15" dirty="0">
                <a:latin typeface="Carlito" panose="020F0502020204030204"/>
                <a:cs typeface="Carlito" panose="020F0502020204030204"/>
              </a:rPr>
              <a:t>from </a:t>
            </a:r>
            <a:r>
              <a:rPr sz="2800" dirty="0">
                <a:latin typeface="Carlito" panose="020F0502020204030204"/>
                <a:cs typeface="Carlito" panose="020F0502020204030204"/>
              </a:rPr>
              <a:t>the  </a:t>
            </a:r>
            <a:r>
              <a:rPr sz="2800" spc="-15" dirty="0">
                <a:latin typeface="Carlito" panose="020F0502020204030204"/>
                <a:cs typeface="Carlito" panose="020F0502020204030204"/>
              </a:rPr>
              <a:t>top </a:t>
            </a:r>
            <a:r>
              <a:rPr sz="2800" spc="-5" dirty="0">
                <a:latin typeface="Carlito" panose="020F0502020204030204"/>
                <a:cs typeface="Carlito" panose="020F0502020204030204"/>
              </a:rPr>
              <a:t>of </a:t>
            </a:r>
            <a:r>
              <a:rPr sz="2800" dirty="0">
                <a:latin typeface="Carlito" panose="020F0502020204030204"/>
                <a:cs typeface="Carlito" panose="020F0502020204030204"/>
              </a:rPr>
              <a:t>this </a:t>
            </a:r>
            <a:r>
              <a:rPr sz="2800" spc="-25" dirty="0">
                <a:latin typeface="Carlito" panose="020F0502020204030204"/>
                <a:cs typeface="Carlito" panose="020F0502020204030204"/>
              </a:rPr>
              <a:t>array </a:t>
            </a:r>
            <a:r>
              <a:rPr sz="2800" spc="-5" dirty="0">
                <a:latin typeface="Carlito" panose="020F0502020204030204"/>
                <a:cs typeface="Carlito" panose="020F0502020204030204"/>
              </a:rPr>
              <a:t>on </a:t>
            </a:r>
            <a:r>
              <a:rPr sz="2800" dirty="0">
                <a:latin typeface="Carlito" panose="020F0502020204030204"/>
                <a:cs typeface="Carlito" panose="020F0502020204030204"/>
              </a:rPr>
              <a:t>a </a:t>
            </a:r>
            <a:r>
              <a:rPr sz="2800" b="1" spc="-5" dirty="0">
                <a:latin typeface="Carlito" panose="020F0502020204030204"/>
                <a:cs typeface="Carlito" panose="020F0502020204030204"/>
              </a:rPr>
              <a:t>last-in, </a:t>
            </a:r>
            <a:r>
              <a:rPr sz="2800" b="1" spc="-10" dirty="0">
                <a:latin typeface="Carlito" panose="020F0502020204030204"/>
                <a:cs typeface="Carlito" panose="020F0502020204030204"/>
              </a:rPr>
              <a:t>first-out </a:t>
            </a:r>
            <a:r>
              <a:rPr sz="2800" b="1" dirty="0">
                <a:latin typeface="Carlito" panose="020F0502020204030204"/>
                <a:cs typeface="Carlito" panose="020F0502020204030204"/>
              </a:rPr>
              <a:t>basis </a:t>
            </a:r>
            <a:r>
              <a:rPr sz="2800" dirty="0">
                <a:latin typeface="Carlito" panose="020F0502020204030204"/>
                <a:cs typeface="Carlito" panose="020F0502020204030204"/>
              </a:rPr>
              <a:t>(  </a:t>
            </a:r>
            <a:r>
              <a:rPr sz="2800" b="1" spc="-10" dirty="0">
                <a:latin typeface="Carlito" panose="020F0502020204030204"/>
                <a:cs typeface="Carlito" panose="020F0502020204030204"/>
              </a:rPr>
              <a:t>LIFO </a:t>
            </a:r>
            <a:r>
              <a:rPr sz="2800" dirty="0">
                <a:latin typeface="Carlito" panose="020F0502020204030204"/>
                <a:cs typeface="Carlito" panose="020F0502020204030204"/>
              </a:rPr>
              <a:t>).</a:t>
            </a:r>
            <a:endParaRPr sz="2800">
              <a:latin typeface="Carlito" panose="020F0502020204030204"/>
              <a:cs typeface="Carlito" panose="020F0502020204030204"/>
            </a:endParaRPr>
          </a:p>
          <a:p>
            <a:pPr>
              <a:lnSpc>
                <a:spcPct val="100000"/>
              </a:lnSpc>
              <a:spcBef>
                <a:spcPts val="55"/>
              </a:spcBef>
              <a:buFont typeface="Arial" panose="020B0604020202020204"/>
              <a:buChar char="•"/>
            </a:pPr>
            <a:endParaRPr sz="3250">
              <a:latin typeface="Carlito" panose="020F0502020204030204"/>
              <a:cs typeface="Carlito" panose="020F0502020204030204"/>
            </a:endParaRPr>
          </a:p>
          <a:p>
            <a:pPr marL="469900" marR="5080" indent="-457835">
              <a:lnSpc>
                <a:spcPts val="2690"/>
              </a:lnSpc>
              <a:buFont typeface="Arial" panose="020B0604020202020204"/>
              <a:buChar char="•"/>
              <a:tabLst>
                <a:tab pos="469900" algn="l"/>
                <a:tab pos="469900" algn="l"/>
              </a:tabLst>
            </a:pPr>
            <a:r>
              <a:rPr sz="2800" dirty="0">
                <a:latin typeface="Carlito" panose="020F0502020204030204"/>
                <a:cs typeface="Carlito" panose="020F0502020204030204"/>
              </a:rPr>
              <a:t>A </a:t>
            </a:r>
            <a:r>
              <a:rPr sz="2800" spc="-10" dirty="0">
                <a:latin typeface="Carlito" panose="020F0502020204030204"/>
                <a:cs typeface="Carlito" panose="020F0502020204030204"/>
              </a:rPr>
              <a:t>Stack </a:t>
            </a:r>
            <a:r>
              <a:rPr sz="2800" dirty="0">
                <a:latin typeface="Carlito" panose="020F0502020204030204"/>
                <a:cs typeface="Carlito" panose="020F0502020204030204"/>
              </a:rPr>
              <a:t>is </a:t>
            </a:r>
            <a:r>
              <a:rPr sz="2800" spc="-10" dirty="0">
                <a:latin typeface="Carlito" panose="020F0502020204030204"/>
                <a:cs typeface="Carlito" panose="020F0502020204030204"/>
              </a:rPr>
              <a:t>often termed </a:t>
            </a:r>
            <a:r>
              <a:rPr sz="2800" dirty="0">
                <a:latin typeface="Carlito" panose="020F0502020204030204"/>
                <a:cs typeface="Carlito" panose="020F0502020204030204"/>
              </a:rPr>
              <a:t>an </a:t>
            </a:r>
            <a:r>
              <a:rPr sz="2800" b="1" spc="-10" dirty="0">
                <a:latin typeface="Carlito" panose="020F0502020204030204"/>
                <a:cs typeface="Carlito" panose="020F0502020204030204"/>
              </a:rPr>
              <a:t>LIFO </a:t>
            </a:r>
            <a:r>
              <a:rPr sz="2800" spc="-25" dirty="0">
                <a:latin typeface="Carlito" panose="020F0502020204030204"/>
                <a:cs typeface="Carlito" panose="020F0502020204030204"/>
              </a:rPr>
              <a:t>array </a:t>
            </a:r>
            <a:r>
              <a:rPr sz="2800" spc="-5" dirty="0">
                <a:latin typeface="Carlito" panose="020F0502020204030204"/>
                <a:cs typeface="Carlito" panose="020F0502020204030204"/>
              </a:rPr>
              <a:t>or </a:t>
            </a:r>
            <a:r>
              <a:rPr sz="2800" dirty="0">
                <a:latin typeface="Carlito" panose="020F0502020204030204"/>
                <a:cs typeface="Carlito" panose="020F0502020204030204"/>
              </a:rPr>
              <a:t>it  </a:t>
            </a:r>
            <a:r>
              <a:rPr sz="2800" spc="-20" dirty="0">
                <a:latin typeface="Carlito" panose="020F0502020204030204"/>
                <a:cs typeface="Carlito" panose="020F0502020204030204"/>
              </a:rPr>
              <a:t>may </a:t>
            </a:r>
            <a:r>
              <a:rPr sz="2800" spc="-5" dirty="0">
                <a:latin typeface="Carlito" panose="020F0502020204030204"/>
                <a:cs typeface="Carlito" panose="020F0502020204030204"/>
              </a:rPr>
              <a:t>be </a:t>
            </a:r>
            <a:r>
              <a:rPr sz="2800" spc="-25" dirty="0">
                <a:latin typeface="Carlito" panose="020F0502020204030204"/>
                <a:cs typeface="Carlito" panose="020F0502020204030204"/>
              </a:rPr>
              <a:t>referred </a:t>
            </a:r>
            <a:r>
              <a:rPr sz="2800" spc="-20" dirty="0">
                <a:latin typeface="Carlito" panose="020F0502020204030204"/>
                <a:cs typeface="Carlito" panose="020F0502020204030204"/>
              </a:rPr>
              <a:t>to </a:t>
            </a:r>
            <a:r>
              <a:rPr sz="2800" dirty="0">
                <a:latin typeface="Carlito" panose="020F0502020204030204"/>
                <a:cs typeface="Carlito" panose="020F0502020204030204"/>
              </a:rPr>
              <a:t>as a </a:t>
            </a:r>
            <a:r>
              <a:rPr sz="2800" b="1" dirty="0">
                <a:latin typeface="Carlito" panose="020F0502020204030204"/>
                <a:cs typeface="Carlito" panose="020F0502020204030204"/>
              </a:rPr>
              <a:t>push down </a:t>
            </a:r>
            <a:r>
              <a:rPr sz="2800" dirty="0">
                <a:latin typeface="Carlito" panose="020F0502020204030204"/>
                <a:cs typeface="Carlito" panose="020F0502020204030204"/>
              </a:rPr>
              <a:t>( </a:t>
            </a:r>
            <a:r>
              <a:rPr sz="2800" b="1" dirty="0">
                <a:latin typeface="Carlito" panose="020F0502020204030204"/>
                <a:cs typeface="Carlito" panose="020F0502020204030204"/>
              </a:rPr>
              <a:t>or push-  pop</a:t>
            </a:r>
            <a:r>
              <a:rPr sz="2800" dirty="0">
                <a:latin typeface="Carlito" panose="020F0502020204030204"/>
                <a:cs typeface="Carlito" panose="020F0502020204030204"/>
              </a:rPr>
              <a:t>)</a:t>
            </a:r>
            <a:r>
              <a:rPr sz="2800" spc="-25" dirty="0">
                <a:latin typeface="Carlito" panose="020F0502020204030204"/>
                <a:cs typeface="Carlito" panose="020F0502020204030204"/>
              </a:rPr>
              <a:t> </a:t>
            </a:r>
            <a:r>
              <a:rPr sz="2800" b="1" spc="-20" dirty="0">
                <a:latin typeface="Carlito" panose="020F0502020204030204"/>
                <a:cs typeface="Carlito" panose="020F0502020204030204"/>
              </a:rPr>
              <a:t>array</a:t>
            </a:r>
            <a:r>
              <a:rPr sz="2800" spc="-20" dirty="0">
                <a:latin typeface="Carlito" panose="020F0502020204030204"/>
                <a:cs typeface="Carlito" panose="020F0502020204030204"/>
              </a:rPr>
              <a:t>.</a:t>
            </a:r>
            <a:endParaRPr sz="2800">
              <a:latin typeface="Carlito" panose="020F0502020204030204"/>
              <a:cs typeface="Carlito" panose="020F0502020204030204"/>
            </a:endParaRPr>
          </a:p>
          <a:p>
            <a:pPr>
              <a:lnSpc>
                <a:spcPct val="100000"/>
              </a:lnSpc>
              <a:spcBef>
                <a:spcPts val="25"/>
              </a:spcBef>
              <a:buFont typeface="Arial" panose="020B0604020202020204"/>
              <a:buChar char="•"/>
            </a:pPr>
            <a:endParaRPr sz="2750">
              <a:latin typeface="Carlito" panose="020F0502020204030204"/>
              <a:cs typeface="Carlito" panose="020F0502020204030204"/>
            </a:endParaRPr>
          </a:p>
          <a:p>
            <a:pPr marL="469900" indent="-457835">
              <a:lnSpc>
                <a:spcPct val="100000"/>
              </a:lnSpc>
              <a:buFont typeface="Arial" panose="020B0604020202020204"/>
              <a:buChar char="•"/>
              <a:tabLst>
                <a:tab pos="469900" algn="l"/>
                <a:tab pos="469900" algn="l"/>
              </a:tabLst>
            </a:pPr>
            <a:r>
              <a:rPr sz="2800" spc="-15" dirty="0">
                <a:latin typeface="Carlito" panose="020F0502020204030204"/>
                <a:cs typeface="Carlito" panose="020F0502020204030204"/>
              </a:rPr>
              <a:t>Operation </a:t>
            </a:r>
            <a:r>
              <a:rPr sz="2800" spc="-5" dirty="0">
                <a:latin typeface="Carlito" panose="020F0502020204030204"/>
                <a:cs typeface="Carlito" panose="020F0502020204030204"/>
              </a:rPr>
              <a:t>of </a:t>
            </a:r>
            <a:r>
              <a:rPr sz="2800" dirty="0">
                <a:latin typeface="Carlito" panose="020F0502020204030204"/>
                <a:cs typeface="Carlito" panose="020F0502020204030204"/>
              </a:rPr>
              <a:t>a </a:t>
            </a:r>
            <a:r>
              <a:rPr sz="2800" spc="-15" dirty="0">
                <a:latin typeface="Carlito" panose="020F0502020204030204"/>
                <a:cs typeface="Carlito" panose="020F0502020204030204"/>
              </a:rPr>
              <a:t>stack </a:t>
            </a:r>
            <a:r>
              <a:rPr sz="2800" dirty="0">
                <a:latin typeface="Carlito" panose="020F0502020204030204"/>
                <a:cs typeface="Carlito" panose="020F0502020204030204"/>
              </a:rPr>
              <a:t>is </a:t>
            </a:r>
            <a:r>
              <a:rPr sz="2800" spc="-5" dirty="0">
                <a:latin typeface="Carlito" panose="020F0502020204030204"/>
                <a:cs typeface="Carlito" panose="020F0502020204030204"/>
              </a:rPr>
              <a:t>shown </a:t>
            </a:r>
            <a:r>
              <a:rPr sz="2800" dirty="0">
                <a:latin typeface="Carlito" panose="020F0502020204030204"/>
                <a:cs typeface="Carlito" panose="020F0502020204030204"/>
              </a:rPr>
              <a:t>in </a:t>
            </a:r>
            <a:r>
              <a:rPr sz="2800" b="1" dirty="0">
                <a:latin typeface="Carlito" panose="020F0502020204030204"/>
                <a:cs typeface="Carlito" panose="020F0502020204030204"/>
              </a:rPr>
              <a:t>Fig</a:t>
            </a:r>
            <a:r>
              <a:rPr sz="2800" b="1" spc="15" dirty="0">
                <a:latin typeface="Carlito" panose="020F0502020204030204"/>
                <a:cs typeface="Carlito" panose="020F0502020204030204"/>
              </a:rPr>
              <a:t> </a:t>
            </a:r>
            <a:r>
              <a:rPr sz="2800" b="1" dirty="0">
                <a:latin typeface="Carlito" panose="020F0502020204030204"/>
                <a:cs typeface="Carlito" panose="020F0502020204030204"/>
              </a:rPr>
              <a:t>6</a:t>
            </a:r>
            <a:r>
              <a:rPr sz="2800" dirty="0">
                <a:latin typeface="Carlito" panose="020F0502020204030204"/>
                <a:cs typeface="Carlito" panose="020F0502020204030204"/>
              </a:rPr>
              <a:t>.</a:t>
            </a:r>
            <a:endParaRPr sz="2800">
              <a:latin typeface="Carlito" panose="020F0502020204030204"/>
              <a:cs typeface="Carlito" panose="020F050202020403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5490" y="5798820"/>
            <a:ext cx="8046084" cy="779780"/>
          </a:xfrm>
          <a:prstGeom prst="rect">
            <a:avLst/>
          </a:prstGeom>
        </p:spPr>
        <p:txBody>
          <a:bodyPr vert="horz" wrap="square" lIns="0" tIns="12065" rIns="0" bIns="0" rtlCol="0">
            <a:spAutoFit/>
          </a:bodyPr>
          <a:lstStyle/>
          <a:p>
            <a:pPr marL="717550">
              <a:lnSpc>
                <a:spcPct val="100000"/>
              </a:lnSpc>
              <a:spcBef>
                <a:spcPts val="95"/>
              </a:spcBef>
              <a:tabLst>
                <a:tab pos="5633085" algn="l"/>
              </a:tabLst>
            </a:pPr>
            <a:r>
              <a:rPr sz="2000" spc="-5" dirty="0">
                <a:solidFill>
                  <a:srgbClr val="FF0000"/>
                </a:solidFill>
                <a:latin typeface="Arial" panose="020B0604020202020204"/>
                <a:cs typeface="Arial" panose="020B0604020202020204"/>
              </a:rPr>
              <a:t>Figure 6. operation of a stack (</a:t>
            </a:r>
            <a:r>
              <a:rPr sz="2000" spc="70" dirty="0">
                <a:solidFill>
                  <a:srgbClr val="FF0000"/>
                </a:solidFill>
                <a:latin typeface="Arial" panose="020B0604020202020204"/>
                <a:cs typeface="Arial" panose="020B0604020202020204"/>
              </a:rPr>
              <a:t> </a:t>
            </a:r>
            <a:r>
              <a:rPr sz="2000" spc="-5" dirty="0">
                <a:solidFill>
                  <a:srgbClr val="FF0000"/>
                </a:solidFill>
                <a:latin typeface="Arial" panose="020B0604020202020204"/>
                <a:cs typeface="Arial" panose="020B0604020202020204"/>
              </a:rPr>
              <a:t>the</a:t>
            </a:r>
            <a:r>
              <a:rPr sz="2000" dirty="0">
                <a:solidFill>
                  <a:srgbClr val="FF0000"/>
                </a:solidFill>
                <a:latin typeface="Arial" panose="020B0604020202020204"/>
                <a:cs typeface="Arial" panose="020B0604020202020204"/>
              </a:rPr>
              <a:t> </a:t>
            </a:r>
            <a:r>
              <a:rPr sz="2000" spc="-5" dirty="0">
                <a:solidFill>
                  <a:srgbClr val="FF0000"/>
                </a:solidFill>
                <a:latin typeface="Arial" panose="020B0604020202020204"/>
                <a:cs typeface="Arial" panose="020B0604020202020204"/>
              </a:rPr>
              <a:t>storage	&amp; recall of a</a:t>
            </a:r>
            <a:r>
              <a:rPr sz="2000" spc="-25" dirty="0">
                <a:solidFill>
                  <a:srgbClr val="FF0000"/>
                </a:solidFill>
                <a:latin typeface="Arial" panose="020B0604020202020204"/>
                <a:cs typeface="Arial" panose="020B0604020202020204"/>
              </a:rPr>
              <a:t> </a:t>
            </a:r>
            <a:r>
              <a:rPr sz="2000" spc="-5" dirty="0">
                <a:solidFill>
                  <a:srgbClr val="FF0000"/>
                </a:solidFill>
                <a:latin typeface="Arial" panose="020B0604020202020204"/>
                <a:cs typeface="Arial" panose="020B0604020202020204"/>
              </a:rPr>
              <a:t>word)</a:t>
            </a:r>
            <a:endParaRPr sz="2000">
              <a:latin typeface="Arial" panose="020B0604020202020204"/>
              <a:cs typeface="Arial" panose="020B0604020202020204"/>
            </a:endParaRPr>
          </a:p>
          <a:p>
            <a:pPr marL="50800">
              <a:lnSpc>
                <a:spcPct val="100000"/>
              </a:lnSpc>
              <a:spcBef>
                <a:spcPts val="1670"/>
              </a:spcBef>
              <a:tabLst>
                <a:tab pos="1924050" algn="l"/>
                <a:tab pos="5721985" algn="l"/>
              </a:tabLst>
            </a:pPr>
            <a:r>
              <a:rPr sz="1600" b="1" spc="-5" dirty="0">
                <a:latin typeface="Arial" panose="020B0604020202020204"/>
                <a:cs typeface="Arial" panose="020B0604020202020204"/>
              </a:rPr>
              <a:t>Lecture</a:t>
            </a:r>
            <a:r>
              <a:rPr sz="1600" b="1" dirty="0">
                <a:latin typeface="Arial" panose="020B0604020202020204"/>
                <a:cs typeface="Arial" panose="020B0604020202020204"/>
              </a:rPr>
              <a:t> 1		</a:t>
            </a:r>
            <a:r>
              <a:rPr sz="1600" b="1" spc="-5" dirty="0">
                <a:latin typeface="Arial" panose="020B0604020202020204"/>
                <a:cs typeface="Arial" panose="020B0604020202020204"/>
              </a:rPr>
              <a:t>Computer </a:t>
            </a:r>
            <a:r>
              <a:rPr sz="1600" b="1" spc="-100" dirty="0">
                <a:latin typeface="Arial" panose="020B0604020202020204"/>
                <a:cs typeface="Arial" panose="020B0604020202020204"/>
              </a:rPr>
              <a:t>Organizati</a:t>
            </a:r>
            <a:r>
              <a:rPr sz="1800" spc="-150" baseline="-23000" dirty="0">
                <a:solidFill>
                  <a:srgbClr val="888888"/>
                </a:solidFill>
                <a:latin typeface="Arial" panose="020B0604020202020204"/>
                <a:cs typeface="Arial" panose="020B0604020202020204"/>
              </a:rPr>
              <a:t>4</a:t>
            </a:r>
            <a:r>
              <a:rPr sz="1600" b="1" spc="-100" dirty="0">
                <a:latin typeface="Arial" panose="020B0604020202020204"/>
                <a:cs typeface="Arial" panose="020B0604020202020204"/>
              </a:rPr>
              <a:t>o</a:t>
            </a:r>
            <a:r>
              <a:rPr sz="1800" spc="-150" baseline="-23000" dirty="0">
                <a:solidFill>
                  <a:srgbClr val="888888"/>
                </a:solidFill>
                <a:latin typeface="Arial" panose="020B0604020202020204"/>
                <a:cs typeface="Arial" panose="020B0604020202020204"/>
              </a:rPr>
              <a:t>9</a:t>
            </a:r>
            <a:r>
              <a:rPr sz="1600" b="1" spc="-100" dirty="0">
                <a:latin typeface="Arial" panose="020B0604020202020204"/>
                <a:cs typeface="Arial" panose="020B0604020202020204"/>
              </a:rPr>
              <a:t>n</a:t>
            </a:r>
            <a:endParaRPr sz="1600">
              <a:latin typeface="Arial" panose="020B0604020202020204"/>
              <a:cs typeface="Arial" panose="020B0604020202020204"/>
            </a:endParaRPr>
          </a:p>
        </p:txBody>
      </p:sp>
      <p:graphicFrame>
        <p:nvGraphicFramePr>
          <p:cNvPr id="3" name="object 3"/>
          <p:cNvGraphicFramePr>
            <a:graphicFrameLocks noGrp="1"/>
          </p:cNvGraphicFramePr>
          <p:nvPr/>
        </p:nvGraphicFramePr>
        <p:xfrm>
          <a:off x="8072437" y="1138237"/>
          <a:ext cx="929005" cy="4581525"/>
        </p:xfrm>
        <a:graphic>
          <a:graphicData uri="http://schemas.openxmlformats.org/drawingml/2006/table">
            <a:tbl>
              <a:tblPr firstRow="1" bandRow="1">
                <a:tableStyleId>{2D5ABB26-0587-4C30-8999-92F81FD0307C}</a:tableStyleId>
              </a:tblPr>
              <a:tblGrid>
                <a:gridCol w="914400"/>
              </a:tblGrid>
              <a:tr h="914400">
                <a:tc>
                  <a:txBody>
                    <a:bodyPr/>
                    <a:lstStyle/>
                    <a:p>
                      <a:pPr>
                        <a:lnSpc>
                          <a:spcPct val="100000"/>
                        </a:lnSpc>
                      </a:pPr>
                      <a:endParaRPr sz="2150">
                        <a:latin typeface="Times New Roman" panose="02020603050405020304"/>
                        <a:cs typeface="Times New Roman" panose="02020603050405020304"/>
                      </a:endParaRPr>
                    </a:p>
                    <a:p>
                      <a:pPr marL="285750">
                        <a:lnSpc>
                          <a:spcPct val="100000"/>
                        </a:lnSpc>
                      </a:pPr>
                      <a:r>
                        <a:rPr sz="1800" spc="-5" dirty="0">
                          <a:latin typeface="Arial" panose="020B0604020202020204"/>
                          <a:cs typeface="Arial" panose="020B0604020202020204"/>
                        </a:rPr>
                        <a:t>A3</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914400">
                <a:tc>
                  <a:txBody>
                    <a:bodyPr/>
                    <a:lstStyle/>
                    <a:p>
                      <a:pPr>
                        <a:lnSpc>
                          <a:spcPct val="100000"/>
                        </a:lnSpc>
                      </a:pPr>
                      <a:endParaRPr sz="2150">
                        <a:latin typeface="Times New Roman" panose="02020603050405020304"/>
                        <a:cs typeface="Times New Roman" panose="02020603050405020304"/>
                      </a:endParaRPr>
                    </a:p>
                    <a:p>
                      <a:pPr marL="285750">
                        <a:lnSpc>
                          <a:spcPct val="100000"/>
                        </a:lnSpc>
                      </a:pPr>
                      <a:r>
                        <a:rPr sz="1800" spc="-5" dirty="0">
                          <a:latin typeface="Arial" panose="020B0604020202020204"/>
                          <a:cs typeface="Arial" panose="020B0604020202020204"/>
                        </a:rPr>
                        <a:t>A2</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914400">
                <a:tc>
                  <a:txBody>
                    <a:bodyPr/>
                    <a:lstStyle/>
                    <a:p>
                      <a:pPr>
                        <a:lnSpc>
                          <a:spcPct val="100000"/>
                        </a:lnSpc>
                      </a:pPr>
                      <a:endParaRPr sz="2150">
                        <a:latin typeface="Times New Roman" panose="02020603050405020304"/>
                        <a:cs typeface="Times New Roman" panose="02020603050405020304"/>
                      </a:endParaRPr>
                    </a:p>
                    <a:p>
                      <a:pPr marL="317500">
                        <a:lnSpc>
                          <a:spcPct val="100000"/>
                        </a:lnSpc>
                      </a:pPr>
                      <a:r>
                        <a:rPr sz="1800" spc="-5" dirty="0">
                          <a:latin typeface="Arial" panose="020B0604020202020204"/>
                          <a:cs typeface="Arial" panose="020B0604020202020204"/>
                        </a:rPr>
                        <a:t>A1</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914400">
                <a:tc>
                  <a:txBody>
                    <a:bodyPr/>
                    <a:lstStyle/>
                    <a:p>
                      <a:pPr>
                        <a:lnSpc>
                          <a:spcPct val="100000"/>
                        </a:lnSpc>
                      </a:pPr>
                      <a:endParaRPr sz="18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914400">
                <a:tc>
                  <a:txBody>
                    <a:bodyPr/>
                    <a:lstStyle/>
                    <a:p>
                      <a:pPr>
                        <a:lnSpc>
                          <a:spcPct val="100000"/>
                        </a:lnSpc>
                      </a:pPr>
                      <a:endParaRPr sz="18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4" name="object 4"/>
          <p:cNvGraphicFramePr>
            <a:graphicFrameLocks noGrp="1"/>
          </p:cNvGraphicFramePr>
          <p:nvPr/>
        </p:nvGraphicFramePr>
        <p:xfrm>
          <a:off x="833437" y="1138250"/>
          <a:ext cx="929005" cy="4581525"/>
        </p:xfrm>
        <a:graphic>
          <a:graphicData uri="http://schemas.openxmlformats.org/drawingml/2006/table">
            <a:tbl>
              <a:tblPr firstRow="1" bandRow="1">
                <a:tableStyleId>{2D5ABB26-0587-4C30-8999-92F81FD0307C}</a:tableStyleId>
              </a:tblPr>
              <a:tblGrid>
                <a:gridCol w="914400"/>
              </a:tblGrid>
              <a:tr h="914393">
                <a:tc>
                  <a:txBody>
                    <a:bodyPr/>
                    <a:lstStyle/>
                    <a:p>
                      <a:pPr>
                        <a:lnSpc>
                          <a:spcPct val="100000"/>
                        </a:lnSpc>
                      </a:pPr>
                      <a:endParaRPr sz="2150">
                        <a:latin typeface="Times New Roman" panose="02020603050405020304"/>
                        <a:cs typeface="Times New Roman" panose="02020603050405020304"/>
                      </a:endParaRPr>
                    </a:p>
                    <a:p>
                      <a:pPr marL="285750">
                        <a:lnSpc>
                          <a:spcPct val="100000"/>
                        </a:lnSpc>
                      </a:pPr>
                      <a:r>
                        <a:rPr sz="1800" spc="-5" dirty="0">
                          <a:latin typeface="Arial" panose="020B0604020202020204"/>
                          <a:cs typeface="Arial" panose="020B0604020202020204"/>
                        </a:rPr>
                        <a:t>A3</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914400">
                <a:tc>
                  <a:txBody>
                    <a:bodyPr/>
                    <a:lstStyle/>
                    <a:p>
                      <a:pPr>
                        <a:lnSpc>
                          <a:spcPct val="100000"/>
                        </a:lnSpc>
                      </a:pPr>
                      <a:endParaRPr sz="2150">
                        <a:latin typeface="Times New Roman" panose="02020603050405020304"/>
                        <a:cs typeface="Times New Roman" panose="02020603050405020304"/>
                      </a:endParaRPr>
                    </a:p>
                    <a:p>
                      <a:pPr marL="316865">
                        <a:lnSpc>
                          <a:spcPct val="100000"/>
                        </a:lnSpc>
                      </a:pPr>
                      <a:r>
                        <a:rPr sz="1800" spc="-5" dirty="0">
                          <a:latin typeface="Arial" panose="020B0604020202020204"/>
                          <a:cs typeface="Arial" panose="020B0604020202020204"/>
                        </a:rPr>
                        <a:t>A2</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914400">
                <a:tc>
                  <a:txBody>
                    <a:bodyPr/>
                    <a:lstStyle/>
                    <a:p>
                      <a:pPr>
                        <a:lnSpc>
                          <a:spcPct val="100000"/>
                        </a:lnSpc>
                      </a:pPr>
                      <a:endParaRPr sz="2150">
                        <a:latin typeface="Times New Roman" panose="02020603050405020304"/>
                        <a:cs typeface="Times New Roman" panose="02020603050405020304"/>
                      </a:endParaRPr>
                    </a:p>
                    <a:p>
                      <a:pPr marL="316865">
                        <a:lnSpc>
                          <a:spcPct val="100000"/>
                        </a:lnSpc>
                      </a:pPr>
                      <a:r>
                        <a:rPr sz="1800" spc="-5" dirty="0">
                          <a:latin typeface="Arial" panose="020B0604020202020204"/>
                          <a:cs typeface="Arial" panose="020B0604020202020204"/>
                        </a:rPr>
                        <a:t>A1</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914374">
                <a:tc>
                  <a:txBody>
                    <a:bodyPr/>
                    <a:lstStyle/>
                    <a:p>
                      <a:pPr>
                        <a:lnSpc>
                          <a:spcPct val="100000"/>
                        </a:lnSpc>
                      </a:pPr>
                      <a:endParaRPr sz="18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914368">
                <a:tc>
                  <a:txBody>
                    <a:bodyPr/>
                    <a:lstStyle/>
                    <a:p>
                      <a:pPr>
                        <a:lnSpc>
                          <a:spcPct val="100000"/>
                        </a:lnSpc>
                      </a:pPr>
                      <a:endParaRPr sz="18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bl>
          </a:graphicData>
        </a:graphic>
      </p:graphicFrame>
      <p:graphicFrame>
        <p:nvGraphicFramePr>
          <p:cNvPr id="5" name="object 5"/>
          <p:cNvGraphicFramePr>
            <a:graphicFrameLocks noGrp="1"/>
          </p:cNvGraphicFramePr>
          <p:nvPr/>
        </p:nvGraphicFramePr>
        <p:xfrm>
          <a:off x="4491037" y="1138250"/>
          <a:ext cx="929005" cy="4581525"/>
        </p:xfrm>
        <a:graphic>
          <a:graphicData uri="http://schemas.openxmlformats.org/drawingml/2006/table">
            <a:tbl>
              <a:tblPr firstRow="1" bandRow="1">
                <a:tableStyleId>{2D5ABB26-0587-4C30-8999-92F81FD0307C}</a:tableStyleId>
              </a:tblPr>
              <a:tblGrid>
                <a:gridCol w="914400"/>
              </a:tblGrid>
              <a:tr h="914393">
                <a:tc>
                  <a:txBody>
                    <a:bodyPr/>
                    <a:lstStyle/>
                    <a:p>
                      <a:pPr>
                        <a:lnSpc>
                          <a:spcPct val="100000"/>
                        </a:lnSpc>
                      </a:pPr>
                      <a:endParaRPr sz="2150">
                        <a:latin typeface="Times New Roman" panose="02020603050405020304"/>
                        <a:cs typeface="Times New Roman" panose="02020603050405020304"/>
                      </a:endParaRPr>
                    </a:p>
                    <a:p>
                      <a:pPr marL="285750">
                        <a:lnSpc>
                          <a:spcPct val="100000"/>
                        </a:lnSpc>
                      </a:pPr>
                      <a:r>
                        <a:rPr sz="1800" spc="-5" dirty="0">
                          <a:latin typeface="Arial" panose="020B0604020202020204"/>
                          <a:cs typeface="Arial" panose="020B0604020202020204"/>
                        </a:rPr>
                        <a:t>A4</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tr>
              <a:tr h="914400">
                <a:tc>
                  <a:txBody>
                    <a:bodyPr/>
                    <a:lstStyle/>
                    <a:p>
                      <a:pPr>
                        <a:lnSpc>
                          <a:spcPct val="100000"/>
                        </a:lnSpc>
                      </a:pPr>
                      <a:endParaRPr sz="2150">
                        <a:latin typeface="Times New Roman" panose="02020603050405020304"/>
                        <a:cs typeface="Times New Roman" panose="02020603050405020304"/>
                      </a:endParaRPr>
                    </a:p>
                    <a:p>
                      <a:pPr marL="316865">
                        <a:lnSpc>
                          <a:spcPct val="100000"/>
                        </a:lnSpc>
                      </a:pPr>
                      <a:r>
                        <a:rPr sz="1800" spc="-5" dirty="0">
                          <a:latin typeface="Arial" panose="020B0604020202020204"/>
                          <a:cs typeface="Arial" panose="020B0604020202020204"/>
                        </a:rPr>
                        <a:t>A3</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914400">
                <a:tc>
                  <a:txBody>
                    <a:bodyPr/>
                    <a:lstStyle/>
                    <a:p>
                      <a:pPr>
                        <a:lnSpc>
                          <a:spcPct val="100000"/>
                        </a:lnSpc>
                      </a:pPr>
                      <a:endParaRPr sz="2150">
                        <a:latin typeface="Times New Roman" panose="02020603050405020304"/>
                        <a:cs typeface="Times New Roman" panose="02020603050405020304"/>
                      </a:endParaRPr>
                    </a:p>
                    <a:p>
                      <a:pPr marL="285750">
                        <a:lnSpc>
                          <a:spcPct val="100000"/>
                        </a:lnSpc>
                      </a:pPr>
                      <a:r>
                        <a:rPr sz="1800" spc="-5" dirty="0">
                          <a:latin typeface="Arial" panose="020B0604020202020204"/>
                          <a:cs typeface="Arial" panose="020B0604020202020204"/>
                        </a:rPr>
                        <a:t>A2</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914374">
                <a:tc>
                  <a:txBody>
                    <a:bodyPr/>
                    <a:lstStyle/>
                    <a:p>
                      <a:pPr>
                        <a:lnSpc>
                          <a:spcPct val="100000"/>
                        </a:lnSpc>
                      </a:pPr>
                      <a:endParaRPr sz="2150">
                        <a:latin typeface="Times New Roman" panose="02020603050405020304"/>
                        <a:cs typeface="Times New Roman" panose="02020603050405020304"/>
                      </a:endParaRPr>
                    </a:p>
                    <a:p>
                      <a:pPr marL="316865">
                        <a:lnSpc>
                          <a:spcPct val="100000"/>
                        </a:lnSpc>
                      </a:pPr>
                      <a:r>
                        <a:rPr sz="1800" spc="-5" dirty="0">
                          <a:latin typeface="Arial" panose="020B0604020202020204"/>
                          <a:cs typeface="Arial" panose="020B0604020202020204"/>
                        </a:rPr>
                        <a:t>A1</a:t>
                      </a:r>
                      <a:endParaRPr sz="1800">
                        <a:latin typeface="Arial" panose="020B0604020202020204"/>
                        <a:cs typeface="Arial" panose="020B0604020202020204"/>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r>
              <a:tr h="914368">
                <a:tc>
                  <a:txBody>
                    <a:bodyPr/>
                    <a:lstStyle/>
                    <a:p>
                      <a:pPr>
                        <a:lnSpc>
                          <a:spcPct val="100000"/>
                        </a:lnSpc>
                      </a:pPr>
                      <a:endParaRPr sz="1800">
                        <a:latin typeface="Times New Roman" panose="02020603050405020304"/>
                        <a:cs typeface="Times New Roman" panose="02020603050405020304"/>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tr>
            </a:tbl>
          </a:graphicData>
        </a:graphic>
      </p:graphicFrame>
      <p:grpSp>
        <p:nvGrpSpPr>
          <p:cNvPr id="6" name="object 6"/>
          <p:cNvGrpSpPr/>
          <p:nvPr/>
        </p:nvGrpSpPr>
        <p:grpSpPr>
          <a:xfrm>
            <a:off x="2052637" y="1904974"/>
            <a:ext cx="2295525" cy="1224280"/>
            <a:chOff x="2052637" y="1904974"/>
            <a:chExt cx="2295525" cy="1224280"/>
          </a:xfrm>
        </p:grpSpPr>
        <p:sp>
          <p:nvSpPr>
            <p:cNvPr id="7" name="object 7"/>
            <p:cNvSpPr/>
            <p:nvPr/>
          </p:nvSpPr>
          <p:spPr>
            <a:xfrm>
              <a:off x="2057400" y="2514600"/>
              <a:ext cx="2286000" cy="609600"/>
            </a:xfrm>
            <a:custGeom>
              <a:avLst/>
              <a:gdLst/>
              <a:ahLst/>
              <a:cxnLst/>
              <a:rect l="l" t="t" r="r" b="b"/>
              <a:pathLst>
                <a:path w="2286000" h="609600">
                  <a:moveTo>
                    <a:pt x="0" y="152400"/>
                  </a:moveTo>
                  <a:lnTo>
                    <a:pt x="1714500" y="152400"/>
                  </a:lnTo>
                  <a:lnTo>
                    <a:pt x="1714500" y="0"/>
                  </a:lnTo>
                  <a:lnTo>
                    <a:pt x="2286000" y="304800"/>
                  </a:lnTo>
                  <a:lnTo>
                    <a:pt x="1714500" y="609600"/>
                  </a:lnTo>
                  <a:lnTo>
                    <a:pt x="1714500" y="457200"/>
                  </a:lnTo>
                  <a:lnTo>
                    <a:pt x="0" y="457200"/>
                  </a:lnTo>
                  <a:lnTo>
                    <a:pt x="0" y="152400"/>
                  </a:lnTo>
                  <a:close/>
                </a:path>
              </a:pathLst>
            </a:custGeom>
            <a:ln w="9525">
              <a:solidFill>
                <a:srgbClr val="000000"/>
              </a:solidFill>
            </a:ln>
          </p:spPr>
          <p:txBody>
            <a:bodyPr wrap="square" lIns="0" tIns="0" rIns="0" bIns="0" rtlCol="0"/>
            <a:lstStyle/>
            <a:p>
              <a:endParaRPr/>
            </a:p>
          </p:txBody>
        </p:sp>
        <p:sp>
          <p:nvSpPr>
            <p:cNvPr id="8" name="object 8"/>
            <p:cNvSpPr/>
            <p:nvPr/>
          </p:nvSpPr>
          <p:spPr>
            <a:xfrm>
              <a:off x="2133600" y="1904974"/>
              <a:ext cx="1371600" cy="646430"/>
            </a:xfrm>
            <a:custGeom>
              <a:avLst/>
              <a:gdLst/>
              <a:ahLst/>
              <a:cxnLst/>
              <a:rect l="l" t="t" r="r" b="b"/>
              <a:pathLst>
                <a:path w="1371600" h="646430">
                  <a:moveTo>
                    <a:pt x="1371600" y="0"/>
                  </a:moveTo>
                  <a:lnTo>
                    <a:pt x="0" y="0"/>
                  </a:lnTo>
                  <a:lnTo>
                    <a:pt x="0" y="646328"/>
                  </a:lnTo>
                  <a:lnTo>
                    <a:pt x="1371600" y="646328"/>
                  </a:lnTo>
                  <a:lnTo>
                    <a:pt x="1371600" y="0"/>
                  </a:lnTo>
                  <a:close/>
                </a:path>
              </a:pathLst>
            </a:custGeom>
            <a:solidFill>
              <a:srgbClr val="FFFFFF"/>
            </a:solidFill>
          </p:spPr>
          <p:txBody>
            <a:bodyPr wrap="square" lIns="0" tIns="0" rIns="0" bIns="0" rtlCol="0"/>
            <a:lstStyle/>
            <a:p>
              <a:endParaRPr/>
            </a:p>
          </p:txBody>
        </p:sp>
      </p:grpSp>
      <p:grpSp>
        <p:nvGrpSpPr>
          <p:cNvPr id="9" name="object 9"/>
          <p:cNvGrpSpPr/>
          <p:nvPr/>
        </p:nvGrpSpPr>
        <p:grpSpPr>
          <a:xfrm>
            <a:off x="5634037" y="1905012"/>
            <a:ext cx="2295525" cy="1224280"/>
            <a:chOff x="5634037" y="1905012"/>
            <a:chExt cx="2295525" cy="1224280"/>
          </a:xfrm>
        </p:grpSpPr>
        <p:sp>
          <p:nvSpPr>
            <p:cNvPr id="10" name="object 10"/>
            <p:cNvSpPr/>
            <p:nvPr/>
          </p:nvSpPr>
          <p:spPr>
            <a:xfrm>
              <a:off x="5638800" y="2514600"/>
              <a:ext cx="2286000" cy="609600"/>
            </a:xfrm>
            <a:custGeom>
              <a:avLst/>
              <a:gdLst/>
              <a:ahLst/>
              <a:cxnLst/>
              <a:rect l="l" t="t" r="r" b="b"/>
              <a:pathLst>
                <a:path w="2286000" h="609600">
                  <a:moveTo>
                    <a:pt x="0" y="152400"/>
                  </a:moveTo>
                  <a:lnTo>
                    <a:pt x="1714500" y="152400"/>
                  </a:lnTo>
                  <a:lnTo>
                    <a:pt x="1714500" y="0"/>
                  </a:lnTo>
                  <a:lnTo>
                    <a:pt x="2286000" y="304800"/>
                  </a:lnTo>
                  <a:lnTo>
                    <a:pt x="1714500" y="609600"/>
                  </a:lnTo>
                  <a:lnTo>
                    <a:pt x="1714500" y="457200"/>
                  </a:lnTo>
                  <a:lnTo>
                    <a:pt x="0" y="457200"/>
                  </a:lnTo>
                  <a:lnTo>
                    <a:pt x="0" y="152400"/>
                  </a:lnTo>
                  <a:close/>
                </a:path>
              </a:pathLst>
            </a:custGeom>
            <a:ln w="9525">
              <a:solidFill>
                <a:srgbClr val="000000"/>
              </a:solidFill>
            </a:ln>
          </p:spPr>
          <p:txBody>
            <a:bodyPr wrap="square" lIns="0" tIns="0" rIns="0" bIns="0" rtlCol="0"/>
            <a:lstStyle/>
            <a:p>
              <a:endParaRPr/>
            </a:p>
          </p:txBody>
        </p:sp>
        <p:sp>
          <p:nvSpPr>
            <p:cNvPr id="11" name="object 11"/>
            <p:cNvSpPr/>
            <p:nvPr/>
          </p:nvSpPr>
          <p:spPr>
            <a:xfrm>
              <a:off x="5715000" y="1905012"/>
              <a:ext cx="1600200" cy="641350"/>
            </a:xfrm>
            <a:custGeom>
              <a:avLst/>
              <a:gdLst/>
              <a:ahLst/>
              <a:cxnLst/>
              <a:rect l="l" t="t" r="r" b="b"/>
              <a:pathLst>
                <a:path w="1600200" h="641350">
                  <a:moveTo>
                    <a:pt x="1600200" y="0"/>
                  </a:moveTo>
                  <a:lnTo>
                    <a:pt x="0" y="0"/>
                  </a:lnTo>
                  <a:lnTo>
                    <a:pt x="0" y="641337"/>
                  </a:lnTo>
                  <a:lnTo>
                    <a:pt x="1600200" y="641337"/>
                  </a:lnTo>
                  <a:lnTo>
                    <a:pt x="1600200" y="0"/>
                  </a:lnTo>
                  <a:close/>
                </a:path>
              </a:pathLst>
            </a:custGeom>
            <a:solidFill>
              <a:srgbClr val="FFFFFF"/>
            </a:solidFill>
          </p:spPr>
          <p:txBody>
            <a:bodyPr wrap="square" lIns="0" tIns="0" rIns="0" bIns="0" rtlCol="0"/>
            <a:lstStyle/>
            <a:p>
              <a:endParaRPr/>
            </a:p>
          </p:txBody>
        </p:sp>
      </p:grpSp>
      <p:sp>
        <p:nvSpPr>
          <p:cNvPr id="12" name="object 12"/>
          <p:cNvSpPr txBox="1"/>
          <p:nvPr/>
        </p:nvSpPr>
        <p:spPr>
          <a:xfrm>
            <a:off x="2212594" y="1932178"/>
            <a:ext cx="979169"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panose="020B0604020202020204"/>
                <a:cs typeface="Arial" panose="020B0604020202020204"/>
              </a:rPr>
              <a:t>Push  operation</a:t>
            </a:r>
            <a:endParaRPr sz="1800">
              <a:latin typeface="Arial" panose="020B0604020202020204"/>
              <a:cs typeface="Arial" panose="020B0604020202020204"/>
            </a:endParaRPr>
          </a:p>
        </p:txBody>
      </p:sp>
      <p:sp>
        <p:nvSpPr>
          <p:cNvPr id="13" name="object 13"/>
          <p:cNvSpPr txBox="1"/>
          <p:nvPr/>
        </p:nvSpPr>
        <p:spPr>
          <a:xfrm>
            <a:off x="5794247" y="1932178"/>
            <a:ext cx="979169"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panose="020B0604020202020204"/>
                <a:cs typeface="Arial" panose="020B0604020202020204"/>
              </a:rPr>
              <a:t>Pop  operation</a:t>
            </a:r>
            <a:endParaRPr sz="1800">
              <a:latin typeface="Arial" panose="020B0604020202020204"/>
              <a:cs typeface="Arial" panose="020B0604020202020204"/>
            </a:endParaRPr>
          </a:p>
        </p:txBody>
      </p:sp>
      <p:sp>
        <p:nvSpPr>
          <p:cNvPr id="14" name="object 14"/>
          <p:cNvSpPr txBox="1"/>
          <p:nvPr/>
        </p:nvSpPr>
        <p:spPr>
          <a:xfrm>
            <a:off x="5794247" y="3151378"/>
            <a:ext cx="9899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Recall</a:t>
            </a:r>
            <a:r>
              <a:rPr sz="1800" spc="-185" dirty="0">
                <a:latin typeface="Arial" panose="020B0604020202020204"/>
                <a:cs typeface="Arial" panose="020B0604020202020204"/>
              </a:rPr>
              <a:t> </a:t>
            </a:r>
            <a:r>
              <a:rPr sz="1800" spc="-5" dirty="0">
                <a:latin typeface="Arial" panose="020B0604020202020204"/>
                <a:cs typeface="Arial" panose="020B0604020202020204"/>
              </a:rPr>
              <a:t>A4</a:t>
            </a:r>
            <a:endParaRPr sz="1800">
              <a:latin typeface="Arial" panose="020B0604020202020204"/>
              <a:cs typeface="Arial" panose="020B0604020202020204"/>
            </a:endParaRPr>
          </a:p>
        </p:txBody>
      </p:sp>
      <p:sp>
        <p:nvSpPr>
          <p:cNvPr id="15" name="object 15"/>
          <p:cNvSpPr/>
          <p:nvPr/>
        </p:nvSpPr>
        <p:spPr>
          <a:xfrm>
            <a:off x="2133600" y="3047936"/>
            <a:ext cx="1676400" cy="367030"/>
          </a:xfrm>
          <a:custGeom>
            <a:avLst/>
            <a:gdLst/>
            <a:ahLst/>
            <a:cxnLst/>
            <a:rect l="l" t="t" r="r" b="b"/>
            <a:pathLst>
              <a:path w="1676400" h="367029">
                <a:moveTo>
                  <a:pt x="1676400" y="0"/>
                </a:moveTo>
                <a:lnTo>
                  <a:pt x="0" y="0"/>
                </a:lnTo>
                <a:lnTo>
                  <a:pt x="0" y="366712"/>
                </a:lnTo>
                <a:lnTo>
                  <a:pt x="1676400" y="366712"/>
                </a:lnTo>
                <a:lnTo>
                  <a:pt x="1676400" y="0"/>
                </a:lnTo>
                <a:close/>
              </a:path>
            </a:pathLst>
          </a:custGeom>
          <a:solidFill>
            <a:srgbClr val="FFFFFF"/>
          </a:solidFill>
        </p:spPr>
        <p:txBody>
          <a:bodyPr wrap="square" lIns="0" tIns="0" rIns="0" bIns="0" rtlCol="0"/>
          <a:lstStyle/>
          <a:p>
            <a:endParaRPr/>
          </a:p>
        </p:txBody>
      </p:sp>
      <p:sp>
        <p:nvSpPr>
          <p:cNvPr id="16" name="object 16"/>
          <p:cNvSpPr txBox="1"/>
          <p:nvPr/>
        </p:nvSpPr>
        <p:spPr>
          <a:xfrm>
            <a:off x="2212594" y="3075178"/>
            <a:ext cx="9010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Store</a:t>
            </a:r>
            <a:r>
              <a:rPr sz="1800" spc="-170" dirty="0">
                <a:latin typeface="Arial" panose="020B0604020202020204"/>
                <a:cs typeface="Arial" panose="020B0604020202020204"/>
              </a:rPr>
              <a:t> </a:t>
            </a:r>
            <a:r>
              <a:rPr sz="1800" spc="-5" dirty="0">
                <a:latin typeface="Arial" panose="020B0604020202020204"/>
                <a:cs typeface="Arial" panose="020B0604020202020204"/>
              </a:rPr>
              <a:t>A4</a:t>
            </a:r>
            <a:endParaRPr sz="1800">
              <a:latin typeface="Arial" panose="020B0604020202020204"/>
              <a:cs typeface="Arial" panose="020B0604020202020204"/>
            </a:endParaRPr>
          </a:p>
        </p:txBody>
      </p:sp>
      <p:sp>
        <p:nvSpPr>
          <p:cNvPr id="17" name="object 17"/>
          <p:cNvSpPr txBox="1">
            <a:spLocks noGrp="1"/>
          </p:cNvSpPr>
          <p:nvPr>
            <p:ph type="title"/>
          </p:nvPr>
        </p:nvSpPr>
        <p:spPr>
          <a:xfrm>
            <a:off x="3822446" y="167893"/>
            <a:ext cx="1791335" cy="635635"/>
          </a:xfrm>
          <a:prstGeom prst="rect">
            <a:avLst/>
          </a:prstGeom>
        </p:spPr>
        <p:txBody>
          <a:bodyPr vert="horz" wrap="square" lIns="0" tIns="12700" rIns="0" bIns="0" rtlCol="0">
            <a:spAutoFit/>
          </a:bodyPr>
          <a:lstStyle/>
          <a:p>
            <a:pPr marL="12700">
              <a:lnSpc>
                <a:spcPct val="100000"/>
              </a:lnSpc>
              <a:spcBef>
                <a:spcPts val="100"/>
              </a:spcBef>
            </a:pPr>
            <a:r>
              <a:rPr spc="-5" dirty="0"/>
              <a:t>5.</a:t>
            </a:r>
            <a:r>
              <a:rPr spc="-85" dirty="0"/>
              <a:t> </a:t>
            </a:r>
            <a:r>
              <a:rPr spc="-10" dirty="0"/>
              <a:t>Stack: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8387842" y="6445208"/>
            <a:ext cx="245745"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888888"/>
                </a:solidFill>
                <a:latin typeface="Arial" panose="020B0604020202020204"/>
                <a:cs typeface="Arial" panose="020B0604020202020204"/>
              </a:rPr>
              <a:t>47</a:t>
            </a:fld>
            <a:endParaRPr sz="1200">
              <a:latin typeface="Arial" panose="020B0604020202020204"/>
              <a:cs typeface="Arial" panose="020B0604020202020204"/>
            </a:endParaRPr>
          </a:p>
        </p:txBody>
      </p:sp>
      <p:sp>
        <p:nvSpPr>
          <p:cNvPr id="2" name="object 2"/>
          <p:cNvSpPr txBox="1">
            <a:spLocks noGrp="1"/>
          </p:cNvSpPr>
          <p:nvPr>
            <p:ph type="title"/>
          </p:nvPr>
        </p:nvSpPr>
        <p:spPr>
          <a:xfrm>
            <a:off x="916939" y="914654"/>
            <a:ext cx="3440429" cy="635635"/>
          </a:xfrm>
          <a:prstGeom prst="rect">
            <a:avLst/>
          </a:prstGeom>
        </p:spPr>
        <p:txBody>
          <a:bodyPr vert="horz" wrap="square" lIns="0" tIns="12700" rIns="0" bIns="0" rtlCol="0">
            <a:spAutoFit/>
          </a:bodyPr>
          <a:lstStyle/>
          <a:p>
            <a:pPr marL="12700">
              <a:lnSpc>
                <a:spcPct val="100000"/>
              </a:lnSpc>
              <a:spcBef>
                <a:spcPts val="100"/>
              </a:spcBef>
            </a:pPr>
            <a:r>
              <a:rPr spc="-5" dirty="0"/>
              <a:t>6. </a:t>
            </a:r>
            <a:r>
              <a:rPr spc="-10" dirty="0"/>
              <a:t>Stack</a:t>
            </a:r>
            <a:r>
              <a:rPr spc="-65" dirty="0"/>
              <a:t> </a:t>
            </a:r>
            <a:r>
              <a:rPr spc="-25" dirty="0"/>
              <a:t>Pointer</a:t>
            </a:r>
            <a:r>
              <a:rPr u="none" spc="-25" dirty="0"/>
              <a:t>:</a:t>
            </a:r>
          </a:p>
        </p:txBody>
      </p:sp>
      <p:sp>
        <p:nvSpPr>
          <p:cNvPr id="3" name="object 3"/>
          <p:cNvSpPr txBox="1"/>
          <p:nvPr/>
        </p:nvSpPr>
        <p:spPr>
          <a:xfrm>
            <a:off x="1374139" y="2058669"/>
            <a:ext cx="7543165" cy="1903730"/>
          </a:xfrm>
          <a:prstGeom prst="rect">
            <a:avLst/>
          </a:prstGeom>
        </p:spPr>
        <p:txBody>
          <a:bodyPr vert="horz" wrap="square" lIns="0" tIns="12700" rIns="0" bIns="0" rtlCol="0">
            <a:spAutoFit/>
          </a:bodyPr>
          <a:lstStyle/>
          <a:p>
            <a:pPr marL="469900" marR="5080" indent="-457835">
              <a:lnSpc>
                <a:spcPct val="100000"/>
              </a:lnSpc>
              <a:spcBef>
                <a:spcPts val="100"/>
              </a:spcBef>
              <a:buFont typeface="Arial" panose="020B0604020202020204"/>
              <a:buChar char="•"/>
              <a:tabLst>
                <a:tab pos="469900" algn="l"/>
                <a:tab pos="469900" algn="l"/>
              </a:tabLst>
            </a:pPr>
            <a:r>
              <a:rPr sz="2800" dirty="0">
                <a:latin typeface="Carlito" panose="020F0502020204030204"/>
                <a:cs typeface="Carlito" panose="020F0502020204030204"/>
              </a:rPr>
              <a:t>Is </a:t>
            </a:r>
            <a:r>
              <a:rPr sz="2800" spc="-5" dirty="0">
                <a:latin typeface="Carlito" panose="020F0502020204030204"/>
                <a:cs typeface="Carlito" panose="020F0502020204030204"/>
              </a:rPr>
              <a:t>used </a:t>
            </a:r>
            <a:r>
              <a:rPr sz="2800" spc="-15" dirty="0">
                <a:latin typeface="Carlito" panose="020F0502020204030204"/>
                <a:cs typeface="Carlito" panose="020F0502020204030204"/>
              </a:rPr>
              <a:t>to </a:t>
            </a:r>
            <a:r>
              <a:rPr sz="2800" spc="-5" dirty="0">
                <a:latin typeface="Carlito" panose="020F0502020204030204"/>
                <a:cs typeface="Carlito" panose="020F0502020204030204"/>
              </a:rPr>
              <a:t>hold </a:t>
            </a:r>
            <a:r>
              <a:rPr sz="2800" dirty="0">
                <a:latin typeface="Carlito" panose="020F0502020204030204"/>
                <a:cs typeface="Carlito" panose="020F0502020204030204"/>
              </a:rPr>
              <a:t>the </a:t>
            </a:r>
            <a:r>
              <a:rPr sz="2800" b="1" spc="-5" dirty="0">
                <a:latin typeface="Carlito" panose="020F0502020204030204"/>
                <a:cs typeface="Carlito" panose="020F0502020204030204"/>
              </a:rPr>
              <a:t>address </a:t>
            </a:r>
            <a:r>
              <a:rPr sz="2800" spc="-5" dirty="0">
                <a:latin typeface="Carlito" panose="020F0502020204030204"/>
                <a:cs typeface="Carlito" panose="020F0502020204030204"/>
              </a:rPr>
              <a:t>of </a:t>
            </a:r>
            <a:r>
              <a:rPr sz="2800" dirty="0">
                <a:latin typeface="Carlito" panose="020F0502020204030204"/>
                <a:cs typeface="Carlito" panose="020F0502020204030204"/>
              </a:rPr>
              <a:t>the </a:t>
            </a:r>
            <a:r>
              <a:rPr sz="2800" spc="-15" dirty="0">
                <a:latin typeface="Carlito" panose="020F0502020204030204"/>
                <a:cs typeface="Carlito" panose="020F0502020204030204"/>
              </a:rPr>
              <a:t>top </a:t>
            </a:r>
            <a:r>
              <a:rPr sz="2800" spc="-5" dirty="0">
                <a:latin typeface="Carlito" panose="020F0502020204030204"/>
                <a:cs typeface="Carlito" panose="020F0502020204030204"/>
              </a:rPr>
              <a:t>element of  </a:t>
            </a:r>
            <a:r>
              <a:rPr sz="2800" dirty="0">
                <a:latin typeface="Carlito" panose="020F0502020204030204"/>
                <a:cs typeface="Carlito" panose="020F0502020204030204"/>
              </a:rPr>
              <a:t>the</a:t>
            </a:r>
            <a:r>
              <a:rPr sz="2800" spc="-5" dirty="0">
                <a:latin typeface="Carlito" panose="020F0502020204030204"/>
                <a:cs typeface="Carlito" panose="020F0502020204030204"/>
              </a:rPr>
              <a:t> </a:t>
            </a:r>
            <a:r>
              <a:rPr sz="2800" spc="-15" dirty="0">
                <a:latin typeface="Carlito" panose="020F0502020204030204"/>
                <a:cs typeface="Carlito" panose="020F0502020204030204"/>
              </a:rPr>
              <a:t>stack.</a:t>
            </a:r>
            <a:endParaRPr sz="2800">
              <a:latin typeface="Carlito" panose="020F0502020204030204"/>
              <a:cs typeface="Carlito" panose="020F0502020204030204"/>
            </a:endParaRPr>
          </a:p>
          <a:p>
            <a:pPr>
              <a:lnSpc>
                <a:spcPct val="100000"/>
              </a:lnSpc>
              <a:spcBef>
                <a:spcPts val="5"/>
              </a:spcBef>
              <a:buFont typeface="Arial" panose="020B0604020202020204"/>
              <a:buChar char="•"/>
            </a:pPr>
            <a:endParaRPr sz="3850">
              <a:latin typeface="Carlito" panose="020F0502020204030204"/>
              <a:cs typeface="Carlito" panose="020F0502020204030204"/>
            </a:endParaRPr>
          </a:p>
          <a:p>
            <a:pPr marL="469900" indent="-457835">
              <a:lnSpc>
                <a:spcPct val="100000"/>
              </a:lnSpc>
              <a:buFont typeface="Arial" panose="020B0604020202020204"/>
              <a:buChar char="•"/>
              <a:tabLst>
                <a:tab pos="469900" algn="l"/>
                <a:tab pos="469900" algn="l"/>
                <a:tab pos="4993640" algn="l"/>
              </a:tabLst>
            </a:pPr>
            <a:r>
              <a:rPr sz="2800" spc="-15" dirty="0">
                <a:latin typeface="Carlito" panose="020F0502020204030204"/>
                <a:cs typeface="Carlito" panose="020F0502020204030204"/>
              </a:rPr>
              <a:t>Operation </a:t>
            </a:r>
            <a:r>
              <a:rPr sz="2800" spc="-5" dirty="0">
                <a:latin typeface="Carlito" panose="020F0502020204030204"/>
                <a:cs typeface="Carlito" panose="020F0502020204030204"/>
              </a:rPr>
              <a:t>of </a:t>
            </a:r>
            <a:r>
              <a:rPr sz="2800" dirty="0">
                <a:latin typeface="Carlito" panose="020F0502020204030204"/>
                <a:cs typeface="Carlito" panose="020F0502020204030204"/>
              </a:rPr>
              <a:t>the</a:t>
            </a:r>
            <a:r>
              <a:rPr sz="2800" spc="30" dirty="0">
                <a:latin typeface="Carlito" panose="020F0502020204030204"/>
                <a:cs typeface="Carlito" panose="020F0502020204030204"/>
              </a:rPr>
              <a:t> </a:t>
            </a:r>
            <a:r>
              <a:rPr sz="2800" spc="-10" dirty="0">
                <a:latin typeface="Carlito" panose="020F0502020204030204"/>
                <a:cs typeface="Carlito" panose="020F0502020204030204"/>
              </a:rPr>
              <a:t>Stack</a:t>
            </a:r>
            <a:r>
              <a:rPr sz="2800" spc="15" dirty="0">
                <a:latin typeface="Carlito" panose="020F0502020204030204"/>
                <a:cs typeface="Carlito" panose="020F0502020204030204"/>
              </a:rPr>
              <a:t> </a:t>
            </a:r>
            <a:r>
              <a:rPr sz="2800" spc="-20" dirty="0">
                <a:latin typeface="Carlito" panose="020F0502020204030204"/>
                <a:cs typeface="Carlito" panose="020F0502020204030204"/>
              </a:rPr>
              <a:t>Pointer	</a:t>
            </a:r>
            <a:r>
              <a:rPr sz="2800" dirty="0">
                <a:latin typeface="Carlito" panose="020F0502020204030204"/>
                <a:cs typeface="Carlito" panose="020F0502020204030204"/>
              </a:rPr>
              <a:t>.</a:t>
            </a:r>
            <a:endParaRPr sz="2800">
              <a:latin typeface="Carlito" panose="020F0502020204030204"/>
              <a:cs typeface="Carlito" panose="020F0502020204030204"/>
            </a:endParaRPr>
          </a:p>
        </p:txBody>
      </p:sp>
      <p:sp>
        <p:nvSpPr>
          <p:cNvPr id="4" name="object 4"/>
          <p:cNvSpPr txBox="1"/>
          <p:nvPr/>
        </p:nvSpPr>
        <p:spPr>
          <a:xfrm>
            <a:off x="783590" y="5864352"/>
            <a:ext cx="92900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455268" y="5864352"/>
            <a:ext cx="2285365"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8387842" y="6445208"/>
            <a:ext cx="245745"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888888"/>
                </a:solidFill>
                <a:latin typeface="Arial" panose="020B0604020202020204"/>
                <a:cs typeface="Arial" panose="020B0604020202020204"/>
              </a:rPr>
              <a:t>48</a:t>
            </a:fld>
            <a:endParaRPr sz="1200">
              <a:latin typeface="Arial" panose="020B0604020202020204"/>
              <a:cs typeface="Arial" panose="020B0604020202020204"/>
            </a:endParaRPr>
          </a:p>
        </p:txBody>
      </p:sp>
      <p:sp>
        <p:nvSpPr>
          <p:cNvPr id="2" name="object 2"/>
          <p:cNvSpPr txBox="1">
            <a:spLocks noGrp="1"/>
          </p:cNvSpPr>
          <p:nvPr>
            <p:ph type="title"/>
          </p:nvPr>
        </p:nvSpPr>
        <p:spPr>
          <a:xfrm>
            <a:off x="993139" y="1676907"/>
            <a:ext cx="5941060" cy="635635"/>
          </a:xfrm>
          <a:prstGeom prst="rect">
            <a:avLst/>
          </a:prstGeom>
        </p:spPr>
        <p:txBody>
          <a:bodyPr vert="horz" wrap="square" lIns="0" tIns="12700" rIns="0" bIns="0" rtlCol="0">
            <a:spAutoFit/>
          </a:bodyPr>
          <a:lstStyle/>
          <a:p>
            <a:pPr marL="12700">
              <a:lnSpc>
                <a:spcPct val="100000"/>
              </a:lnSpc>
              <a:spcBef>
                <a:spcPts val="100"/>
              </a:spcBef>
            </a:pPr>
            <a:r>
              <a:rPr spc="-5" dirty="0"/>
              <a:t>7. </a:t>
            </a:r>
            <a:r>
              <a:rPr spc="-15" dirty="0"/>
              <a:t>general-Purpose</a:t>
            </a:r>
            <a:r>
              <a:rPr spc="-30" dirty="0"/>
              <a:t> </a:t>
            </a:r>
            <a:r>
              <a:rPr spc="-20" dirty="0"/>
              <a:t>Register</a:t>
            </a:r>
            <a:r>
              <a:rPr u="none" spc="-20" dirty="0"/>
              <a:t>:</a:t>
            </a:r>
          </a:p>
        </p:txBody>
      </p:sp>
      <p:sp>
        <p:nvSpPr>
          <p:cNvPr id="3" name="object 3"/>
          <p:cNvSpPr txBox="1"/>
          <p:nvPr/>
        </p:nvSpPr>
        <p:spPr>
          <a:xfrm>
            <a:off x="1450339" y="2811526"/>
            <a:ext cx="6657340" cy="2366645"/>
          </a:xfrm>
          <a:prstGeom prst="rect">
            <a:avLst/>
          </a:prstGeom>
        </p:spPr>
        <p:txBody>
          <a:bodyPr vert="horz" wrap="square" lIns="0" tIns="12700" rIns="0" bIns="0" rtlCol="0">
            <a:spAutoFit/>
          </a:bodyPr>
          <a:lstStyle/>
          <a:p>
            <a:pPr marL="469900" marR="5080" indent="-457835" algn="just">
              <a:lnSpc>
                <a:spcPct val="100000"/>
              </a:lnSpc>
              <a:spcBef>
                <a:spcPts val="100"/>
              </a:spcBef>
              <a:buFont typeface="Arial" panose="020B0604020202020204"/>
              <a:buChar char="•"/>
              <a:tabLst>
                <a:tab pos="469900" algn="l"/>
              </a:tabLst>
            </a:pPr>
            <a:r>
              <a:rPr sz="2400" dirty="0">
                <a:latin typeface="Carlito" panose="020F0502020204030204"/>
                <a:cs typeface="Carlito" panose="020F0502020204030204"/>
              </a:rPr>
              <a:t>A </a:t>
            </a:r>
            <a:r>
              <a:rPr sz="2400" spc="-5" dirty="0">
                <a:latin typeface="Carlito" panose="020F0502020204030204"/>
                <a:cs typeface="Carlito" panose="020F0502020204030204"/>
              </a:rPr>
              <a:t>number of </a:t>
            </a:r>
            <a:r>
              <a:rPr sz="2400" spc="-20" dirty="0">
                <a:latin typeface="Carlito" panose="020F0502020204030204"/>
                <a:cs typeface="Carlito" panose="020F0502020204030204"/>
              </a:rPr>
              <a:t>Registers </a:t>
            </a:r>
            <a:r>
              <a:rPr sz="2400" spc="-10" dirty="0">
                <a:latin typeface="Carlito" panose="020F0502020204030204"/>
                <a:cs typeface="Carlito" panose="020F0502020204030204"/>
              </a:rPr>
              <a:t>are provided </a:t>
            </a:r>
            <a:r>
              <a:rPr sz="2400" dirty="0">
                <a:latin typeface="Carlito" panose="020F0502020204030204"/>
                <a:cs typeface="Carlito" panose="020F0502020204030204"/>
              </a:rPr>
              <a:t>in the </a:t>
            </a:r>
            <a:r>
              <a:rPr sz="2400" b="1" spc="-5" dirty="0">
                <a:latin typeface="Carlito" panose="020F0502020204030204"/>
                <a:cs typeface="Carlito" panose="020F0502020204030204"/>
              </a:rPr>
              <a:t>CPU </a:t>
            </a:r>
            <a:r>
              <a:rPr sz="2400" spc="-20" dirty="0">
                <a:latin typeface="Carlito" panose="020F0502020204030204"/>
                <a:cs typeface="Carlito" panose="020F0502020204030204"/>
              </a:rPr>
              <a:t>for  </a:t>
            </a:r>
            <a:r>
              <a:rPr sz="2400" b="1" spc="-15" dirty="0">
                <a:latin typeface="Carlito" panose="020F0502020204030204"/>
                <a:cs typeface="Carlito" panose="020F0502020204030204"/>
              </a:rPr>
              <a:t>temporary </a:t>
            </a:r>
            <a:r>
              <a:rPr sz="2400" b="1" spc="-25" dirty="0">
                <a:latin typeface="Carlito" panose="020F0502020204030204"/>
                <a:cs typeface="Carlito" panose="020F0502020204030204"/>
              </a:rPr>
              <a:t>storage </a:t>
            </a:r>
            <a:r>
              <a:rPr sz="2400" spc="-5" dirty="0">
                <a:latin typeface="Carlito" panose="020F0502020204030204"/>
                <a:cs typeface="Carlito" panose="020F0502020204030204"/>
              </a:rPr>
              <a:t>of </a:t>
            </a:r>
            <a:r>
              <a:rPr sz="2400" spc="-20" dirty="0">
                <a:latin typeface="Carlito" panose="020F0502020204030204"/>
                <a:cs typeface="Carlito" panose="020F0502020204030204"/>
              </a:rPr>
              <a:t>data </a:t>
            </a:r>
            <a:r>
              <a:rPr sz="2400" dirty="0">
                <a:latin typeface="Carlito" panose="020F0502020204030204"/>
                <a:cs typeface="Carlito" panose="020F0502020204030204"/>
              </a:rPr>
              <a:t>and </a:t>
            </a:r>
            <a:r>
              <a:rPr sz="2400" spc="-10" dirty="0">
                <a:latin typeface="Carlito" panose="020F0502020204030204"/>
                <a:cs typeface="Carlito" panose="020F0502020204030204"/>
              </a:rPr>
              <a:t>addresses, </a:t>
            </a:r>
            <a:r>
              <a:rPr sz="2400" dirty="0">
                <a:latin typeface="Carlito" panose="020F0502020204030204"/>
                <a:cs typeface="Carlito" panose="020F0502020204030204"/>
              </a:rPr>
              <a:t>in </a:t>
            </a:r>
            <a:r>
              <a:rPr sz="2400" spc="-10" dirty="0">
                <a:latin typeface="Carlito" panose="020F0502020204030204"/>
                <a:cs typeface="Carlito" panose="020F0502020204030204"/>
              </a:rPr>
              <a:t>most  </a:t>
            </a:r>
            <a:r>
              <a:rPr sz="2400" b="1" spc="-10" dirty="0">
                <a:latin typeface="Carlito" panose="020F0502020204030204"/>
                <a:cs typeface="Carlito" panose="020F0502020204030204"/>
              </a:rPr>
              <a:t>Microprocessors</a:t>
            </a:r>
            <a:r>
              <a:rPr sz="2400" b="1" spc="-30" dirty="0">
                <a:latin typeface="Carlito" panose="020F0502020204030204"/>
                <a:cs typeface="Carlito" panose="020F0502020204030204"/>
              </a:rPr>
              <a:t> </a:t>
            </a:r>
            <a:r>
              <a:rPr sz="2400" dirty="0">
                <a:latin typeface="Carlito" panose="020F0502020204030204"/>
                <a:cs typeface="Carlito" panose="020F0502020204030204"/>
              </a:rPr>
              <a:t>.</a:t>
            </a:r>
            <a:endParaRPr sz="2400">
              <a:latin typeface="Carlito" panose="020F0502020204030204"/>
              <a:cs typeface="Carlito" panose="020F0502020204030204"/>
            </a:endParaRPr>
          </a:p>
          <a:p>
            <a:pPr>
              <a:lnSpc>
                <a:spcPct val="100000"/>
              </a:lnSpc>
              <a:spcBef>
                <a:spcPts val="5"/>
              </a:spcBef>
              <a:buFont typeface="Arial" panose="020B0604020202020204"/>
              <a:buChar char="•"/>
            </a:pPr>
            <a:endParaRPr sz="3300">
              <a:latin typeface="Carlito" panose="020F0502020204030204"/>
              <a:cs typeface="Carlito" panose="020F0502020204030204"/>
            </a:endParaRPr>
          </a:p>
          <a:p>
            <a:pPr marL="469900" indent="-457835">
              <a:lnSpc>
                <a:spcPct val="100000"/>
              </a:lnSpc>
              <a:buFont typeface="Arial" panose="020B0604020202020204"/>
              <a:buChar char="•"/>
              <a:tabLst>
                <a:tab pos="469900" algn="l"/>
                <a:tab pos="469900" algn="l"/>
              </a:tabLst>
            </a:pPr>
            <a:r>
              <a:rPr sz="2400" spc="-5" dirty="0">
                <a:latin typeface="Carlito" panose="020F0502020204030204"/>
                <a:cs typeface="Carlito" panose="020F0502020204030204"/>
              </a:rPr>
              <a:t>The number of </a:t>
            </a:r>
            <a:r>
              <a:rPr sz="2400" dirty="0">
                <a:latin typeface="Carlito" panose="020F0502020204030204"/>
                <a:cs typeface="Carlito" panose="020F0502020204030204"/>
              </a:rPr>
              <a:t>these </a:t>
            </a:r>
            <a:r>
              <a:rPr sz="2400" spc="-20" dirty="0">
                <a:latin typeface="Carlito" panose="020F0502020204030204"/>
                <a:cs typeface="Carlito" panose="020F0502020204030204"/>
              </a:rPr>
              <a:t>Registers </a:t>
            </a:r>
            <a:r>
              <a:rPr sz="2400" spc="-10" dirty="0">
                <a:latin typeface="Carlito" panose="020F0502020204030204"/>
                <a:cs typeface="Carlito" panose="020F0502020204030204"/>
              </a:rPr>
              <a:t>varies greatly</a:t>
            </a:r>
            <a:r>
              <a:rPr sz="2400" spc="-15" dirty="0">
                <a:latin typeface="Carlito" panose="020F0502020204030204"/>
                <a:cs typeface="Carlito" panose="020F0502020204030204"/>
              </a:rPr>
              <a:t> from</a:t>
            </a:r>
            <a:endParaRPr sz="2400">
              <a:latin typeface="Carlito" panose="020F0502020204030204"/>
              <a:cs typeface="Carlito" panose="020F0502020204030204"/>
            </a:endParaRPr>
          </a:p>
          <a:p>
            <a:pPr marL="469900">
              <a:lnSpc>
                <a:spcPct val="100000"/>
              </a:lnSpc>
            </a:pPr>
            <a:r>
              <a:rPr sz="2400" b="1" spc="-10" dirty="0">
                <a:latin typeface="Carlito" panose="020F0502020204030204"/>
                <a:cs typeface="Carlito" panose="020F0502020204030204"/>
              </a:rPr>
              <a:t>computer </a:t>
            </a:r>
            <a:r>
              <a:rPr sz="2400" b="1" spc="-15" dirty="0">
                <a:latin typeface="Carlito" panose="020F0502020204030204"/>
                <a:cs typeface="Carlito" panose="020F0502020204030204"/>
              </a:rPr>
              <a:t>to</a:t>
            </a:r>
            <a:r>
              <a:rPr sz="2400" b="1" spc="-20" dirty="0">
                <a:latin typeface="Carlito" panose="020F0502020204030204"/>
                <a:cs typeface="Carlito" panose="020F0502020204030204"/>
              </a:rPr>
              <a:t> </a:t>
            </a:r>
            <a:r>
              <a:rPr sz="2400" b="1" spc="-10" dirty="0">
                <a:latin typeface="Carlito" panose="020F0502020204030204"/>
                <a:cs typeface="Carlito" panose="020F0502020204030204"/>
              </a:rPr>
              <a:t>computer</a:t>
            </a:r>
            <a:endParaRPr sz="2400">
              <a:latin typeface="Carlito" panose="020F0502020204030204"/>
              <a:cs typeface="Carlito" panose="020F0502020204030204"/>
            </a:endParaRPr>
          </a:p>
        </p:txBody>
      </p:sp>
      <p:sp>
        <p:nvSpPr>
          <p:cNvPr id="4" name="object 4"/>
          <p:cNvSpPr txBox="1"/>
          <p:nvPr/>
        </p:nvSpPr>
        <p:spPr>
          <a:xfrm>
            <a:off x="783590" y="5940552"/>
            <a:ext cx="92900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455268" y="5940552"/>
            <a:ext cx="2285365"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8387842" y="6445208"/>
            <a:ext cx="245745"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888888"/>
                </a:solidFill>
                <a:latin typeface="Arial" panose="020B0604020202020204"/>
                <a:cs typeface="Arial" panose="020B0604020202020204"/>
              </a:rPr>
              <a:t>49</a:t>
            </a:fld>
            <a:endParaRPr sz="1200">
              <a:latin typeface="Arial" panose="020B0604020202020204"/>
              <a:cs typeface="Arial" panose="020B0604020202020204"/>
            </a:endParaRPr>
          </a:p>
        </p:txBody>
      </p:sp>
      <p:sp>
        <p:nvSpPr>
          <p:cNvPr id="2" name="object 2"/>
          <p:cNvSpPr txBox="1">
            <a:spLocks noGrp="1"/>
          </p:cNvSpPr>
          <p:nvPr>
            <p:ph type="title"/>
          </p:nvPr>
        </p:nvSpPr>
        <p:spPr>
          <a:xfrm>
            <a:off x="916939" y="762254"/>
            <a:ext cx="5635625" cy="635635"/>
          </a:xfrm>
          <a:prstGeom prst="rect">
            <a:avLst/>
          </a:prstGeom>
        </p:spPr>
        <p:txBody>
          <a:bodyPr vert="horz" wrap="square" lIns="0" tIns="12700" rIns="0" bIns="0" rtlCol="0">
            <a:spAutoFit/>
          </a:bodyPr>
          <a:lstStyle/>
          <a:p>
            <a:pPr marL="12700">
              <a:lnSpc>
                <a:spcPct val="100000"/>
              </a:lnSpc>
              <a:spcBef>
                <a:spcPts val="100"/>
              </a:spcBef>
            </a:pPr>
            <a:r>
              <a:rPr b="0" spc="-5" dirty="0">
                <a:latin typeface="Carlito" panose="020F0502020204030204"/>
                <a:cs typeface="Carlito" panose="020F0502020204030204"/>
              </a:rPr>
              <a:t>8. </a:t>
            </a:r>
            <a:r>
              <a:rPr b="0" spc="-10" dirty="0">
                <a:latin typeface="Carlito" panose="020F0502020204030204"/>
                <a:cs typeface="Carlito" panose="020F0502020204030204"/>
              </a:rPr>
              <a:t>Instruction </a:t>
            </a:r>
            <a:r>
              <a:rPr b="0" spc="-20" dirty="0">
                <a:latin typeface="Carlito" panose="020F0502020204030204"/>
                <a:cs typeface="Carlito" panose="020F0502020204030204"/>
              </a:rPr>
              <a:t>register </a:t>
            </a:r>
            <a:r>
              <a:rPr b="0" dirty="0">
                <a:latin typeface="Carlito" panose="020F0502020204030204"/>
                <a:cs typeface="Carlito" panose="020F0502020204030204"/>
              </a:rPr>
              <a:t>( IR</a:t>
            </a:r>
            <a:r>
              <a:rPr b="0" spc="-20" dirty="0">
                <a:latin typeface="Carlito" panose="020F0502020204030204"/>
                <a:cs typeface="Carlito" panose="020F0502020204030204"/>
              </a:rPr>
              <a:t> </a:t>
            </a:r>
            <a:r>
              <a:rPr b="0" spc="-5" dirty="0">
                <a:latin typeface="Carlito" panose="020F0502020204030204"/>
                <a:cs typeface="Carlito" panose="020F0502020204030204"/>
              </a:rPr>
              <a:t>)</a:t>
            </a:r>
            <a:r>
              <a:rPr b="0" u="none" spc="-5" dirty="0">
                <a:latin typeface="Carlito" panose="020F0502020204030204"/>
                <a:cs typeface="Carlito" panose="020F0502020204030204"/>
              </a:rPr>
              <a:t>:</a:t>
            </a:r>
          </a:p>
        </p:txBody>
      </p:sp>
      <p:sp>
        <p:nvSpPr>
          <p:cNvPr id="3" name="object 3"/>
          <p:cNvSpPr txBox="1"/>
          <p:nvPr/>
        </p:nvSpPr>
        <p:spPr>
          <a:xfrm>
            <a:off x="1374139" y="1906269"/>
            <a:ext cx="7137400" cy="2330450"/>
          </a:xfrm>
          <a:prstGeom prst="rect">
            <a:avLst/>
          </a:prstGeom>
        </p:spPr>
        <p:txBody>
          <a:bodyPr vert="horz" wrap="square" lIns="0" tIns="12700" rIns="0" bIns="0" rtlCol="0">
            <a:spAutoFit/>
          </a:bodyPr>
          <a:lstStyle/>
          <a:p>
            <a:pPr marL="469900" marR="5080" indent="-457835">
              <a:lnSpc>
                <a:spcPct val="100000"/>
              </a:lnSpc>
              <a:spcBef>
                <a:spcPts val="100"/>
              </a:spcBef>
              <a:buFont typeface="Arial" panose="020B0604020202020204"/>
              <a:buChar char="•"/>
              <a:tabLst>
                <a:tab pos="469900" algn="l"/>
                <a:tab pos="469900" algn="l"/>
              </a:tabLst>
            </a:pPr>
            <a:r>
              <a:rPr sz="2800" spc="-5" dirty="0">
                <a:latin typeface="Carlito" panose="020F0502020204030204"/>
                <a:cs typeface="Carlito" panose="020F0502020204030204"/>
              </a:rPr>
              <a:t>The </a:t>
            </a:r>
            <a:r>
              <a:rPr sz="2800" b="1" dirty="0">
                <a:latin typeface="Carlito" panose="020F0502020204030204"/>
                <a:cs typeface="Carlito" panose="020F0502020204030204"/>
              </a:rPr>
              <a:t>IR </a:t>
            </a:r>
            <a:r>
              <a:rPr sz="2800" spc="-15" dirty="0">
                <a:latin typeface="Carlito" panose="020F0502020204030204"/>
                <a:cs typeface="Carlito" panose="020F0502020204030204"/>
              </a:rPr>
              <a:t>contains </a:t>
            </a:r>
            <a:r>
              <a:rPr sz="2800" dirty="0">
                <a:latin typeface="Carlito" panose="020F0502020204030204"/>
                <a:cs typeface="Carlito" panose="020F0502020204030204"/>
              </a:rPr>
              <a:t>the </a:t>
            </a:r>
            <a:r>
              <a:rPr sz="2800" b="1" spc="-5" dirty="0">
                <a:latin typeface="Carlito" panose="020F0502020204030204"/>
                <a:cs typeface="Carlito" panose="020F0502020204030204"/>
              </a:rPr>
              <a:t>instruction </a:t>
            </a:r>
            <a:r>
              <a:rPr sz="2800" spc="-5" dirty="0">
                <a:latin typeface="Carlito" panose="020F0502020204030204"/>
                <a:cs typeface="Carlito" panose="020F0502020204030204"/>
              </a:rPr>
              <a:t>being </a:t>
            </a:r>
            <a:r>
              <a:rPr sz="2800" spc="-10" dirty="0">
                <a:latin typeface="Carlito" panose="020F0502020204030204"/>
                <a:cs typeface="Carlito" panose="020F0502020204030204"/>
              </a:rPr>
              <a:t>decoded  </a:t>
            </a:r>
            <a:r>
              <a:rPr sz="2800" dirty="0">
                <a:latin typeface="Carlito" panose="020F0502020204030204"/>
                <a:cs typeface="Carlito" panose="020F0502020204030204"/>
              </a:rPr>
              <a:t>and </a:t>
            </a:r>
            <a:r>
              <a:rPr sz="2800" spc="-20" dirty="0">
                <a:latin typeface="Carlito" panose="020F0502020204030204"/>
                <a:cs typeface="Carlito" panose="020F0502020204030204"/>
              </a:rPr>
              <a:t>executed</a:t>
            </a:r>
            <a:r>
              <a:rPr sz="2800" spc="-5" dirty="0">
                <a:latin typeface="Carlito" panose="020F0502020204030204"/>
                <a:cs typeface="Carlito" panose="020F0502020204030204"/>
              </a:rPr>
              <a:t> </a:t>
            </a:r>
            <a:r>
              <a:rPr sz="2800" dirty="0">
                <a:latin typeface="Carlito" panose="020F0502020204030204"/>
                <a:cs typeface="Carlito" panose="020F0502020204030204"/>
              </a:rPr>
              <a:t>.</a:t>
            </a:r>
            <a:endParaRPr sz="2800">
              <a:latin typeface="Carlito" panose="020F0502020204030204"/>
              <a:cs typeface="Carlito" panose="020F0502020204030204"/>
            </a:endParaRPr>
          </a:p>
          <a:p>
            <a:pPr>
              <a:lnSpc>
                <a:spcPct val="100000"/>
              </a:lnSpc>
              <a:spcBef>
                <a:spcPts val="5"/>
              </a:spcBef>
              <a:buFont typeface="Arial" panose="020B0604020202020204"/>
              <a:buChar char="•"/>
            </a:pPr>
            <a:endParaRPr sz="3850">
              <a:latin typeface="Carlito" panose="020F0502020204030204"/>
              <a:cs typeface="Carlito" panose="020F0502020204030204"/>
            </a:endParaRPr>
          </a:p>
          <a:p>
            <a:pPr marL="469900" marR="528320" indent="-457835">
              <a:lnSpc>
                <a:spcPct val="100000"/>
              </a:lnSpc>
              <a:buFont typeface="Arial" panose="020B0604020202020204"/>
              <a:buChar char="•"/>
              <a:tabLst>
                <a:tab pos="469900" algn="l"/>
                <a:tab pos="469900" algn="l"/>
              </a:tabLst>
            </a:pPr>
            <a:r>
              <a:rPr sz="2800" dirty="0">
                <a:latin typeface="Carlito" panose="020F0502020204030204"/>
                <a:cs typeface="Carlito" panose="020F0502020204030204"/>
              </a:rPr>
              <a:t>Input </a:t>
            </a:r>
            <a:r>
              <a:rPr sz="2800" spc="-15" dirty="0">
                <a:latin typeface="Carlito" panose="020F0502020204030204"/>
                <a:cs typeface="Carlito" panose="020F0502020204030204"/>
              </a:rPr>
              <a:t>to </a:t>
            </a:r>
            <a:r>
              <a:rPr sz="2800" dirty="0">
                <a:latin typeface="Carlito" panose="020F0502020204030204"/>
                <a:cs typeface="Carlito" panose="020F0502020204030204"/>
              </a:rPr>
              <a:t>the </a:t>
            </a:r>
            <a:r>
              <a:rPr sz="2800" b="1" dirty="0">
                <a:latin typeface="Carlito" panose="020F0502020204030204"/>
                <a:cs typeface="Carlito" panose="020F0502020204030204"/>
              </a:rPr>
              <a:t>IR </a:t>
            </a:r>
            <a:r>
              <a:rPr sz="2800" dirty="0">
                <a:latin typeface="Carlito" panose="020F0502020204030204"/>
                <a:cs typeface="Carlito" panose="020F0502020204030204"/>
              </a:rPr>
              <a:t>is </a:t>
            </a:r>
            <a:r>
              <a:rPr sz="2800" spc="-5" dirty="0">
                <a:latin typeface="Carlito" panose="020F0502020204030204"/>
                <a:cs typeface="Carlito" panose="020F0502020204030204"/>
              </a:rPr>
              <a:t>typically </a:t>
            </a:r>
            <a:r>
              <a:rPr sz="2800" spc="-15" dirty="0">
                <a:latin typeface="Carlito" panose="020F0502020204030204"/>
                <a:cs typeface="Carlito" panose="020F0502020204030204"/>
              </a:rPr>
              <a:t>from </a:t>
            </a:r>
            <a:r>
              <a:rPr sz="2800" dirty="0">
                <a:latin typeface="Carlito" panose="020F0502020204030204"/>
                <a:cs typeface="Carlito" panose="020F0502020204030204"/>
              </a:rPr>
              <a:t>memory</a:t>
            </a:r>
            <a:r>
              <a:rPr sz="2800" spc="-65" dirty="0">
                <a:latin typeface="Carlito" panose="020F0502020204030204"/>
                <a:cs typeface="Carlito" panose="020F0502020204030204"/>
              </a:rPr>
              <a:t> </a:t>
            </a:r>
            <a:r>
              <a:rPr sz="2800" dirty="0">
                <a:latin typeface="Carlito" panose="020F0502020204030204"/>
                <a:cs typeface="Carlito" panose="020F0502020204030204"/>
              </a:rPr>
              <a:t>as  the </a:t>
            </a:r>
            <a:r>
              <a:rPr sz="2800" spc="-20" dirty="0">
                <a:latin typeface="Carlito" panose="020F0502020204030204"/>
                <a:cs typeface="Carlito" panose="020F0502020204030204"/>
              </a:rPr>
              <a:t>program steps </a:t>
            </a:r>
            <a:r>
              <a:rPr sz="2800" spc="-15" dirty="0">
                <a:latin typeface="Carlito" panose="020F0502020204030204"/>
                <a:cs typeface="Carlito" panose="020F0502020204030204"/>
              </a:rPr>
              <a:t>are </a:t>
            </a:r>
            <a:r>
              <a:rPr sz="2800" spc="-10" dirty="0">
                <a:latin typeface="Carlito" panose="020F0502020204030204"/>
                <a:cs typeface="Carlito" panose="020F0502020204030204"/>
              </a:rPr>
              <a:t>read </a:t>
            </a:r>
            <a:r>
              <a:rPr sz="2800" spc="-20" dirty="0">
                <a:latin typeface="Carlito" panose="020F0502020204030204"/>
                <a:cs typeface="Carlito" panose="020F0502020204030204"/>
              </a:rPr>
              <a:t>sequentially.</a:t>
            </a:r>
            <a:endParaRPr sz="2800">
              <a:latin typeface="Carlito" panose="020F0502020204030204"/>
              <a:cs typeface="Carlito" panose="020F0502020204030204"/>
            </a:endParaRPr>
          </a:p>
        </p:txBody>
      </p:sp>
      <p:sp>
        <p:nvSpPr>
          <p:cNvPr id="4" name="object 4"/>
          <p:cNvSpPr txBox="1"/>
          <p:nvPr/>
        </p:nvSpPr>
        <p:spPr>
          <a:xfrm>
            <a:off x="783590" y="5940552"/>
            <a:ext cx="92900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455268" y="5940552"/>
            <a:ext cx="2285365"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83590" y="63408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456934" y="6340824"/>
            <a:ext cx="2284730" cy="243656"/>
          </a:xfrm>
          <a:prstGeom prst="rect">
            <a:avLst/>
          </a:prstGeom>
        </p:spPr>
        <p:txBody>
          <a:bodyPr vert="horz" wrap="square" lIns="0" tIns="0" rIns="0" bIns="0" rtlCol="0">
            <a:spAutoFit/>
          </a:bodyPr>
          <a:lstStyle/>
          <a:p>
            <a:pPr marL="12700">
              <a:lnSpc>
                <a:spcPts val="1870"/>
              </a:lnSpc>
            </a:pPr>
            <a:r>
              <a:rPr sz="1600" b="1" dirty="0">
                <a:latin typeface="Arial" panose="020B0604020202020204"/>
                <a:cs typeface="Arial" panose="020B0604020202020204"/>
              </a:rPr>
              <a:t>Computer</a:t>
            </a:r>
            <a:r>
              <a:rPr sz="1600" b="1" spc="-50" dirty="0">
                <a:latin typeface="Arial" panose="020B0604020202020204"/>
                <a:cs typeface="Arial" panose="020B0604020202020204"/>
              </a:rPr>
              <a:t> </a:t>
            </a:r>
            <a:r>
              <a:rPr lang="en-US" sz="1600" b="1" spc="-15" dirty="0">
                <a:latin typeface="Times New Roman" panose="02020603050405020304"/>
                <a:cs typeface="Times New Roman" panose="02020603050405020304"/>
              </a:rPr>
              <a:t>Architecture </a:t>
            </a:r>
            <a:endParaRPr sz="1600" dirty="0">
              <a:latin typeface="Arial" panose="020B0604020202020204"/>
              <a:cs typeface="Arial" panose="020B0604020202020204"/>
            </a:endParaRPr>
          </a:p>
        </p:txBody>
      </p:sp>
      <p:sp>
        <p:nvSpPr>
          <p:cNvPr id="2" name="object 2"/>
          <p:cNvSpPr txBox="1">
            <a:spLocks noGrp="1"/>
          </p:cNvSpPr>
          <p:nvPr>
            <p:ph type="title"/>
          </p:nvPr>
        </p:nvSpPr>
        <p:spPr>
          <a:xfrm>
            <a:off x="2650489" y="462279"/>
            <a:ext cx="3846195" cy="695960"/>
          </a:xfrm>
          <a:prstGeom prst="rect">
            <a:avLst/>
          </a:prstGeom>
        </p:spPr>
        <p:txBody>
          <a:bodyPr vert="horz" wrap="square" lIns="0" tIns="12700" rIns="0" bIns="0" rtlCol="0">
            <a:spAutoFit/>
          </a:bodyPr>
          <a:lstStyle/>
          <a:p>
            <a:pPr marL="12700">
              <a:lnSpc>
                <a:spcPct val="100000"/>
              </a:lnSpc>
              <a:spcBef>
                <a:spcPts val="100"/>
              </a:spcBef>
            </a:pPr>
            <a:r>
              <a:rPr sz="4400" u="none" spc="-15" dirty="0"/>
              <a:t>Microprocessors</a:t>
            </a:r>
            <a:endParaRPr sz="4400"/>
          </a:p>
        </p:txBody>
      </p:sp>
      <p:sp>
        <p:nvSpPr>
          <p:cNvPr id="3" name="object 3"/>
          <p:cNvSpPr txBox="1"/>
          <p:nvPr/>
        </p:nvSpPr>
        <p:spPr>
          <a:xfrm>
            <a:off x="535940" y="1558797"/>
            <a:ext cx="7491095" cy="4207510"/>
          </a:xfrm>
          <a:prstGeom prst="rect">
            <a:avLst/>
          </a:prstGeom>
        </p:spPr>
        <p:txBody>
          <a:bodyPr vert="horz" wrap="square" lIns="0" tIns="67310" rIns="0" bIns="0" rtlCol="0">
            <a:spAutoFit/>
          </a:bodyPr>
          <a:lstStyle/>
          <a:p>
            <a:pPr marL="355600" marR="5080" indent="-342900" algn="just">
              <a:lnSpc>
                <a:spcPts val="3460"/>
              </a:lnSpc>
              <a:spcBef>
                <a:spcPts val="530"/>
              </a:spcBef>
              <a:buFont typeface="Arial" panose="020B0604020202020204"/>
              <a:buChar char="•"/>
              <a:tabLst>
                <a:tab pos="355600" algn="l"/>
              </a:tabLst>
            </a:pPr>
            <a:r>
              <a:rPr sz="3200" spc="-5" dirty="0">
                <a:latin typeface="Carlito" panose="020F0502020204030204"/>
                <a:cs typeface="Carlito" panose="020F0502020204030204"/>
              </a:rPr>
              <a:t>The </a:t>
            </a:r>
            <a:r>
              <a:rPr sz="3200" spc="-15" dirty="0">
                <a:latin typeface="Carlito" panose="020F0502020204030204"/>
                <a:cs typeface="Carlito" panose="020F0502020204030204"/>
              </a:rPr>
              <a:t>Microprocessor </a:t>
            </a:r>
            <a:r>
              <a:rPr sz="3200" spc="-5" dirty="0">
                <a:latin typeface="Carlito" panose="020F0502020204030204"/>
                <a:cs typeface="Carlito" panose="020F0502020204030204"/>
              </a:rPr>
              <a:t>is a </a:t>
            </a:r>
            <a:r>
              <a:rPr sz="3200" b="1" spc="-20" dirty="0">
                <a:solidFill>
                  <a:srgbClr val="FF0000"/>
                </a:solidFill>
                <a:latin typeface="Carlito" panose="020F0502020204030204"/>
                <a:cs typeface="Carlito" panose="020F0502020204030204"/>
              </a:rPr>
              <a:t>Central </a:t>
            </a:r>
            <a:r>
              <a:rPr sz="3200" b="1" spc="-10" dirty="0">
                <a:solidFill>
                  <a:srgbClr val="FF0000"/>
                </a:solidFill>
                <a:latin typeface="Carlito" panose="020F0502020204030204"/>
                <a:cs typeface="Carlito" panose="020F0502020204030204"/>
              </a:rPr>
              <a:t>Processing  </a:t>
            </a:r>
            <a:r>
              <a:rPr sz="3200" b="1" spc="-5" dirty="0">
                <a:solidFill>
                  <a:srgbClr val="FF0000"/>
                </a:solidFill>
                <a:latin typeface="Carlito" panose="020F0502020204030204"/>
                <a:cs typeface="Carlito" panose="020F0502020204030204"/>
              </a:rPr>
              <a:t>Unit (CPU) </a:t>
            </a:r>
            <a:r>
              <a:rPr sz="3200" spc="-10" dirty="0">
                <a:latin typeface="Carlito" panose="020F0502020204030204"/>
                <a:cs typeface="Carlito" panose="020F0502020204030204"/>
              </a:rPr>
              <a:t>that </a:t>
            </a:r>
            <a:r>
              <a:rPr sz="3200" spc="-5" dirty="0">
                <a:latin typeface="Carlito" panose="020F0502020204030204"/>
                <a:cs typeface="Carlito" panose="020F0502020204030204"/>
              </a:rPr>
              <a:t>is usually </a:t>
            </a:r>
            <a:r>
              <a:rPr sz="3200" spc="-10" dirty="0">
                <a:latin typeface="Carlito" panose="020F0502020204030204"/>
                <a:cs typeface="Carlito" panose="020F0502020204030204"/>
              </a:rPr>
              <a:t>implemented </a:t>
            </a:r>
            <a:r>
              <a:rPr sz="3200" spc="-5" dirty="0">
                <a:latin typeface="Carlito" panose="020F0502020204030204"/>
                <a:cs typeface="Carlito" panose="020F0502020204030204"/>
              </a:rPr>
              <a:t>in a  single </a:t>
            </a:r>
            <a:r>
              <a:rPr sz="3200" spc="-25" dirty="0">
                <a:latin typeface="Carlito" panose="020F0502020204030204"/>
                <a:cs typeface="Carlito" panose="020F0502020204030204"/>
              </a:rPr>
              <a:t>integrated </a:t>
            </a:r>
            <a:r>
              <a:rPr sz="3200" spc="-10" dirty="0">
                <a:latin typeface="Carlito" panose="020F0502020204030204"/>
                <a:cs typeface="Carlito" panose="020F0502020204030204"/>
              </a:rPr>
              <a:t>circuit</a:t>
            </a:r>
            <a:r>
              <a:rPr sz="3200" spc="65" dirty="0">
                <a:latin typeface="Carlito" panose="020F0502020204030204"/>
                <a:cs typeface="Carlito" panose="020F0502020204030204"/>
              </a:rPr>
              <a:t> </a:t>
            </a:r>
            <a:r>
              <a:rPr sz="3200" spc="-25" dirty="0">
                <a:latin typeface="Carlito" panose="020F0502020204030204"/>
                <a:cs typeface="Carlito" panose="020F0502020204030204"/>
              </a:rPr>
              <a:t>Package.</a:t>
            </a:r>
            <a:endParaRPr sz="3200">
              <a:latin typeface="Carlito" panose="020F0502020204030204"/>
              <a:cs typeface="Carlito" panose="020F0502020204030204"/>
            </a:endParaRPr>
          </a:p>
          <a:p>
            <a:pPr>
              <a:lnSpc>
                <a:spcPct val="100000"/>
              </a:lnSpc>
              <a:spcBef>
                <a:spcPts val="15"/>
              </a:spcBef>
              <a:buChar char="•"/>
            </a:pPr>
            <a:endParaRPr sz="3750">
              <a:latin typeface="Carlito" panose="020F0502020204030204"/>
              <a:cs typeface="Carlito" panose="020F0502020204030204"/>
            </a:endParaRPr>
          </a:p>
          <a:p>
            <a:pPr marL="355600" indent="-342900">
              <a:lnSpc>
                <a:spcPct val="100000"/>
              </a:lnSpc>
              <a:buClr>
                <a:srgbClr val="92A199"/>
              </a:buClr>
              <a:buFont typeface="Arial" panose="020B0604020202020204"/>
              <a:buChar char="•"/>
              <a:tabLst>
                <a:tab pos="355600" algn="l"/>
              </a:tabLst>
            </a:pPr>
            <a:r>
              <a:rPr sz="4000" b="1" spc="-10" dirty="0">
                <a:solidFill>
                  <a:srgbClr val="FF0000"/>
                </a:solidFill>
                <a:latin typeface="Carlito" panose="020F0502020204030204"/>
                <a:cs typeface="Carlito" panose="020F0502020204030204"/>
              </a:rPr>
              <a:t>Microcomputer </a:t>
            </a:r>
            <a:r>
              <a:rPr sz="4000" dirty="0">
                <a:solidFill>
                  <a:srgbClr val="FF0000"/>
                </a:solidFill>
                <a:latin typeface="Carlito" panose="020F0502020204030204"/>
                <a:cs typeface="Carlito" panose="020F0502020204030204"/>
              </a:rPr>
              <a:t>is </a:t>
            </a:r>
            <a:r>
              <a:rPr sz="4000" spc="-20" dirty="0">
                <a:solidFill>
                  <a:srgbClr val="FF0000"/>
                </a:solidFill>
                <a:latin typeface="Carlito" panose="020F0502020204030204"/>
                <a:cs typeface="Carlito" panose="020F0502020204030204"/>
              </a:rPr>
              <a:t>consisted</a:t>
            </a:r>
            <a:r>
              <a:rPr sz="4000" spc="-80" dirty="0">
                <a:solidFill>
                  <a:srgbClr val="FF0000"/>
                </a:solidFill>
                <a:latin typeface="Carlito" panose="020F0502020204030204"/>
                <a:cs typeface="Carlito" panose="020F0502020204030204"/>
              </a:rPr>
              <a:t> </a:t>
            </a:r>
            <a:r>
              <a:rPr sz="4000" dirty="0">
                <a:solidFill>
                  <a:srgbClr val="FF0000"/>
                </a:solidFill>
                <a:latin typeface="Carlito" panose="020F0502020204030204"/>
                <a:cs typeface="Carlito" panose="020F0502020204030204"/>
              </a:rPr>
              <a:t>with:</a:t>
            </a:r>
            <a:endParaRPr sz="4000">
              <a:latin typeface="Carlito" panose="020F0502020204030204"/>
              <a:cs typeface="Carlito" panose="020F0502020204030204"/>
            </a:endParaRPr>
          </a:p>
          <a:p>
            <a:pPr marL="1170940" lvl="1" indent="-422275">
              <a:lnSpc>
                <a:spcPct val="100000"/>
              </a:lnSpc>
              <a:spcBef>
                <a:spcPts val="435"/>
              </a:spcBef>
              <a:buAutoNum type="arabicPlain"/>
              <a:tabLst>
                <a:tab pos="1170940" algn="l"/>
              </a:tabLst>
            </a:pPr>
            <a:r>
              <a:rPr sz="3200" b="1" spc="-10" dirty="0">
                <a:latin typeface="Carlito" panose="020F0502020204030204"/>
                <a:cs typeface="Carlito" panose="020F0502020204030204"/>
              </a:rPr>
              <a:t>Microprocessor</a:t>
            </a:r>
            <a:r>
              <a:rPr sz="3200" b="1" spc="10" dirty="0">
                <a:latin typeface="Carlito" panose="020F0502020204030204"/>
                <a:cs typeface="Carlito" panose="020F0502020204030204"/>
              </a:rPr>
              <a:t> </a:t>
            </a:r>
            <a:r>
              <a:rPr sz="3200" spc="-5" dirty="0">
                <a:latin typeface="Carlito" panose="020F0502020204030204"/>
                <a:cs typeface="Carlito" panose="020F0502020204030204"/>
              </a:rPr>
              <a:t>,</a:t>
            </a:r>
            <a:endParaRPr sz="3200">
              <a:latin typeface="Carlito" panose="020F0502020204030204"/>
              <a:cs typeface="Carlito" panose="020F0502020204030204"/>
            </a:endParaRPr>
          </a:p>
          <a:p>
            <a:pPr marL="1170940" lvl="1" indent="-422275">
              <a:lnSpc>
                <a:spcPct val="100000"/>
              </a:lnSpc>
              <a:spcBef>
                <a:spcPts val="385"/>
              </a:spcBef>
              <a:buFont typeface="Carlito" panose="020F0502020204030204"/>
              <a:buAutoNum type="arabicPlain"/>
              <a:tabLst>
                <a:tab pos="1170940" algn="l"/>
              </a:tabLst>
            </a:pPr>
            <a:r>
              <a:rPr sz="3200" b="1" spc="-5" dirty="0">
                <a:latin typeface="Carlito" panose="020F0502020204030204"/>
                <a:cs typeface="Carlito" panose="020F0502020204030204"/>
              </a:rPr>
              <a:t>Memory</a:t>
            </a:r>
            <a:r>
              <a:rPr sz="3200" b="1" spc="5" dirty="0">
                <a:latin typeface="Carlito" panose="020F0502020204030204"/>
                <a:cs typeface="Carlito" panose="020F0502020204030204"/>
              </a:rPr>
              <a:t> </a:t>
            </a:r>
            <a:r>
              <a:rPr sz="3200" spc="-5" dirty="0">
                <a:latin typeface="Carlito" panose="020F0502020204030204"/>
                <a:cs typeface="Carlito" panose="020F0502020204030204"/>
              </a:rPr>
              <a:t>,and</a:t>
            </a:r>
            <a:endParaRPr sz="3200">
              <a:latin typeface="Carlito" panose="020F0502020204030204"/>
              <a:cs typeface="Carlito" panose="020F0502020204030204"/>
            </a:endParaRPr>
          </a:p>
          <a:p>
            <a:pPr marL="1170940" lvl="1" indent="-422275">
              <a:lnSpc>
                <a:spcPct val="100000"/>
              </a:lnSpc>
              <a:spcBef>
                <a:spcPts val="385"/>
              </a:spcBef>
              <a:buAutoNum type="arabicPlain"/>
              <a:tabLst>
                <a:tab pos="1170940" algn="l"/>
              </a:tabLst>
            </a:pPr>
            <a:r>
              <a:rPr sz="3200" b="1" spc="-10" dirty="0">
                <a:latin typeface="Carlito" panose="020F0502020204030204"/>
                <a:cs typeface="Carlito" panose="020F0502020204030204"/>
              </a:rPr>
              <a:t>Input\Output </a:t>
            </a:r>
            <a:r>
              <a:rPr sz="3200" spc="-5" dirty="0">
                <a:latin typeface="Carlito" panose="020F0502020204030204"/>
                <a:cs typeface="Carlito" panose="020F0502020204030204"/>
              </a:rPr>
              <a:t>(I\O)</a:t>
            </a:r>
            <a:r>
              <a:rPr sz="3200" spc="20" dirty="0">
                <a:latin typeface="Carlito" panose="020F0502020204030204"/>
                <a:cs typeface="Carlito" panose="020F0502020204030204"/>
              </a:rPr>
              <a:t> </a:t>
            </a:r>
            <a:r>
              <a:rPr sz="3200" spc="-10" dirty="0">
                <a:latin typeface="Carlito" panose="020F0502020204030204"/>
                <a:cs typeface="Carlito" panose="020F0502020204030204"/>
              </a:rPr>
              <a:t>devices,</a:t>
            </a:r>
            <a:endParaRPr sz="3200">
              <a:latin typeface="Carlito" panose="020F0502020204030204"/>
              <a:cs typeface="Carlito" panose="020F050202020403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8387842" y="6445208"/>
            <a:ext cx="245745"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888888"/>
                </a:solidFill>
                <a:latin typeface="Arial" panose="020B0604020202020204"/>
                <a:cs typeface="Arial" panose="020B0604020202020204"/>
              </a:rPr>
              <a:t>50</a:t>
            </a:fld>
            <a:endParaRPr sz="1200">
              <a:latin typeface="Arial" panose="020B0604020202020204"/>
              <a:cs typeface="Arial" panose="020B0604020202020204"/>
            </a:endParaRPr>
          </a:p>
        </p:txBody>
      </p:sp>
      <p:sp>
        <p:nvSpPr>
          <p:cNvPr id="2" name="object 2"/>
          <p:cNvSpPr txBox="1">
            <a:spLocks noGrp="1"/>
          </p:cNvSpPr>
          <p:nvPr>
            <p:ph type="title"/>
          </p:nvPr>
        </p:nvSpPr>
        <p:spPr>
          <a:xfrm>
            <a:off x="764540" y="914654"/>
            <a:ext cx="3709035" cy="635635"/>
          </a:xfrm>
          <a:prstGeom prst="rect">
            <a:avLst/>
          </a:prstGeom>
        </p:spPr>
        <p:txBody>
          <a:bodyPr vert="horz" wrap="square" lIns="0" tIns="12700" rIns="0" bIns="0" rtlCol="0">
            <a:spAutoFit/>
          </a:bodyPr>
          <a:lstStyle/>
          <a:p>
            <a:pPr marL="12700">
              <a:lnSpc>
                <a:spcPct val="100000"/>
              </a:lnSpc>
              <a:spcBef>
                <a:spcPts val="100"/>
              </a:spcBef>
            </a:pPr>
            <a:r>
              <a:rPr b="0" spc="-5" dirty="0">
                <a:latin typeface="Carlito" panose="020F0502020204030204"/>
                <a:cs typeface="Carlito" panose="020F0502020204030204"/>
              </a:rPr>
              <a:t>9. </a:t>
            </a:r>
            <a:r>
              <a:rPr b="0" spc="-20" dirty="0">
                <a:latin typeface="Carlito" panose="020F0502020204030204"/>
                <a:cs typeface="Carlito" panose="020F0502020204030204"/>
              </a:rPr>
              <a:t>Status</a:t>
            </a:r>
            <a:r>
              <a:rPr b="0" spc="-85" dirty="0">
                <a:latin typeface="Carlito" panose="020F0502020204030204"/>
                <a:cs typeface="Carlito" panose="020F0502020204030204"/>
              </a:rPr>
              <a:t> </a:t>
            </a:r>
            <a:r>
              <a:rPr b="0" spc="-20" dirty="0">
                <a:latin typeface="Carlito" panose="020F0502020204030204"/>
                <a:cs typeface="Carlito" panose="020F0502020204030204"/>
              </a:rPr>
              <a:t>Register</a:t>
            </a:r>
            <a:r>
              <a:rPr b="0" u="none" spc="-20" dirty="0">
                <a:latin typeface="Carlito" panose="020F0502020204030204"/>
                <a:cs typeface="Carlito" panose="020F0502020204030204"/>
              </a:rPr>
              <a:t>:</a:t>
            </a:r>
          </a:p>
        </p:txBody>
      </p:sp>
      <p:sp>
        <p:nvSpPr>
          <p:cNvPr id="3" name="object 3"/>
          <p:cNvSpPr txBox="1"/>
          <p:nvPr/>
        </p:nvSpPr>
        <p:spPr>
          <a:xfrm>
            <a:off x="1221739" y="2497581"/>
            <a:ext cx="7517765" cy="2159635"/>
          </a:xfrm>
          <a:prstGeom prst="rect">
            <a:avLst/>
          </a:prstGeom>
        </p:spPr>
        <p:txBody>
          <a:bodyPr vert="horz" wrap="square" lIns="0" tIns="12700" rIns="0" bIns="0" rtlCol="0">
            <a:spAutoFit/>
          </a:bodyPr>
          <a:lstStyle/>
          <a:p>
            <a:pPr marL="469265" marR="5080" indent="-457200">
              <a:lnSpc>
                <a:spcPct val="100000"/>
              </a:lnSpc>
              <a:spcBef>
                <a:spcPts val="100"/>
              </a:spcBef>
              <a:buFont typeface="Arial" panose="020B0604020202020204"/>
              <a:buChar char="•"/>
              <a:tabLst>
                <a:tab pos="469265" algn="l"/>
                <a:tab pos="469900" algn="l"/>
              </a:tabLst>
            </a:pPr>
            <a:r>
              <a:rPr sz="2800" dirty="0">
                <a:latin typeface="Carlito" panose="020F0502020204030204"/>
                <a:cs typeface="Carlito" panose="020F0502020204030204"/>
              </a:rPr>
              <a:t>It </a:t>
            </a:r>
            <a:r>
              <a:rPr sz="2800" spc="-10" dirty="0">
                <a:latin typeface="Carlito" panose="020F0502020204030204"/>
                <a:cs typeface="Carlito" panose="020F0502020204030204"/>
              </a:rPr>
              <a:t>consists </a:t>
            </a:r>
            <a:r>
              <a:rPr sz="2800" spc="-5" dirty="0">
                <a:latin typeface="Carlito" panose="020F0502020204030204"/>
                <a:cs typeface="Carlito" panose="020F0502020204030204"/>
              </a:rPr>
              <a:t>of one or </a:t>
            </a:r>
            <a:r>
              <a:rPr sz="2800" spc="-10" dirty="0">
                <a:latin typeface="Carlito" panose="020F0502020204030204"/>
                <a:cs typeface="Carlito" panose="020F0502020204030204"/>
              </a:rPr>
              <a:t>more </a:t>
            </a:r>
            <a:r>
              <a:rPr sz="2800" b="1" spc="-5" dirty="0">
                <a:latin typeface="Carlito" panose="020F0502020204030204"/>
                <a:cs typeface="Carlito" panose="020F0502020204030204"/>
              </a:rPr>
              <a:t>Flip-Flops</a:t>
            </a:r>
            <a:r>
              <a:rPr sz="2800" spc="-5" dirty="0">
                <a:latin typeface="Carlito" panose="020F0502020204030204"/>
                <a:cs typeface="Carlito" panose="020F0502020204030204"/>
              </a:rPr>
              <a:t>, </a:t>
            </a:r>
            <a:r>
              <a:rPr sz="2800" spc="-10" dirty="0">
                <a:latin typeface="Carlito" panose="020F0502020204030204"/>
                <a:cs typeface="Carlito" panose="020F0502020204030204"/>
              </a:rPr>
              <a:t>often </a:t>
            </a:r>
            <a:r>
              <a:rPr sz="2800" spc="-5" dirty="0">
                <a:latin typeface="Carlito" panose="020F0502020204030204"/>
                <a:cs typeface="Carlito" panose="020F0502020204030204"/>
              </a:rPr>
              <a:t>called  </a:t>
            </a:r>
            <a:r>
              <a:rPr sz="2800" b="1" spc="-5" dirty="0">
                <a:latin typeface="Carlito" panose="020F0502020204030204"/>
                <a:cs typeface="Carlito" panose="020F0502020204030204"/>
              </a:rPr>
              <a:t>flags</a:t>
            </a:r>
            <a:r>
              <a:rPr sz="2800" spc="-5" dirty="0">
                <a:latin typeface="Carlito" panose="020F0502020204030204"/>
                <a:cs typeface="Carlito" panose="020F0502020204030204"/>
              </a:rPr>
              <a:t>, is used </a:t>
            </a:r>
            <a:r>
              <a:rPr sz="2800" spc="-20" dirty="0">
                <a:latin typeface="Carlito" panose="020F0502020204030204"/>
                <a:cs typeface="Carlito" panose="020F0502020204030204"/>
              </a:rPr>
              <a:t>to </a:t>
            </a:r>
            <a:r>
              <a:rPr sz="2800" spc="-10" dirty="0">
                <a:latin typeface="Carlito" panose="020F0502020204030204"/>
                <a:cs typeface="Carlito" panose="020F0502020204030204"/>
              </a:rPr>
              <a:t>provide indication </a:t>
            </a:r>
            <a:r>
              <a:rPr sz="2800" spc="-5" dirty="0">
                <a:latin typeface="Carlito" panose="020F0502020204030204"/>
                <a:cs typeface="Carlito" panose="020F0502020204030204"/>
              </a:rPr>
              <a:t>of </a:t>
            </a:r>
            <a:r>
              <a:rPr sz="2800" b="1" spc="-10" dirty="0">
                <a:latin typeface="Carlito" panose="020F0502020204030204"/>
                <a:cs typeface="Carlito" panose="020F0502020204030204"/>
              </a:rPr>
              <a:t>overflow  </a:t>
            </a:r>
            <a:r>
              <a:rPr sz="2800" spc="-15" dirty="0">
                <a:latin typeface="Carlito" panose="020F0502020204030204"/>
                <a:cs typeface="Carlito" panose="020F0502020204030204"/>
              </a:rPr>
              <a:t>from </a:t>
            </a:r>
            <a:r>
              <a:rPr sz="2800" spc="-10" dirty="0">
                <a:latin typeface="Carlito" panose="020F0502020204030204"/>
                <a:cs typeface="Carlito" panose="020F0502020204030204"/>
              </a:rPr>
              <a:t>operations, presence </a:t>
            </a:r>
            <a:r>
              <a:rPr sz="2800" spc="-5" dirty="0">
                <a:latin typeface="Carlito" panose="020F0502020204030204"/>
                <a:cs typeface="Carlito" panose="020F0502020204030204"/>
              </a:rPr>
              <a:t>of </a:t>
            </a:r>
            <a:r>
              <a:rPr sz="2800" b="1" u="heavy" spc="-220" dirty="0">
                <a:uFill>
                  <a:solidFill>
                    <a:srgbClr val="000000"/>
                  </a:solidFill>
                </a:uFill>
                <a:latin typeface="Carlito" panose="020F0502020204030204"/>
                <a:cs typeface="Carlito" panose="020F0502020204030204"/>
              </a:rPr>
              <a:t>0</a:t>
            </a:r>
            <a:r>
              <a:rPr sz="2800" b="1" u="heavy" spc="-220" dirty="0">
                <a:uFill>
                  <a:solidFill>
                    <a:srgbClr val="000000"/>
                  </a:solidFill>
                </a:uFill>
                <a:latin typeface="Arial" panose="020B0604020202020204"/>
                <a:cs typeface="Arial" panose="020B0604020202020204"/>
              </a:rPr>
              <a:t>’s</a:t>
            </a:r>
            <a:r>
              <a:rPr sz="2800" b="1" spc="-220" dirty="0">
                <a:latin typeface="Arial" panose="020B0604020202020204"/>
                <a:cs typeface="Arial" panose="020B0604020202020204"/>
              </a:rPr>
              <a:t> </a:t>
            </a:r>
            <a:r>
              <a:rPr sz="2800" dirty="0">
                <a:latin typeface="Carlito" panose="020F0502020204030204"/>
                <a:cs typeface="Carlito" panose="020F0502020204030204"/>
              </a:rPr>
              <a:t>in the  </a:t>
            </a:r>
            <a:r>
              <a:rPr sz="2800" spc="-30" dirty="0">
                <a:latin typeface="Carlito" panose="020F0502020204030204"/>
                <a:cs typeface="Carlito" panose="020F0502020204030204"/>
              </a:rPr>
              <a:t>accumulator, </a:t>
            </a:r>
            <a:r>
              <a:rPr sz="2800" spc="-5" dirty="0">
                <a:latin typeface="Carlito" panose="020F0502020204030204"/>
                <a:cs typeface="Carlito" panose="020F0502020204030204"/>
              </a:rPr>
              <a:t>sign of </a:t>
            </a:r>
            <a:r>
              <a:rPr sz="2800" dirty="0">
                <a:latin typeface="Carlito" panose="020F0502020204030204"/>
                <a:cs typeface="Carlito" panose="020F0502020204030204"/>
              </a:rPr>
              <a:t>a </a:t>
            </a:r>
            <a:r>
              <a:rPr sz="2800" spc="-5" dirty="0">
                <a:latin typeface="Carlito" panose="020F0502020204030204"/>
                <a:cs typeface="Carlito" panose="020F0502020204030204"/>
              </a:rPr>
              <a:t>number </a:t>
            </a:r>
            <a:r>
              <a:rPr sz="2800" dirty="0">
                <a:latin typeface="Carlito" panose="020F0502020204030204"/>
                <a:cs typeface="Carlito" panose="020F0502020204030204"/>
              </a:rPr>
              <a:t>in the  </a:t>
            </a:r>
            <a:r>
              <a:rPr sz="2800" spc="-30" dirty="0">
                <a:latin typeface="Carlito" panose="020F0502020204030204"/>
                <a:cs typeface="Carlito" panose="020F0502020204030204"/>
              </a:rPr>
              <a:t>accumulator, </a:t>
            </a:r>
            <a:r>
              <a:rPr sz="2800" dirty="0">
                <a:latin typeface="Carlito" panose="020F0502020204030204"/>
                <a:cs typeface="Carlito" panose="020F0502020204030204"/>
              </a:rPr>
              <a:t>and </a:t>
            </a:r>
            <a:r>
              <a:rPr sz="2800" spc="-5" dirty="0">
                <a:latin typeface="Carlito" panose="020F0502020204030204"/>
                <a:cs typeface="Carlito" panose="020F0502020204030204"/>
              </a:rPr>
              <a:t>carry </a:t>
            </a:r>
            <a:r>
              <a:rPr sz="2800" spc="-20" dirty="0">
                <a:latin typeface="Carlito" panose="020F0502020204030204"/>
                <a:cs typeface="Carlito" panose="020F0502020204030204"/>
              </a:rPr>
              <a:t>from </a:t>
            </a:r>
            <a:r>
              <a:rPr sz="2800" dirty="0">
                <a:latin typeface="Carlito" panose="020F0502020204030204"/>
                <a:cs typeface="Carlito" panose="020F0502020204030204"/>
              </a:rPr>
              <a:t>the</a:t>
            </a:r>
            <a:r>
              <a:rPr sz="2800" spc="35" dirty="0">
                <a:latin typeface="Carlito" panose="020F0502020204030204"/>
                <a:cs typeface="Carlito" panose="020F0502020204030204"/>
              </a:rPr>
              <a:t> </a:t>
            </a:r>
            <a:r>
              <a:rPr sz="2800" spc="-5" dirty="0">
                <a:latin typeface="Carlito" panose="020F0502020204030204"/>
                <a:cs typeface="Carlito" panose="020F0502020204030204"/>
              </a:rPr>
              <a:t>accumulator</a:t>
            </a:r>
            <a:r>
              <a:rPr sz="2400" spc="-5" dirty="0">
                <a:latin typeface="Carlito" panose="020F0502020204030204"/>
                <a:cs typeface="Carlito" panose="020F0502020204030204"/>
              </a:rPr>
              <a:t>.</a:t>
            </a:r>
            <a:endParaRPr sz="2400">
              <a:latin typeface="Carlito" panose="020F0502020204030204"/>
              <a:cs typeface="Carlito" panose="020F0502020204030204"/>
            </a:endParaRPr>
          </a:p>
        </p:txBody>
      </p:sp>
      <p:sp>
        <p:nvSpPr>
          <p:cNvPr id="4" name="object 4"/>
          <p:cNvSpPr txBox="1"/>
          <p:nvPr/>
        </p:nvSpPr>
        <p:spPr>
          <a:xfrm>
            <a:off x="783590" y="5940552"/>
            <a:ext cx="92900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455268" y="5940552"/>
            <a:ext cx="2285365"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4988" y="228600"/>
            <a:ext cx="3671887" cy="368300"/>
          </a:xfrm>
        </p:spPr>
        <p:txBody>
          <a:bodyPr wrap="none"/>
          <a:lstStyle/>
          <a:p>
            <a:pPr>
              <a:defRPr/>
            </a:pPr>
            <a:r>
              <a:rPr lang="en-US" smtClean="0"/>
              <a:t>Levels of Representation</a:t>
            </a:r>
          </a:p>
        </p:txBody>
      </p:sp>
      <p:sp>
        <p:nvSpPr>
          <p:cNvPr id="9219" name="Rectangle 4"/>
          <p:cNvSpPr>
            <a:spLocks noChangeArrowheads="1"/>
          </p:cNvSpPr>
          <p:nvPr/>
        </p:nvSpPr>
        <p:spPr bwMode="auto">
          <a:xfrm>
            <a:off x="857250" y="1187450"/>
            <a:ext cx="2590800" cy="5302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800100" indent="-342900">
              <a:defRPr sz="1400">
                <a:solidFill>
                  <a:schemeClr val="tx1"/>
                </a:solidFill>
                <a:latin typeface="Times New Roman" panose="02020603050405020304" pitchFamily="18" charset="0"/>
              </a:defRPr>
            </a:lvl2pPr>
            <a:lvl3pPr marL="1257300" indent="-342900">
              <a:defRPr sz="1400">
                <a:solidFill>
                  <a:schemeClr val="tx1"/>
                </a:solidFill>
                <a:latin typeface="Times New Roman" panose="02020603050405020304" pitchFamily="18" charset="0"/>
              </a:defRPr>
            </a:lvl3pPr>
            <a:lvl4pPr marL="1714500" indent="-342900">
              <a:defRPr sz="1400">
                <a:solidFill>
                  <a:schemeClr val="tx1"/>
                </a:solidFill>
                <a:latin typeface="Times New Roman" panose="02020603050405020304" pitchFamily="18" charset="0"/>
              </a:defRPr>
            </a:lvl4pPr>
            <a:lvl5pPr marL="2171700" indent="-342900">
              <a:defRPr sz="1400">
                <a:solidFill>
                  <a:schemeClr val="tx1"/>
                </a:solidFill>
                <a:latin typeface="Times New Roman" panose="02020603050405020304" pitchFamily="18" charset="0"/>
              </a:defRPr>
            </a:lvl5pPr>
            <a:lvl6pPr marL="2628900" indent="-342900" algn="l" rtl="0" eaLnBrk="0" fontAlgn="base" hangingPunct="0">
              <a:spcBef>
                <a:spcPct val="0"/>
              </a:spcBef>
              <a:spcAft>
                <a:spcPct val="0"/>
              </a:spcAft>
              <a:defRPr sz="1400">
                <a:solidFill>
                  <a:schemeClr val="tx1"/>
                </a:solidFill>
                <a:latin typeface="Times New Roman" panose="02020603050405020304" pitchFamily="18" charset="0"/>
              </a:defRPr>
            </a:lvl6pPr>
            <a:lvl7pPr marL="3086100" indent="-342900" algn="l" rtl="0" eaLnBrk="0" fontAlgn="base" hangingPunct="0">
              <a:spcBef>
                <a:spcPct val="0"/>
              </a:spcBef>
              <a:spcAft>
                <a:spcPct val="0"/>
              </a:spcAft>
              <a:defRPr sz="1400">
                <a:solidFill>
                  <a:schemeClr val="tx1"/>
                </a:solidFill>
                <a:latin typeface="Times New Roman" panose="02020603050405020304" pitchFamily="18" charset="0"/>
              </a:defRPr>
            </a:lvl7pPr>
            <a:lvl8pPr marL="3543300" indent="-342900" algn="l" rtl="0" eaLnBrk="0" fontAlgn="base" hangingPunct="0">
              <a:spcBef>
                <a:spcPct val="0"/>
              </a:spcBef>
              <a:spcAft>
                <a:spcPct val="0"/>
              </a:spcAft>
              <a:defRPr sz="1400">
                <a:solidFill>
                  <a:schemeClr val="tx1"/>
                </a:solidFill>
                <a:latin typeface="Times New Roman" panose="02020603050405020304" pitchFamily="18" charset="0"/>
              </a:defRPr>
            </a:lvl8pPr>
            <a:lvl9pPr marL="4000500" indent="-3429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lnSpc>
                <a:spcPct val="85000"/>
              </a:lnSpc>
              <a:spcBef>
                <a:spcPct val="41000"/>
              </a:spcBef>
            </a:pPr>
            <a:r>
              <a:rPr lang="en-US" sz="1800" b="1">
                <a:latin typeface="Comic Sans MS" panose="030F0702030302020204" pitchFamily="66" charset="0"/>
              </a:rPr>
              <a:t>High Level Language Program</a:t>
            </a:r>
          </a:p>
        </p:txBody>
      </p:sp>
      <p:sp>
        <p:nvSpPr>
          <p:cNvPr id="9220" name="Rectangle 5"/>
          <p:cNvSpPr>
            <a:spLocks noChangeArrowheads="1"/>
          </p:cNvSpPr>
          <p:nvPr/>
        </p:nvSpPr>
        <p:spPr bwMode="auto">
          <a:xfrm>
            <a:off x="857250" y="2559050"/>
            <a:ext cx="2590800" cy="5302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800100" indent="-342900">
              <a:defRPr sz="1400">
                <a:solidFill>
                  <a:schemeClr val="tx1"/>
                </a:solidFill>
                <a:latin typeface="Times New Roman" panose="02020603050405020304" pitchFamily="18" charset="0"/>
              </a:defRPr>
            </a:lvl2pPr>
            <a:lvl3pPr marL="1257300" indent="-342900">
              <a:defRPr sz="1400">
                <a:solidFill>
                  <a:schemeClr val="tx1"/>
                </a:solidFill>
                <a:latin typeface="Times New Roman" panose="02020603050405020304" pitchFamily="18" charset="0"/>
              </a:defRPr>
            </a:lvl3pPr>
            <a:lvl4pPr marL="1714500" indent="-342900">
              <a:defRPr sz="1400">
                <a:solidFill>
                  <a:schemeClr val="tx1"/>
                </a:solidFill>
                <a:latin typeface="Times New Roman" panose="02020603050405020304" pitchFamily="18" charset="0"/>
              </a:defRPr>
            </a:lvl4pPr>
            <a:lvl5pPr marL="2171700" indent="-342900">
              <a:defRPr sz="1400">
                <a:solidFill>
                  <a:schemeClr val="tx1"/>
                </a:solidFill>
                <a:latin typeface="Times New Roman" panose="02020603050405020304" pitchFamily="18" charset="0"/>
              </a:defRPr>
            </a:lvl5pPr>
            <a:lvl6pPr marL="2628900" indent="-342900" algn="l" rtl="0" eaLnBrk="0" fontAlgn="base" hangingPunct="0">
              <a:spcBef>
                <a:spcPct val="0"/>
              </a:spcBef>
              <a:spcAft>
                <a:spcPct val="0"/>
              </a:spcAft>
              <a:defRPr sz="1400">
                <a:solidFill>
                  <a:schemeClr val="tx1"/>
                </a:solidFill>
                <a:latin typeface="Times New Roman" panose="02020603050405020304" pitchFamily="18" charset="0"/>
              </a:defRPr>
            </a:lvl6pPr>
            <a:lvl7pPr marL="3086100" indent="-342900" algn="l" rtl="0" eaLnBrk="0" fontAlgn="base" hangingPunct="0">
              <a:spcBef>
                <a:spcPct val="0"/>
              </a:spcBef>
              <a:spcAft>
                <a:spcPct val="0"/>
              </a:spcAft>
              <a:defRPr sz="1400">
                <a:solidFill>
                  <a:schemeClr val="tx1"/>
                </a:solidFill>
                <a:latin typeface="Times New Roman" panose="02020603050405020304" pitchFamily="18" charset="0"/>
              </a:defRPr>
            </a:lvl7pPr>
            <a:lvl8pPr marL="3543300" indent="-342900" algn="l" rtl="0" eaLnBrk="0" fontAlgn="base" hangingPunct="0">
              <a:spcBef>
                <a:spcPct val="0"/>
              </a:spcBef>
              <a:spcAft>
                <a:spcPct val="0"/>
              </a:spcAft>
              <a:defRPr sz="1400">
                <a:solidFill>
                  <a:schemeClr val="tx1"/>
                </a:solidFill>
                <a:latin typeface="Times New Roman" panose="02020603050405020304" pitchFamily="18" charset="0"/>
              </a:defRPr>
            </a:lvl8pPr>
            <a:lvl9pPr marL="4000500" indent="-3429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lnSpc>
                <a:spcPct val="85000"/>
              </a:lnSpc>
              <a:spcBef>
                <a:spcPct val="41000"/>
              </a:spcBef>
            </a:pPr>
            <a:r>
              <a:rPr lang="en-US" sz="1800" b="1">
                <a:latin typeface="Comic Sans MS" panose="030F0702030302020204" pitchFamily="66" charset="0"/>
              </a:rPr>
              <a:t>Assembly Language Program</a:t>
            </a:r>
          </a:p>
        </p:txBody>
      </p:sp>
      <p:sp>
        <p:nvSpPr>
          <p:cNvPr id="9221" name="Rectangle 6"/>
          <p:cNvSpPr>
            <a:spLocks noChangeArrowheads="1"/>
          </p:cNvSpPr>
          <p:nvPr/>
        </p:nvSpPr>
        <p:spPr bwMode="auto">
          <a:xfrm>
            <a:off x="908050" y="3981450"/>
            <a:ext cx="2590800" cy="5302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800100" indent="-342900">
              <a:defRPr sz="1400">
                <a:solidFill>
                  <a:schemeClr val="tx1"/>
                </a:solidFill>
                <a:latin typeface="Times New Roman" panose="02020603050405020304" pitchFamily="18" charset="0"/>
              </a:defRPr>
            </a:lvl2pPr>
            <a:lvl3pPr marL="1257300" indent="-342900">
              <a:defRPr sz="1400">
                <a:solidFill>
                  <a:schemeClr val="tx1"/>
                </a:solidFill>
                <a:latin typeface="Times New Roman" panose="02020603050405020304" pitchFamily="18" charset="0"/>
              </a:defRPr>
            </a:lvl3pPr>
            <a:lvl4pPr marL="1714500" indent="-342900">
              <a:defRPr sz="1400">
                <a:solidFill>
                  <a:schemeClr val="tx1"/>
                </a:solidFill>
                <a:latin typeface="Times New Roman" panose="02020603050405020304" pitchFamily="18" charset="0"/>
              </a:defRPr>
            </a:lvl4pPr>
            <a:lvl5pPr marL="2171700" indent="-342900">
              <a:defRPr sz="1400">
                <a:solidFill>
                  <a:schemeClr val="tx1"/>
                </a:solidFill>
                <a:latin typeface="Times New Roman" panose="02020603050405020304" pitchFamily="18" charset="0"/>
              </a:defRPr>
            </a:lvl5pPr>
            <a:lvl6pPr marL="2628900" indent="-342900" algn="l" rtl="0" eaLnBrk="0" fontAlgn="base" hangingPunct="0">
              <a:spcBef>
                <a:spcPct val="0"/>
              </a:spcBef>
              <a:spcAft>
                <a:spcPct val="0"/>
              </a:spcAft>
              <a:defRPr sz="1400">
                <a:solidFill>
                  <a:schemeClr val="tx1"/>
                </a:solidFill>
                <a:latin typeface="Times New Roman" panose="02020603050405020304" pitchFamily="18" charset="0"/>
              </a:defRPr>
            </a:lvl6pPr>
            <a:lvl7pPr marL="3086100" indent="-342900" algn="l" rtl="0" eaLnBrk="0" fontAlgn="base" hangingPunct="0">
              <a:spcBef>
                <a:spcPct val="0"/>
              </a:spcBef>
              <a:spcAft>
                <a:spcPct val="0"/>
              </a:spcAft>
              <a:defRPr sz="1400">
                <a:solidFill>
                  <a:schemeClr val="tx1"/>
                </a:solidFill>
                <a:latin typeface="Times New Roman" panose="02020603050405020304" pitchFamily="18" charset="0"/>
              </a:defRPr>
            </a:lvl7pPr>
            <a:lvl8pPr marL="3543300" indent="-342900" algn="l" rtl="0" eaLnBrk="0" fontAlgn="base" hangingPunct="0">
              <a:spcBef>
                <a:spcPct val="0"/>
              </a:spcBef>
              <a:spcAft>
                <a:spcPct val="0"/>
              </a:spcAft>
              <a:defRPr sz="1400">
                <a:solidFill>
                  <a:schemeClr val="tx1"/>
                </a:solidFill>
                <a:latin typeface="Times New Roman" panose="02020603050405020304" pitchFamily="18" charset="0"/>
              </a:defRPr>
            </a:lvl8pPr>
            <a:lvl9pPr marL="4000500" indent="-3429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lnSpc>
                <a:spcPct val="85000"/>
              </a:lnSpc>
              <a:spcBef>
                <a:spcPct val="41000"/>
              </a:spcBef>
            </a:pPr>
            <a:r>
              <a:rPr lang="en-US" sz="1800" b="1">
                <a:latin typeface="Comic Sans MS" panose="030F0702030302020204" pitchFamily="66" charset="0"/>
              </a:rPr>
              <a:t>Machine Language Program</a:t>
            </a:r>
          </a:p>
        </p:txBody>
      </p:sp>
      <p:sp>
        <p:nvSpPr>
          <p:cNvPr id="9222" name="Rectangle 7"/>
          <p:cNvSpPr>
            <a:spLocks noChangeArrowheads="1"/>
          </p:cNvSpPr>
          <p:nvPr/>
        </p:nvSpPr>
        <p:spPr bwMode="auto">
          <a:xfrm>
            <a:off x="908050" y="5353050"/>
            <a:ext cx="2590800" cy="304800"/>
          </a:xfrm>
          <a:prstGeom prst="rect">
            <a:avLst/>
          </a:prstGeom>
          <a:noFill/>
          <a:ln w="127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800100" indent="-342900">
              <a:defRPr sz="1400">
                <a:solidFill>
                  <a:schemeClr val="tx1"/>
                </a:solidFill>
                <a:latin typeface="Times New Roman" panose="02020603050405020304" pitchFamily="18" charset="0"/>
              </a:defRPr>
            </a:lvl2pPr>
            <a:lvl3pPr marL="1257300" indent="-342900">
              <a:defRPr sz="1400">
                <a:solidFill>
                  <a:schemeClr val="tx1"/>
                </a:solidFill>
                <a:latin typeface="Times New Roman" panose="02020603050405020304" pitchFamily="18" charset="0"/>
              </a:defRPr>
            </a:lvl3pPr>
            <a:lvl4pPr marL="1714500" indent="-342900">
              <a:defRPr sz="1400">
                <a:solidFill>
                  <a:schemeClr val="tx1"/>
                </a:solidFill>
                <a:latin typeface="Times New Roman" panose="02020603050405020304" pitchFamily="18" charset="0"/>
              </a:defRPr>
            </a:lvl4pPr>
            <a:lvl5pPr marL="2171700" indent="-342900">
              <a:defRPr sz="1400">
                <a:solidFill>
                  <a:schemeClr val="tx1"/>
                </a:solidFill>
                <a:latin typeface="Times New Roman" panose="02020603050405020304" pitchFamily="18" charset="0"/>
              </a:defRPr>
            </a:lvl5pPr>
            <a:lvl6pPr marL="2628900" indent="-342900" algn="l" rtl="0" eaLnBrk="0" fontAlgn="base" hangingPunct="0">
              <a:spcBef>
                <a:spcPct val="0"/>
              </a:spcBef>
              <a:spcAft>
                <a:spcPct val="0"/>
              </a:spcAft>
              <a:defRPr sz="1400">
                <a:solidFill>
                  <a:schemeClr val="tx1"/>
                </a:solidFill>
                <a:latin typeface="Times New Roman" panose="02020603050405020304" pitchFamily="18" charset="0"/>
              </a:defRPr>
            </a:lvl6pPr>
            <a:lvl7pPr marL="3086100" indent="-342900" algn="l" rtl="0" eaLnBrk="0" fontAlgn="base" hangingPunct="0">
              <a:spcBef>
                <a:spcPct val="0"/>
              </a:spcBef>
              <a:spcAft>
                <a:spcPct val="0"/>
              </a:spcAft>
              <a:defRPr sz="1400">
                <a:solidFill>
                  <a:schemeClr val="tx1"/>
                </a:solidFill>
                <a:latin typeface="Times New Roman" panose="02020603050405020304" pitchFamily="18" charset="0"/>
              </a:defRPr>
            </a:lvl7pPr>
            <a:lvl8pPr marL="3543300" indent="-342900" algn="l" rtl="0" eaLnBrk="0" fontAlgn="base" hangingPunct="0">
              <a:spcBef>
                <a:spcPct val="0"/>
              </a:spcBef>
              <a:spcAft>
                <a:spcPct val="0"/>
              </a:spcAft>
              <a:defRPr sz="1400">
                <a:solidFill>
                  <a:schemeClr val="tx1"/>
                </a:solidFill>
                <a:latin typeface="Times New Roman" panose="02020603050405020304" pitchFamily="18" charset="0"/>
              </a:defRPr>
            </a:lvl8pPr>
            <a:lvl9pPr marL="4000500" indent="-3429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lnSpc>
                <a:spcPct val="88000"/>
              </a:lnSpc>
              <a:spcBef>
                <a:spcPct val="43000"/>
              </a:spcBef>
            </a:pPr>
            <a:r>
              <a:rPr lang="en-US" sz="1800" b="1">
                <a:latin typeface="Comic Sans MS" panose="030F0702030302020204" pitchFamily="66" charset="0"/>
              </a:rPr>
              <a:t>Control Signal Spec</a:t>
            </a:r>
          </a:p>
        </p:txBody>
      </p:sp>
      <p:sp>
        <p:nvSpPr>
          <p:cNvPr id="9223" name="Line 8"/>
          <p:cNvSpPr>
            <a:spLocks noChangeShapeType="1"/>
          </p:cNvSpPr>
          <p:nvPr/>
        </p:nvSpPr>
        <p:spPr bwMode="auto">
          <a:xfrm>
            <a:off x="2057400" y="1727200"/>
            <a:ext cx="0" cy="812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9224" name="Line 9"/>
          <p:cNvSpPr>
            <a:spLocks noChangeShapeType="1"/>
          </p:cNvSpPr>
          <p:nvPr/>
        </p:nvSpPr>
        <p:spPr bwMode="auto">
          <a:xfrm>
            <a:off x="2082800" y="3098800"/>
            <a:ext cx="0" cy="86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9225" name="Rectangle 10"/>
          <p:cNvSpPr>
            <a:spLocks noChangeArrowheads="1"/>
          </p:cNvSpPr>
          <p:nvPr/>
        </p:nvSpPr>
        <p:spPr bwMode="auto">
          <a:xfrm>
            <a:off x="2197100" y="1981200"/>
            <a:ext cx="11176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nSpc>
                <a:spcPct val="85000"/>
              </a:lnSpc>
            </a:pPr>
            <a:r>
              <a:rPr lang="en-US" sz="1800" b="1">
                <a:latin typeface="Arial" panose="020B0604020202020204" pitchFamily="34" charset="0"/>
              </a:rPr>
              <a:t>Compiler</a:t>
            </a:r>
          </a:p>
        </p:txBody>
      </p:sp>
      <p:sp>
        <p:nvSpPr>
          <p:cNvPr id="9226" name="Rectangle 11"/>
          <p:cNvSpPr>
            <a:spLocks noChangeArrowheads="1"/>
          </p:cNvSpPr>
          <p:nvPr/>
        </p:nvSpPr>
        <p:spPr bwMode="auto">
          <a:xfrm>
            <a:off x="2222500" y="3352800"/>
            <a:ext cx="1295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nSpc>
                <a:spcPct val="85000"/>
              </a:lnSpc>
            </a:pPr>
            <a:r>
              <a:rPr lang="en-US" sz="1800" b="1">
                <a:latin typeface="Arial" panose="020B0604020202020204" pitchFamily="34" charset="0"/>
              </a:rPr>
              <a:t>Assembler</a:t>
            </a:r>
          </a:p>
        </p:txBody>
      </p:sp>
      <p:sp>
        <p:nvSpPr>
          <p:cNvPr id="9227" name="Line 12"/>
          <p:cNvSpPr>
            <a:spLocks noChangeShapeType="1"/>
          </p:cNvSpPr>
          <p:nvPr/>
        </p:nvSpPr>
        <p:spPr bwMode="auto">
          <a:xfrm>
            <a:off x="2108200" y="4495800"/>
            <a:ext cx="0" cy="86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9228" name="Rectangle 13"/>
          <p:cNvSpPr>
            <a:spLocks noChangeArrowheads="1"/>
          </p:cNvSpPr>
          <p:nvPr/>
        </p:nvSpPr>
        <p:spPr bwMode="auto">
          <a:xfrm>
            <a:off x="2247900" y="4826000"/>
            <a:ext cx="2578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nSpc>
                <a:spcPct val="85000"/>
              </a:lnSpc>
            </a:pPr>
            <a:r>
              <a:rPr lang="en-US" sz="1800" b="1">
                <a:latin typeface="Arial" panose="020B0604020202020204" pitchFamily="34" charset="0"/>
              </a:rPr>
              <a:t>Machine Interpretation</a:t>
            </a:r>
          </a:p>
        </p:txBody>
      </p:sp>
      <p:sp>
        <p:nvSpPr>
          <p:cNvPr id="25614" name="Rectangle 14"/>
          <p:cNvSpPr>
            <a:spLocks noChangeArrowheads="1"/>
          </p:cNvSpPr>
          <p:nvPr/>
        </p:nvSpPr>
        <p:spPr bwMode="auto">
          <a:xfrm>
            <a:off x="4362450" y="990600"/>
            <a:ext cx="30861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800100" indent="-342900">
              <a:defRPr sz="1400">
                <a:solidFill>
                  <a:schemeClr val="tx1"/>
                </a:solidFill>
                <a:latin typeface="Times New Roman" panose="02020603050405020304" pitchFamily="18" charset="0"/>
              </a:defRPr>
            </a:lvl2pPr>
            <a:lvl3pPr marL="1257300" indent="-342900">
              <a:defRPr sz="1400">
                <a:solidFill>
                  <a:schemeClr val="tx1"/>
                </a:solidFill>
                <a:latin typeface="Times New Roman" panose="02020603050405020304" pitchFamily="18" charset="0"/>
              </a:defRPr>
            </a:lvl3pPr>
            <a:lvl4pPr marL="1714500" indent="-342900">
              <a:defRPr sz="1400">
                <a:solidFill>
                  <a:schemeClr val="tx1"/>
                </a:solidFill>
                <a:latin typeface="Times New Roman" panose="02020603050405020304" pitchFamily="18" charset="0"/>
              </a:defRPr>
            </a:lvl4pPr>
            <a:lvl5pPr marL="2171700" indent="-342900">
              <a:defRPr sz="1400">
                <a:solidFill>
                  <a:schemeClr val="tx1"/>
                </a:solidFill>
                <a:latin typeface="Times New Roman" panose="02020603050405020304" pitchFamily="18" charset="0"/>
              </a:defRPr>
            </a:lvl5pPr>
            <a:lvl6pPr marL="2628900" indent="-342900" algn="l" rtl="0" eaLnBrk="0" fontAlgn="base" hangingPunct="0">
              <a:spcBef>
                <a:spcPct val="0"/>
              </a:spcBef>
              <a:spcAft>
                <a:spcPct val="0"/>
              </a:spcAft>
              <a:defRPr sz="1400">
                <a:solidFill>
                  <a:schemeClr val="tx1"/>
                </a:solidFill>
                <a:latin typeface="Times New Roman" panose="02020603050405020304" pitchFamily="18" charset="0"/>
              </a:defRPr>
            </a:lvl6pPr>
            <a:lvl7pPr marL="3086100" indent="-342900" algn="l" rtl="0" eaLnBrk="0" fontAlgn="base" hangingPunct="0">
              <a:spcBef>
                <a:spcPct val="0"/>
              </a:spcBef>
              <a:spcAft>
                <a:spcPct val="0"/>
              </a:spcAft>
              <a:defRPr sz="1400">
                <a:solidFill>
                  <a:schemeClr val="tx1"/>
                </a:solidFill>
                <a:latin typeface="Times New Roman" panose="02020603050405020304" pitchFamily="18" charset="0"/>
              </a:defRPr>
            </a:lvl7pPr>
            <a:lvl8pPr marL="3543300" indent="-342900" algn="l" rtl="0" eaLnBrk="0" fontAlgn="base" hangingPunct="0">
              <a:spcBef>
                <a:spcPct val="0"/>
              </a:spcBef>
              <a:spcAft>
                <a:spcPct val="0"/>
              </a:spcAft>
              <a:defRPr sz="1400">
                <a:solidFill>
                  <a:schemeClr val="tx1"/>
                </a:solidFill>
                <a:latin typeface="Times New Roman" panose="02020603050405020304" pitchFamily="18" charset="0"/>
              </a:defRPr>
            </a:lvl8pPr>
            <a:lvl9pPr marL="4000500" indent="-3429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nSpc>
                <a:spcPct val="88000"/>
              </a:lnSpc>
              <a:spcBef>
                <a:spcPct val="42000"/>
              </a:spcBef>
            </a:pPr>
            <a:r>
              <a:rPr lang="en-US" sz="1800">
                <a:latin typeface="Courier New" panose="02070309020205020404" pitchFamily="49" charset="0"/>
              </a:rPr>
              <a:t>temp = v[k];</a:t>
            </a:r>
            <a:br>
              <a:rPr lang="en-US" sz="1800">
                <a:latin typeface="Courier New" panose="02070309020205020404" pitchFamily="49" charset="0"/>
              </a:rPr>
            </a:br>
            <a:r>
              <a:rPr lang="en-US" sz="1800">
                <a:latin typeface="Courier New" panose="02070309020205020404" pitchFamily="49" charset="0"/>
              </a:rPr>
              <a:t>v[k] = v[k+1];</a:t>
            </a:r>
            <a:br>
              <a:rPr lang="en-US" sz="1800">
                <a:latin typeface="Courier New" panose="02070309020205020404" pitchFamily="49" charset="0"/>
              </a:rPr>
            </a:br>
            <a:r>
              <a:rPr lang="en-US" sz="1800">
                <a:latin typeface="Courier New" panose="02070309020205020404" pitchFamily="49" charset="0"/>
              </a:rPr>
              <a:t>v[k+1] = temp;</a:t>
            </a:r>
          </a:p>
        </p:txBody>
      </p:sp>
      <p:sp>
        <p:nvSpPr>
          <p:cNvPr id="25615" name="Rectangle 15"/>
          <p:cNvSpPr>
            <a:spLocks noGrp="1" noChangeArrowheads="1"/>
          </p:cNvSpPr>
          <p:nvPr>
            <p:ph type="body" idx="1"/>
          </p:nvPr>
        </p:nvSpPr>
        <p:spPr>
          <a:xfrm>
            <a:off x="4387850" y="2324100"/>
            <a:ext cx="3086100" cy="984250"/>
          </a:xfrm>
          <a:noFill/>
        </p:spPr>
        <p:txBody>
          <a:bodyPr/>
          <a:lstStyle/>
          <a:p>
            <a:pPr>
              <a:tabLst>
                <a:tab pos="576263" algn="l"/>
                <a:tab pos="1252538" algn="l"/>
              </a:tabLst>
            </a:pPr>
            <a:r>
              <a:rPr lang="en-US" smtClean="0">
                <a:solidFill>
                  <a:schemeClr val="tx1"/>
                </a:solidFill>
                <a:latin typeface="Courier New" panose="02070309020205020404" pitchFamily="49" charset="0"/>
              </a:rPr>
              <a:t>lw	$15,	0($2)</a:t>
            </a:r>
            <a:br>
              <a:rPr lang="en-US" smtClean="0">
                <a:solidFill>
                  <a:schemeClr val="tx1"/>
                </a:solidFill>
                <a:latin typeface="Courier New" panose="02070309020205020404" pitchFamily="49" charset="0"/>
              </a:rPr>
            </a:br>
            <a:r>
              <a:rPr lang="en-US" smtClean="0">
                <a:solidFill>
                  <a:schemeClr val="tx1"/>
                </a:solidFill>
                <a:latin typeface="Courier New" panose="02070309020205020404" pitchFamily="49" charset="0"/>
              </a:rPr>
              <a:t>lw	$16,	4($2)</a:t>
            </a:r>
            <a:br>
              <a:rPr lang="en-US" smtClean="0">
                <a:solidFill>
                  <a:schemeClr val="tx1"/>
                </a:solidFill>
                <a:latin typeface="Courier New" panose="02070309020205020404" pitchFamily="49" charset="0"/>
              </a:rPr>
            </a:br>
            <a:r>
              <a:rPr lang="en-US" smtClean="0">
                <a:solidFill>
                  <a:schemeClr val="tx1"/>
                </a:solidFill>
                <a:latin typeface="Courier New" panose="02070309020205020404" pitchFamily="49" charset="0"/>
              </a:rPr>
              <a:t>sw	$16,	0($2)</a:t>
            </a:r>
            <a:br>
              <a:rPr lang="en-US" smtClean="0">
                <a:solidFill>
                  <a:schemeClr val="tx1"/>
                </a:solidFill>
                <a:latin typeface="Courier New" panose="02070309020205020404" pitchFamily="49" charset="0"/>
              </a:rPr>
            </a:br>
            <a:r>
              <a:rPr lang="en-US" smtClean="0">
                <a:solidFill>
                  <a:schemeClr val="tx1"/>
                </a:solidFill>
                <a:latin typeface="Courier New" panose="02070309020205020404" pitchFamily="49" charset="0"/>
              </a:rPr>
              <a:t>sw	$15,	4($2)</a:t>
            </a:r>
          </a:p>
        </p:txBody>
      </p:sp>
      <p:sp>
        <p:nvSpPr>
          <p:cNvPr id="9231" name="Rectangle 16"/>
          <p:cNvSpPr>
            <a:spLocks noChangeArrowheads="1"/>
          </p:cNvSpPr>
          <p:nvPr/>
        </p:nvSpPr>
        <p:spPr bwMode="auto">
          <a:xfrm>
            <a:off x="4489450" y="4051300"/>
            <a:ext cx="29845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9232" name="AutoShape 17"/>
          <p:cNvSpPr>
            <a:spLocks/>
          </p:cNvSpPr>
          <p:nvPr/>
        </p:nvSpPr>
        <p:spPr bwMode="auto">
          <a:xfrm>
            <a:off x="3962400" y="1066800"/>
            <a:ext cx="152400" cy="685800"/>
          </a:xfrm>
          <a:prstGeom prst="leftBrace">
            <a:avLst>
              <a:gd name="adj1" fmla="val 37500"/>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9233" name="AutoShape 18"/>
          <p:cNvSpPr>
            <a:spLocks/>
          </p:cNvSpPr>
          <p:nvPr/>
        </p:nvSpPr>
        <p:spPr bwMode="auto">
          <a:xfrm>
            <a:off x="3943350" y="2286000"/>
            <a:ext cx="228600" cy="1066800"/>
          </a:xfrm>
          <a:prstGeom prst="leftBrace">
            <a:avLst>
              <a:gd name="adj1" fmla="val 38889"/>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9234" name="AutoShape 20"/>
          <p:cNvSpPr>
            <a:spLocks/>
          </p:cNvSpPr>
          <p:nvPr/>
        </p:nvSpPr>
        <p:spPr bwMode="auto">
          <a:xfrm>
            <a:off x="3943350" y="3810000"/>
            <a:ext cx="247650" cy="838200"/>
          </a:xfrm>
          <a:prstGeom prst="leftBrace">
            <a:avLst>
              <a:gd name="adj1" fmla="val 28205"/>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25621" name="Rectangle 21"/>
          <p:cNvSpPr>
            <a:spLocks noChangeArrowheads="1"/>
          </p:cNvSpPr>
          <p:nvPr/>
        </p:nvSpPr>
        <p:spPr bwMode="auto">
          <a:xfrm>
            <a:off x="4343400" y="3781425"/>
            <a:ext cx="44386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a:latin typeface="Courier New" panose="02070309020205020404" pitchFamily="49" charset="0"/>
              </a:rPr>
              <a:t>0000 1001 1100 0110 1010 1111 0101 1000</a:t>
            </a:r>
          </a:p>
          <a:p>
            <a:r>
              <a:rPr lang="en-US">
                <a:latin typeface="Courier New" panose="02070309020205020404" pitchFamily="49" charset="0"/>
              </a:rPr>
              <a:t>1010 1111 0101 1000 0000 1001 1100 0110 </a:t>
            </a:r>
          </a:p>
          <a:p>
            <a:r>
              <a:rPr lang="en-US">
                <a:latin typeface="Courier New" panose="02070309020205020404" pitchFamily="49" charset="0"/>
              </a:rPr>
              <a:t>1100 0110 1010 1111 0101 1000 0000 1001 </a:t>
            </a:r>
          </a:p>
          <a:p>
            <a:r>
              <a:rPr lang="en-US">
                <a:latin typeface="Courier New" panose="02070309020205020404" pitchFamily="49" charset="0"/>
              </a:rPr>
              <a:t>0101 1000 0000 1001 1100 0110 1010 1111 </a:t>
            </a:r>
          </a:p>
        </p:txBody>
      </p:sp>
      <p:sp>
        <p:nvSpPr>
          <p:cNvPr id="25622" name="Rectangle 22"/>
          <p:cNvSpPr>
            <a:spLocks noChangeArrowheads="1"/>
          </p:cNvSpPr>
          <p:nvPr/>
        </p:nvSpPr>
        <p:spPr bwMode="auto">
          <a:xfrm>
            <a:off x="4343400" y="5334000"/>
            <a:ext cx="4337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sz="1600">
                <a:latin typeface="Courier New" panose="02070309020205020404" pitchFamily="49" charset="0"/>
              </a:rPr>
              <a:t>ALUOP[0:3] &lt;= InstReg[9:11] &amp; MASK</a:t>
            </a:r>
          </a:p>
        </p:txBody>
      </p:sp>
      <p:sp>
        <p:nvSpPr>
          <p:cNvPr id="9237" name="AutoShape 23"/>
          <p:cNvSpPr>
            <a:spLocks/>
          </p:cNvSpPr>
          <p:nvPr/>
        </p:nvSpPr>
        <p:spPr bwMode="auto">
          <a:xfrm>
            <a:off x="4038600" y="5257800"/>
            <a:ext cx="152400" cy="457200"/>
          </a:xfrm>
          <a:prstGeom prst="leftBrace">
            <a:avLst>
              <a:gd name="adj1" fmla="val 25000"/>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Tree>
    <p:extLst>
      <p:ext uri="{BB962C8B-B14F-4D97-AF65-F5344CB8AC3E}">
        <p14:creationId xmlns:p14="http://schemas.microsoft.com/office/powerpoint/2010/main" val="4290905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14"/>
                                        </p:tgtEl>
                                        <p:attrNameLst>
                                          <p:attrName>style.visibility</p:attrName>
                                        </p:attrNameLst>
                                      </p:cBhvr>
                                      <p:to>
                                        <p:strVal val="visible"/>
                                      </p:to>
                                    </p:set>
                                    <p:anim calcmode="lin" valueType="num">
                                      <p:cBhvr additive="base">
                                        <p:cTn id="7" dur="500" fill="hold"/>
                                        <p:tgtEl>
                                          <p:spTgt spid="25614"/>
                                        </p:tgtEl>
                                        <p:attrNameLst>
                                          <p:attrName>ppt_x</p:attrName>
                                        </p:attrNameLst>
                                      </p:cBhvr>
                                      <p:tavLst>
                                        <p:tav tm="0">
                                          <p:val>
                                            <p:strVal val="1+#ppt_w/2"/>
                                          </p:val>
                                        </p:tav>
                                        <p:tav tm="100000">
                                          <p:val>
                                            <p:strVal val="#ppt_x"/>
                                          </p:val>
                                        </p:tav>
                                      </p:tavLst>
                                    </p:anim>
                                    <p:anim calcmode="lin" valueType="num">
                                      <p:cBhvr additive="base">
                                        <p:cTn id="8" dur="500" fill="hold"/>
                                        <p:tgtEl>
                                          <p:spTgt spid="256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615">
                                            <p:txEl>
                                              <p:pRg st="0" end="0"/>
                                            </p:txEl>
                                          </p:spTgt>
                                        </p:tgtEl>
                                        <p:attrNameLst>
                                          <p:attrName>style.visibility</p:attrName>
                                        </p:attrNameLst>
                                      </p:cBhvr>
                                      <p:to>
                                        <p:strVal val="visible"/>
                                      </p:to>
                                    </p:set>
                                    <p:anim calcmode="lin" valueType="num">
                                      <p:cBhvr additive="base">
                                        <p:cTn id="13" dur="500" fill="hold"/>
                                        <p:tgtEl>
                                          <p:spTgt spid="2561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6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5621"/>
                                        </p:tgtEl>
                                        <p:attrNameLst>
                                          <p:attrName>style.visibility</p:attrName>
                                        </p:attrNameLst>
                                      </p:cBhvr>
                                      <p:to>
                                        <p:strVal val="visible"/>
                                      </p:to>
                                    </p:set>
                                    <p:anim calcmode="lin" valueType="num">
                                      <p:cBhvr additive="base">
                                        <p:cTn id="19" dur="500" fill="hold"/>
                                        <p:tgtEl>
                                          <p:spTgt spid="25621"/>
                                        </p:tgtEl>
                                        <p:attrNameLst>
                                          <p:attrName>ppt_x</p:attrName>
                                        </p:attrNameLst>
                                      </p:cBhvr>
                                      <p:tavLst>
                                        <p:tav tm="0">
                                          <p:val>
                                            <p:strVal val="1+#ppt_w/2"/>
                                          </p:val>
                                        </p:tav>
                                        <p:tav tm="100000">
                                          <p:val>
                                            <p:strVal val="#ppt_x"/>
                                          </p:val>
                                        </p:tav>
                                      </p:tavLst>
                                    </p:anim>
                                    <p:anim calcmode="lin" valueType="num">
                                      <p:cBhvr additive="base">
                                        <p:cTn id="20" dur="500" fill="hold"/>
                                        <p:tgtEl>
                                          <p:spTgt spid="256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622"/>
                                        </p:tgtEl>
                                        <p:attrNameLst>
                                          <p:attrName>style.visibility</p:attrName>
                                        </p:attrNameLst>
                                      </p:cBhvr>
                                      <p:to>
                                        <p:strVal val="visible"/>
                                      </p:to>
                                    </p:set>
                                    <p:anim calcmode="lin" valueType="num">
                                      <p:cBhvr additive="base">
                                        <p:cTn id="25" dur="500" fill="hold"/>
                                        <p:tgtEl>
                                          <p:spTgt spid="25622"/>
                                        </p:tgtEl>
                                        <p:attrNameLst>
                                          <p:attrName>ppt_x</p:attrName>
                                        </p:attrNameLst>
                                      </p:cBhvr>
                                      <p:tavLst>
                                        <p:tav tm="0">
                                          <p:val>
                                            <p:strVal val="1+#ppt_w/2"/>
                                          </p:val>
                                        </p:tav>
                                        <p:tav tm="100000">
                                          <p:val>
                                            <p:strVal val="#ppt_x"/>
                                          </p:val>
                                        </p:tav>
                                      </p:tavLst>
                                    </p:anim>
                                    <p:anim calcmode="lin" valueType="num">
                                      <p:cBhvr additive="base">
                                        <p:cTn id="26" dur="500" fill="hold"/>
                                        <p:tgtEl>
                                          <p:spTgt spid="256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4" grpId="0" autoUpdateAnimBg="0"/>
      <p:bldP spid="25615" grpId="0" build="p" autoUpdateAnimBg="0"/>
      <p:bldP spid="25621" grpId="0" autoUpdateAnimBg="0"/>
      <p:bldP spid="2562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9900" y="203200"/>
            <a:ext cx="3132138" cy="368300"/>
          </a:xfrm>
        </p:spPr>
        <p:txBody>
          <a:bodyPr wrap="none"/>
          <a:lstStyle/>
          <a:p>
            <a:pPr>
              <a:defRPr/>
            </a:pPr>
            <a:r>
              <a:rPr lang="en-US" smtClean="0"/>
              <a:t>Levels of Abstraction</a:t>
            </a:r>
          </a:p>
        </p:txBody>
      </p:sp>
      <p:sp>
        <p:nvSpPr>
          <p:cNvPr id="10243" name="AutoShape 55"/>
          <p:cNvSpPr>
            <a:spLocks noChangeArrowheads="1"/>
          </p:cNvSpPr>
          <p:nvPr/>
        </p:nvSpPr>
        <p:spPr bwMode="auto">
          <a:xfrm>
            <a:off x="2971800" y="1447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Application</a:t>
            </a:r>
          </a:p>
        </p:txBody>
      </p:sp>
      <p:sp>
        <p:nvSpPr>
          <p:cNvPr id="10244" name="AutoShape 56"/>
          <p:cNvSpPr>
            <a:spLocks noChangeArrowheads="1"/>
          </p:cNvSpPr>
          <p:nvPr/>
        </p:nvSpPr>
        <p:spPr bwMode="auto">
          <a:xfrm>
            <a:off x="2971800" y="1828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Libraries</a:t>
            </a:r>
          </a:p>
        </p:txBody>
      </p:sp>
      <p:sp>
        <p:nvSpPr>
          <p:cNvPr id="10245" name="AutoShape 57"/>
          <p:cNvSpPr>
            <a:spLocks noChangeArrowheads="1"/>
          </p:cNvSpPr>
          <p:nvPr/>
        </p:nvSpPr>
        <p:spPr bwMode="auto">
          <a:xfrm>
            <a:off x="2971800" y="2209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Operating System</a:t>
            </a:r>
          </a:p>
        </p:txBody>
      </p:sp>
      <p:sp>
        <p:nvSpPr>
          <p:cNvPr id="10246" name="AutoShape 58"/>
          <p:cNvSpPr>
            <a:spLocks noChangeArrowheads="1"/>
          </p:cNvSpPr>
          <p:nvPr/>
        </p:nvSpPr>
        <p:spPr bwMode="auto">
          <a:xfrm>
            <a:off x="2971800" y="2590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Programming Language</a:t>
            </a:r>
          </a:p>
        </p:txBody>
      </p:sp>
      <p:sp>
        <p:nvSpPr>
          <p:cNvPr id="10247" name="AutoShape 60"/>
          <p:cNvSpPr>
            <a:spLocks noChangeArrowheads="1"/>
          </p:cNvSpPr>
          <p:nvPr/>
        </p:nvSpPr>
        <p:spPr bwMode="auto">
          <a:xfrm>
            <a:off x="2971800" y="2971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Assembler Language</a:t>
            </a:r>
          </a:p>
        </p:txBody>
      </p:sp>
      <p:sp>
        <p:nvSpPr>
          <p:cNvPr id="10248" name="AutoShape 63"/>
          <p:cNvSpPr>
            <a:spLocks noChangeArrowheads="1"/>
          </p:cNvSpPr>
          <p:nvPr/>
        </p:nvSpPr>
        <p:spPr bwMode="auto">
          <a:xfrm>
            <a:off x="2971800" y="1066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Graphical Interface</a:t>
            </a:r>
          </a:p>
        </p:txBody>
      </p:sp>
      <p:sp>
        <p:nvSpPr>
          <p:cNvPr id="10249" name="AutoShape 64"/>
          <p:cNvSpPr>
            <a:spLocks noChangeArrowheads="1"/>
          </p:cNvSpPr>
          <p:nvPr/>
        </p:nvSpPr>
        <p:spPr bwMode="auto">
          <a:xfrm>
            <a:off x="1524000" y="3810000"/>
            <a:ext cx="2895600" cy="3048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Processor</a:t>
            </a:r>
          </a:p>
        </p:txBody>
      </p:sp>
      <p:sp>
        <p:nvSpPr>
          <p:cNvPr id="10250" name="AutoShape 65"/>
          <p:cNvSpPr>
            <a:spLocks noChangeArrowheads="1"/>
          </p:cNvSpPr>
          <p:nvPr/>
        </p:nvSpPr>
        <p:spPr bwMode="auto">
          <a:xfrm>
            <a:off x="4419600" y="3810000"/>
            <a:ext cx="2895600" cy="3048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IO System</a:t>
            </a:r>
          </a:p>
        </p:txBody>
      </p:sp>
      <p:sp>
        <p:nvSpPr>
          <p:cNvPr id="10251" name="AutoShape 67"/>
          <p:cNvSpPr>
            <a:spLocks noChangeArrowheads="1"/>
          </p:cNvSpPr>
          <p:nvPr/>
        </p:nvSpPr>
        <p:spPr bwMode="auto">
          <a:xfrm>
            <a:off x="2971800" y="4876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Logic Design</a:t>
            </a:r>
          </a:p>
        </p:txBody>
      </p:sp>
      <p:sp>
        <p:nvSpPr>
          <p:cNvPr id="10252" name="AutoShape 68"/>
          <p:cNvSpPr>
            <a:spLocks noChangeArrowheads="1"/>
          </p:cNvSpPr>
          <p:nvPr/>
        </p:nvSpPr>
        <p:spPr bwMode="auto">
          <a:xfrm>
            <a:off x="2971800" y="4495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Datapath and Control</a:t>
            </a:r>
          </a:p>
        </p:txBody>
      </p:sp>
      <p:sp>
        <p:nvSpPr>
          <p:cNvPr id="10253" name="AutoShape 69"/>
          <p:cNvSpPr>
            <a:spLocks noChangeArrowheads="1"/>
          </p:cNvSpPr>
          <p:nvPr/>
        </p:nvSpPr>
        <p:spPr bwMode="auto">
          <a:xfrm>
            <a:off x="2971800" y="5257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Circuit Design</a:t>
            </a:r>
          </a:p>
        </p:txBody>
      </p:sp>
      <p:sp>
        <p:nvSpPr>
          <p:cNvPr id="10254" name="AutoShape 70"/>
          <p:cNvSpPr>
            <a:spLocks noChangeArrowheads="1"/>
          </p:cNvSpPr>
          <p:nvPr/>
        </p:nvSpPr>
        <p:spPr bwMode="auto">
          <a:xfrm>
            <a:off x="2971800" y="5638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Semiconductors</a:t>
            </a:r>
          </a:p>
        </p:txBody>
      </p:sp>
      <p:sp>
        <p:nvSpPr>
          <p:cNvPr id="10255" name="AutoShape 71"/>
          <p:cNvSpPr>
            <a:spLocks noChangeArrowheads="1"/>
          </p:cNvSpPr>
          <p:nvPr/>
        </p:nvSpPr>
        <p:spPr bwMode="auto">
          <a:xfrm>
            <a:off x="2971800" y="6019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Materials</a:t>
            </a:r>
          </a:p>
        </p:txBody>
      </p:sp>
      <p:sp>
        <p:nvSpPr>
          <p:cNvPr id="10256" name="AutoShape 75"/>
          <p:cNvSpPr>
            <a:spLocks noChangeArrowheads="1"/>
          </p:cNvSpPr>
          <p:nvPr/>
        </p:nvSpPr>
        <p:spPr bwMode="auto">
          <a:xfrm>
            <a:off x="2971800" y="4114800"/>
            <a:ext cx="2895600" cy="381000"/>
          </a:xfrm>
          <a:prstGeom prst="roundRect">
            <a:avLst>
              <a:gd name="adj" fmla="val 16667"/>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r>
              <a:rPr lang="en-US" sz="1800">
                <a:latin typeface="Comic Sans MS" panose="030F0702030302020204" pitchFamily="66" charset="0"/>
              </a:rPr>
              <a:t>Firmware</a:t>
            </a:r>
          </a:p>
        </p:txBody>
      </p:sp>
      <p:sp>
        <p:nvSpPr>
          <p:cNvPr id="10257" name="Rectangle 78"/>
          <p:cNvSpPr>
            <a:spLocks noChangeArrowheads="1"/>
          </p:cNvSpPr>
          <p:nvPr/>
        </p:nvSpPr>
        <p:spPr bwMode="auto">
          <a:xfrm>
            <a:off x="6553200" y="5410200"/>
            <a:ext cx="2438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nSpc>
                <a:spcPct val="85000"/>
              </a:lnSpc>
            </a:pPr>
            <a:r>
              <a:rPr lang="en-US" sz="1800" b="1">
                <a:latin typeface="Arial" panose="020B0604020202020204" pitchFamily="34" charset="0"/>
              </a:rPr>
              <a:t>Circuits and devices</a:t>
            </a:r>
          </a:p>
        </p:txBody>
      </p:sp>
      <p:sp>
        <p:nvSpPr>
          <p:cNvPr id="10258" name="Rectangle 79"/>
          <p:cNvSpPr>
            <a:spLocks noChangeArrowheads="1"/>
          </p:cNvSpPr>
          <p:nvPr/>
        </p:nvSpPr>
        <p:spPr bwMode="auto">
          <a:xfrm>
            <a:off x="609600" y="5791200"/>
            <a:ext cx="1981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r">
              <a:lnSpc>
                <a:spcPct val="85000"/>
              </a:lnSpc>
            </a:pPr>
            <a:r>
              <a:rPr lang="en-US" sz="1800" b="1">
                <a:latin typeface="Arial" panose="020B0604020202020204" pitchFamily="34" charset="0"/>
              </a:rPr>
              <a:t>Fabrication</a:t>
            </a:r>
          </a:p>
        </p:txBody>
      </p:sp>
      <p:sp>
        <p:nvSpPr>
          <p:cNvPr id="10259" name="Rectangle 80"/>
          <p:cNvSpPr>
            <a:spLocks noChangeArrowheads="1"/>
          </p:cNvSpPr>
          <p:nvPr/>
        </p:nvSpPr>
        <p:spPr bwMode="auto">
          <a:xfrm>
            <a:off x="6248400" y="4724400"/>
            <a:ext cx="2209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nSpc>
                <a:spcPct val="85000"/>
              </a:lnSpc>
            </a:pPr>
            <a:r>
              <a:rPr lang="en-US" sz="1800" b="1">
                <a:latin typeface="Arial" panose="020B0604020202020204" pitchFamily="34" charset="0"/>
              </a:rPr>
              <a:t>Digital Design</a:t>
            </a:r>
          </a:p>
        </p:txBody>
      </p:sp>
      <p:sp>
        <p:nvSpPr>
          <p:cNvPr id="10260" name="Rectangle 81"/>
          <p:cNvSpPr>
            <a:spLocks noChangeArrowheads="1"/>
          </p:cNvSpPr>
          <p:nvPr/>
        </p:nvSpPr>
        <p:spPr bwMode="auto">
          <a:xfrm>
            <a:off x="381000" y="4592638"/>
            <a:ext cx="21336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r">
              <a:lnSpc>
                <a:spcPct val="85000"/>
              </a:lnSpc>
            </a:pPr>
            <a:r>
              <a:rPr lang="en-US" sz="1800" b="1">
                <a:latin typeface="Arial" panose="020B0604020202020204" pitchFamily="34" charset="0"/>
              </a:rPr>
              <a:t>Computer Design</a:t>
            </a:r>
          </a:p>
        </p:txBody>
      </p:sp>
      <p:sp>
        <p:nvSpPr>
          <p:cNvPr id="10261" name="Rectangle 82"/>
          <p:cNvSpPr>
            <a:spLocks noChangeArrowheads="1"/>
          </p:cNvSpPr>
          <p:nvPr/>
        </p:nvSpPr>
        <p:spPr bwMode="auto">
          <a:xfrm>
            <a:off x="228600" y="1371600"/>
            <a:ext cx="1981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r">
              <a:lnSpc>
                <a:spcPct val="85000"/>
              </a:lnSpc>
            </a:pPr>
            <a:r>
              <a:rPr lang="en-US" sz="1800" b="1">
                <a:latin typeface="Arial" panose="020B0604020202020204" pitchFamily="34" charset="0"/>
              </a:rPr>
              <a:t>Application</a:t>
            </a:r>
            <a:br>
              <a:rPr lang="en-US" sz="1800" b="1">
                <a:latin typeface="Arial" panose="020B0604020202020204" pitchFamily="34" charset="0"/>
              </a:rPr>
            </a:br>
            <a:r>
              <a:rPr lang="en-US" sz="1800" b="1">
                <a:latin typeface="Arial" panose="020B0604020202020204" pitchFamily="34" charset="0"/>
              </a:rPr>
              <a:t>Programming</a:t>
            </a:r>
          </a:p>
        </p:txBody>
      </p:sp>
      <p:sp>
        <p:nvSpPr>
          <p:cNvPr id="10262" name="Rectangle 83"/>
          <p:cNvSpPr>
            <a:spLocks noChangeArrowheads="1"/>
          </p:cNvSpPr>
          <p:nvPr/>
        </p:nvSpPr>
        <p:spPr bwMode="auto">
          <a:xfrm>
            <a:off x="76200" y="2514600"/>
            <a:ext cx="25146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r">
              <a:lnSpc>
                <a:spcPct val="85000"/>
              </a:lnSpc>
            </a:pPr>
            <a:r>
              <a:rPr lang="en-US" sz="1800" b="1">
                <a:latin typeface="Arial" panose="020B0604020202020204" pitchFamily="34" charset="0"/>
              </a:rPr>
              <a:t>System Programming</a:t>
            </a:r>
          </a:p>
        </p:txBody>
      </p:sp>
      <p:sp>
        <p:nvSpPr>
          <p:cNvPr id="10263" name="AutoShape 84"/>
          <p:cNvSpPr>
            <a:spLocks/>
          </p:cNvSpPr>
          <p:nvPr/>
        </p:nvSpPr>
        <p:spPr bwMode="auto">
          <a:xfrm>
            <a:off x="2286000" y="1066800"/>
            <a:ext cx="228600" cy="1143000"/>
          </a:xfrm>
          <a:prstGeom prst="leftBracket">
            <a:avLst>
              <a:gd name="adj" fmla="val 41667"/>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0264" name="AutoShape 86"/>
          <p:cNvSpPr>
            <a:spLocks/>
          </p:cNvSpPr>
          <p:nvPr/>
        </p:nvSpPr>
        <p:spPr bwMode="auto">
          <a:xfrm>
            <a:off x="2667000" y="1828800"/>
            <a:ext cx="228600" cy="1524000"/>
          </a:xfrm>
          <a:prstGeom prst="leftBracket">
            <a:avLst>
              <a:gd name="adj" fmla="val 55556"/>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0265" name="AutoShape 87"/>
          <p:cNvSpPr>
            <a:spLocks/>
          </p:cNvSpPr>
          <p:nvPr/>
        </p:nvSpPr>
        <p:spPr bwMode="auto">
          <a:xfrm>
            <a:off x="2667000" y="5410200"/>
            <a:ext cx="228600" cy="990600"/>
          </a:xfrm>
          <a:prstGeom prst="leftBracket">
            <a:avLst>
              <a:gd name="adj" fmla="val 36111"/>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0266" name="AutoShape 88"/>
          <p:cNvSpPr>
            <a:spLocks/>
          </p:cNvSpPr>
          <p:nvPr/>
        </p:nvSpPr>
        <p:spPr bwMode="auto">
          <a:xfrm flipH="1">
            <a:off x="6248400" y="5105400"/>
            <a:ext cx="228600" cy="914400"/>
          </a:xfrm>
          <a:prstGeom prst="leftBracket">
            <a:avLst>
              <a:gd name="adj" fmla="val 33333"/>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0267" name="AutoShape 89"/>
          <p:cNvSpPr>
            <a:spLocks/>
          </p:cNvSpPr>
          <p:nvPr/>
        </p:nvSpPr>
        <p:spPr bwMode="auto">
          <a:xfrm flipH="1">
            <a:off x="5867400" y="4343400"/>
            <a:ext cx="304800" cy="914400"/>
          </a:xfrm>
          <a:prstGeom prst="leftBracket">
            <a:avLst>
              <a:gd name="adj" fmla="val 25000"/>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0268" name="AutoShape 90"/>
          <p:cNvSpPr>
            <a:spLocks/>
          </p:cNvSpPr>
          <p:nvPr/>
        </p:nvSpPr>
        <p:spPr bwMode="auto">
          <a:xfrm>
            <a:off x="2590800" y="4114800"/>
            <a:ext cx="228600" cy="1295400"/>
          </a:xfrm>
          <a:prstGeom prst="leftBracket">
            <a:avLst>
              <a:gd name="adj" fmla="val 47222"/>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0269" name="Rectangle 91"/>
          <p:cNvSpPr>
            <a:spLocks noChangeArrowheads="1"/>
          </p:cNvSpPr>
          <p:nvPr/>
        </p:nvSpPr>
        <p:spPr bwMode="auto">
          <a:xfrm>
            <a:off x="1143000" y="3365500"/>
            <a:ext cx="6540500" cy="444500"/>
          </a:xfrm>
          <a:prstGeom prst="rect">
            <a:avLst/>
          </a:prstGeom>
          <a:pattFill prst="horzBrick">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0270" name="Rectangle 92"/>
          <p:cNvSpPr>
            <a:spLocks noChangeArrowheads="1"/>
          </p:cNvSpPr>
          <p:nvPr/>
        </p:nvSpPr>
        <p:spPr bwMode="auto">
          <a:xfrm>
            <a:off x="6477000" y="4114800"/>
            <a:ext cx="2209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nSpc>
                <a:spcPct val="85000"/>
              </a:lnSpc>
            </a:pPr>
            <a:r>
              <a:rPr lang="en-US" sz="1800" b="1">
                <a:latin typeface="Arial" panose="020B0604020202020204" pitchFamily="34" charset="0"/>
              </a:rPr>
              <a:t>Microprogramming</a:t>
            </a:r>
          </a:p>
        </p:txBody>
      </p:sp>
      <p:sp>
        <p:nvSpPr>
          <p:cNvPr id="10271" name="AutoShape 93"/>
          <p:cNvSpPr>
            <a:spLocks/>
          </p:cNvSpPr>
          <p:nvPr/>
        </p:nvSpPr>
        <p:spPr bwMode="auto">
          <a:xfrm flipH="1">
            <a:off x="6248400" y="4114800"/>
            <a:ext cx="228600" cy="381000"/>
          </a:xfrm>
          <a:prstGeom prst="leftBracket">
            <a:avLst>
              <a:gd name="adj" fmla="val 13889"/>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0272" name="Rectangle 26"/>
          <p:cNvSpPr>
            <a:spLocks noChangeArrowheads="1"/>
          </p:cNvSpPr>
          <p:nvPr/>
        </p:nvSpPr>
        <p:spPr bwMode="auto">
          <a:xfrm>
            <a:off x="1447800" y="3449638"/>
            <a:ext cx="5943600" cy="2841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gn="ctr">
              <a:lnSpc>
                <a:spcPct val="85000"/>
              </a:lnSpc>
            </a:pPr>
            <a:r>
              <a:rPr lang="en-US" sz="1800" b="1">
                <a:latin typeface="Arial" panose="020B0604020202020204" pitchFamily="34" charset="0"/>
              </a:rPr>
              <a:t>Instruction Set Architecture - “Machine Language”</a:t>
            </a:r>
          </a:p>
        </p:txBody>
      </p:sp>
    </p:spTree>
    <p:extLst>
      <p:ext uri="{BB962C8B-B14F-4D97-AF65-F5344CB8AC3E}">
        <p14:creationId xmlns:p14="http://schemas.microsoft.com/office/powerpoint/2010/main" val="30685109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68" name="Rectangle 1084"/>
          <p:cNvSpPr>
            <a:spLocks noGrp="1" noChangeArrowheads="1"/>
          </p:cNvSpPr>
          <p:nvPr>
            <p:ph type="title"/>
          </p:nvPr>
        </p:nvSpPr>
        <p:spPr>
          <a:xfrm>
            <a:off x="533400" y="228600"/>
            <a:ext cx="8305800" cy="368300"/>
          </a:xfrm>
        </p:spPr>
        <p:txBody>
          <a:bodyPr/>
          <a:lstStyle/>
          <a:p>
            <a:pPr>
              <a:defRPr/>
            </a:pPr>
            <a:r>
              <a:rPr lang="en-US" smtClean="0"/>
              <a:t>The Instruction Set: A Critical Interface</a:t>
            </a:r>
          </a:p>
        </p:txBody>
      </p:sp>
      <p:sp>
        <p:nvSpPr>
          <p:cNvPr id="350269" name="Rectangle 1085"/>
          <p:cNvSpPr>
            <a:spLocks noGrp="1" noChangeArrowheads="1"/>
          </p:cNvSpPr>
          <p:nvPr>
            <p:ph type="body" idx="1"/>
          </p:nvPr>
        </p:nvSpPr>
        <p:spPr>
          <a:xfrm>
            <a:off x="5334000" y="793750"/>
            <a:ext cx="3581400" cy="2406650"/>
          </a:xfrm>
          <a:ln>
            <a:solidFill>
              <a:schemeClr val="tx1"/>
            </a:solidFill>
            <a:miter lim="800000"/>
            <a:headEnd/>
            <a:tailEnd/>
          </a:ln>
        </p:spPr>
        <p:txBody>
          <a:bodyPr/>
          <a:lstStyle/>
          <a:p>
            <a:r>
              <a:rPr lang="en-US" smtClean="0"/>
              <a:t>Instruction Set Design</a:t>
            </a:r>
          </a:p>
          <a:p>
            <a:pPr lvl="1"/>
            <a:r>
              <a:rPr lang="en-US" smtClean="0"/>
              <a:t>Machine Language</a:t>
            </a:r>
          </a:p>
          <a:p>
            <a:pPr lvl="1"/>
            <a:r>
              <a:rPr lang="en-US" smtClean="0"/>
              <a:t>Compiler View</a:t>
            </a:r>
          </a:p>
          <a:p>
            <a:pPr lvl="1"/>
            <a:r>
              <a:rPr lang="en-US" smtClean="0"/>
              <a:t>"Computer Architecture"</a:t>
            </a:r>
          </a:p>
          <a:p>
            <a:pPr lvl="1"/>
            <a:r>
              <a:rPr lang="en-US" smtClean="0"/>
              <a:t>"Instruction Set Architecture"</a:t>
            </a:r>
          </a:p>
          <a:p>
            <a:r>
              <a:rPr lang="en-US" smtClean="0"/>
              <a:t>"Building Architect"</a:t>
            </a:r>
          </a:p>
        </p:txBody>
      </p:sp>
      <p:sp>
        <p:nvSpPr>
          <p:cNvPr id="11268" name="Rectangle 1027"/>
          <p:cNvSpPr>
            <a:spLocks noChangeArrowheads="1"/>
          </p:cNvSpPr>
          <p:nvPr/>
        </p:nvSpPr>
        <p:spPr bwMode="auto">
          <a:xfrm>
            <a:off x="615950" y="3511550"/>
            <a:ext cx="6692900" cy="444500"/>
          </a:xfrm>
          <a:prstGeom prst="rect">
            <a:avLst/>
          </a:prstGeom>
          <a:pattFill prst="horzBrick">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1269" name="Oval 1028"/>
          <p:cNvSpPr>
            <a:spLocks noChangeArrowheads="1"/>
          </p:cNvSpPr>
          <p:nvPr/>
        </p:nvSpPr>
        <p:spPr bwMode="auto">
          <a:xfrm>
            <a:off x="3054350" y="2139950"/>
            <a:ext cx="3683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1270" name="Line 1029"/>
          <p:cNvSpPr>
            <a:spLocks noChangeShapeType="1"/>
          </p:cNvSpPr>
          <p:nvPr/>
        </p:nvSpPr>
        <p:spPr bwMode="auto">
          <a:xfrm flipH="1">
            <a:off x="3200400" y="2438400"/>
            <a:ext cx="7620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71" name="Line 1030"/>
          <p:cNvSpPr>
            <a:spLocks noChangeShapeType="1"/>
          </p:cNvSpPr>
          <p:nvPr/>
        </p:nvSpPr>
        <p:spPr bwMode="auto">
          <a:xfrm>
            <a:off x="3200400" y="3048000"/>
            <a:ext cx="228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72" name="Line 1031"/>
          <p:cNvSpPr>
            <a:spLocks noChangeShapeType="1"/>
          </p:cNvSpPr>
          <p:nvPr/>
        </p:nvSpPr>
        <p:spPr bwMode="auto">
          <a:xfrm>
            <a:off x="3429000" y="30480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73" name="Line 1032"/>
          <p:cNvSpPr>
            <a:spLocks noChangeShapeType="1"/>
          </p:cNvSpPr>
          <p:nvPr/>
        </p:nvSpPr>
        <p:spPr bwMode="auto">
          <a:xfrm>
            <a:off x="3429000" y="3352800"/>
            <a:ext cx="76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74" name="Line 1033"/>
          <p:cNvSpPr>
            <a:spLocks noChangeShapeType="1"/>
          </p:cNvSpPr>
          <p:nvPr/>
        </p:nvSpPr>
        <p:spPr bwMode="auto">
          <a:xfrm flipH="1">
            <a:off x="3048000" y="3048000"/>
            <a:ext cx="1524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75" name="Line 1034"/>
          <p:cNvSpPr>
            <a:spLocks noChangeShapeType="1"/>
          </p:cNvSpPr>
          <p:nvPr/>
        </p:nvSpPr>
        <p:spPr bwMode="auto">
          <a:xfrm flipH="1">
            <a:off x="2819400" y="3429000"/>
            <a:ext cx="2286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76" name="Line 1035"/>
          <p:cNvSpPr>
            <a:spLocks noChangeShapeType="1"/>
          </p:cNvSpPr>
          <p:nvPr/>
        </p:nvSpPr>
        <p:spPr bwMode="auto">
          <a:xfrm>
            <a:off x="3276600" y="2667000"/>
            <a:ext cx="2286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77" name="Line 1036"/>
          <p:cNvSpPr>
            <a:spLocks noChangeShapeType="1"/>
          </p:cNvSpPr>
          <p:nvPr/>
        </p:nvSpPr>
        <p:spPr bwMode="auto">
          <a:xfrm flipV="1">
            <a:off x="3505200" y="2667000"/>
            <a:ext cx="1524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78" name="Line 1037"/>
          <p:cNvSpPr>
            <a:spLocks noChangeShapeType="1"/>
          </p:cNvSpPr>
          <p:nvPr/>
        </p:nvSpPr>
        <p:spPr bwMode="auto">
          <a:xfrm>
            <a:off x="3200400" y="2590800"/>
            <a:ext cx="228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79" name="Line 1038"/>
          <p:cNvSpPr>
            <a:spLocks noChangeShapeType="1"/>
          </p:cNvSpPr>
          <p:nvPr/>
        </p:nvSpPr>
        <p:spPr bwMode="auto">
          <a:xfrm flipV="1">
            <a:off x="3429000" y="2438400"/>
            <a:ext cx="1524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80" name="Oval 1039"/>
          <p:cNvSpPr>
            <a:spLocks noChangeArrowheads="1"/>
          </p:cNvSpPr>
          <p:nvPr/>
        </p:nvSpPr>
        <p:spPr bwMode="auto">
          <a:xfrm>
            <a:off x="4425950" y="2216150"/>
            <a:ext cx="368300" cy="292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1281" name="Line 1040"/>
          <p:cNvSpPr>
            <a:spLocks noChangeShapeType="1"/>
          </p:cNvSpPr>
          <p:nvPr/>
        </p:nvSpPr>
        <p:spPr bwMode="auto">
          <a:xfrm>
            <a:off x="4648200" y="2514600"/>
            <a:ext cx="7620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82" name="Line 1041"/>
          <p:cNvSpPr>
            <a:spLocks noChangeShapeType="1"/>
          </p:cNvSpPr>
          <p:nvPr/>
        </p:nvSpPr>
        <p:spPr bwMode="auto">
          <a:xfrm flipH="1">
            <a:off x="4419600" y="3124200"/>
            <a:ext cx="3048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83" name="Line 1042"/>
          <p:cNvSpPr>
            <a:spLocks noChangeShapeType="1"/>
          </p:cNvSpPr>
          <p:nvPr/>
        </p:nvSpPr>
        <p:spPr bwMode="auto">
          <a:xfrm>
            <a:off x="4419600" y="3352800"/>
            <a:ext cx="1524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84" name="Line 1043"/>
          <p:cNvSpPr>
            <a:spLocks noChangeShapeType="1"/>
          </p:cNvSpPr>
          <p:nvPr/>
        </p:nvSpPr>
        <p:spPr bwMode="auto">
          <a:xfrm>
            <a:off x="4724400" y="3124200"/>
            <a:ext cx="3048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85" name="Line 1044"/>
          <p:cNvSpPr>
            <a:spLocks noChangeShapeType="1"/>
          </p:cNvSpPr>
          <p:nvPr/>
        </p:nvSpPr>
        <p:spPr bwMode="auto">
          <a:xfrm flipV="1">
            <a:off x="5029200" y="3200400"/>
            <a:ext cx="2286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86" name="Line 1045"/>
          <p:cNvSpPr>
            <a:spLocks noChangeShapeType="1"/>
          </p:cNvSpPr>
          <p:nvPr/>
        </p:nvSpPr>
        <p:spPr bwMode="auto">
          <a:xfrm>
            <a:off x="5257800" y="32004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87" name="Line 1046"/>
          <p:cNvSpPr>
            <a:spLocks noChangeShapeType="1"/>
          </p:cNvSpPr>
          <p:nvPr/>
        </p:nvSpPr>
        <p:spPr bwMode="auto">
          <a:xfrm flipH="1">
            <a:off x="4495800" y="2743200"/>
            <a:ext cx="15240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88" name="Line 1047"/>
          <p:cNvSpPr>
            <a:spLocks noChangeShapeType="1"/>
          </p:cNvSpPr>
          <p:nvPr/>
        </p:nvSpPr>
        <p:spPr bwMode="auto">
          <a:xfrm flipH="1" flipV="1">
            <a:off x="4267200" y="2895600"/>
            <a:ext cx="2286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89" name="Line 1048"/>
          <p:cNvSpPr>
            <a:spLocks noChangeShapeType="1"/>
          </p:cNvSpPr>
          <p:nvPr/>
        </p:nvSpPr>
        <p:spPr bwMode="auto">
          <a:xfrm flipH="1">
            <a:off x="4343400" y="266700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90" name="Line 1049"/>
          <p:cNvSpPr>
            <a:spLocks noChangeShapeType="1"/>
          </p:cNvSpPr>
          <p:nvPr/>
        </p:nvSpPr>
        <p:spPr bwMode="auto">
          <a:xfrm flipH="1" flipV="1">
            <a:off x="4114800" y="2514600"/>
            <a:ext cx="2286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91" name="Line 1050"/>
          <p:cNvSpPr>
            <a:spLocks noChangeShapeType="1"/>
          </p:cNvSpPr>
          <p:nvPr/>
        </p:nvSpPr>
        <p:spPr bwMode="auto">
          <a:xfrm flipV="1">
            <a:off x="4495800" y="2362200"/>
            <a:ext cx="76200" cy="76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92" name="Line 1051"/>
          <p:cNvSpPr>
            <a:spLocks noChangeShapeType="1"/>
          </p:cNvSpPr>
          <p:nvPr/>
        </p:nvSpPr>
        <p:spPr bwMode="auto">
          <a:xfrm flipH="1" flipV="1">
            <a:off x="3200400" y="2286000"/>
            <a:ext cx="15240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93" name="Oval 1052"/>
          <p:cNvSpPr>
            <a:spLocks noChangeArrowheads="1"/>
          </p:cNvSpPr>
          <p:nvPr/>
        </p:nvSpPr>
        <p:spPr bwMode="auto">
          <a:xfrm>
            <a:off x="3530600" y="4064000"/>
            <a:ext cx="635000" cy="482600"/>
          </a:xfrm>
          <a:prstGeom prst="ellipse">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1294" name="Line 1053"/>
          <p:cNvSpPr>
            <a:spLocks noChangeShapeType="1"/>
          </p:cNvSpPr>
          <p:nvPr/>
        </p:nvSpPr>
        <p:spPr bwMode="auto">
          <a:xfrm flipV="1">
            <a:off x="3733800" y="4343400"/>
            <a:ext cx="76200" cy="76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95" name="Line 1054"/>
          <p:cNvSpPr>
            <a:spLocks noChangeShapeType="1"/>
          </p:cNvSpPr>
          <p:nvPr/>
        </p:nvSpPr>
        <p:spPr bwMode="auto">
          <a:xfrm>
            <a:off x="3810000" y="4343400"/>
            <a:ext cx="762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96" name="Line 1055"/>
          <p:cNvSpPr>
            <a:spLocks noChangeShapeType="1"/>
          </p:cNvSpPr>
          <p:nvPr/>
        </p:nvSpPr>
        <p:spPr bwMode="auto">
          <a:xfrm>
            <a:off x="3886200" y="4343400"/>
            <a:ext cx="76200" cy="76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97" name="Line 1056"/>
          <p:cNvSpPr>
            <a:spLocks noChangeShapeType="1"/>
          </p:cNvSpPr>
          <p:nvPr/>
        </p:nvSpPr>
        <p:spPr bwMode="auto">
          <a:xfrm>
            <a:off x="3886200" y="4191000"/>
            <a:ext cx="1524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98" name="Line 1057"/>
          <p:cNvSpPr>
            <a:spLocks noChangeShapeType="1"/>
          </p:cNvSpPr>
          <p:nvPr/>
        </p:nvSpPr>
        <p:spPr bwMode="auto">
          <a:xfrm flipH="1">
            <a:off x="3657600" y="4191000"/>
            <a:ext cx="762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299" name="Line 1058"/>
          <p:cNvSpPr>
            <a:spLocks noChangeShapeType="1"/>
          </p:cNvSpPr>
          <p:nvPr/>
        </p:nvSpPr>
        <p:spPr bwMode="auto">
          <a:xfrm flipV="1">
            <a:off x="3200400" y="5638800"/>
            <a:ext cx="0" cy="76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00" name="Line 1059"/>
          <p:cNvSpPr>
            <a:spLocks noChangeShapeType="1"/>
          </p:cNvSpPr>
          <p:nvPr/>
        </p:nvSpPr>
        <p:spPr bwMode="auto">
          <a:xfrm>
            <a:off x="3886200" y="4572000"/>
            <a:ext cx="0" cy="609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01" name="Line 1060"/>
          <p:cNvSpPr>
            <a:spLocks noChangeShapeType="1"/>
          </p:cNvSpPr>
          <p:nvPr/>
        </p:nvSpPr>
        <p:spPr bwMode="auto">
          <a:xfrm>
            <a:off x="3886200" y="5181600"/>
            <a:ext cx="3810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02" name="Line 1061"/>
          <p:cNvSpPr>
            <a:spLocks noChangeShapeType="1"/>
          </p:cNvSpPr>
          <p:nvPr/>
        </p:nvSpPr>
        <p:spPr bwMode="auto">
          <a:xfrm>
            <a:off x="4267200" y="5181600"/>
            <a:ext cx="152400" cy="457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03" name="Line 1062"/>
          <p:cNvSpPr>
            <a:spLocks noChangeShapeType="1"/>
          </p:cNvSpPr>
          <p:nvPr/>
        </p:nvSpPr>
        <p:spPr bwMode="auto">
          <a:xfrm flipV="1">
            <a:off x="4419600" y="5562600"/>
            <a:ext cx="76200" cy="76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04" name="Line 1063"/>
          <p:cNvSpPr>
            <a:spLocks noChangeShapeType="1"/>
          </p:cNvSpPr>
          <p:nvPr/>
        </p:nvSpPr>
        <p:spPr bwMode="auto">
          <a:xfrm flipH="1">
            <a:off x="3505200" y="5181600"/>
            <a:ext cx="381000" cy="76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05" name="Line 1064"/>
          <p:cNvSpPr>
            <a:spLocks noChangeShapeType="1"/>
          </p:cNvSpPr>
          <p:nvPr/>
        </p:nvSpPr>
        <p:spPr bwMode="auto">
          <a:xfrm flipH="1">
            <a:off x="3352800" y="5257800"/>
            <a:ext cx="152400" cy="457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06" name="Line 1065"/>
          <p:cNvSpPr>
            <a:spLocks noChangeShapeType="1"/>
          </p:cNvSpPr>
          <p:nvPr/>
        </p:nvSpPr>
        <p:spPr bwMode="auto">
          <a:xfrm flipH="1">
            <a:off x="3200400" y="5715000"/>
            <a:ext cx="1524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07" name="Line 1066"/>
          <p:cNvSpPr>
            <a:spLocks noChangeShapeType="1"/>
          </p:cNvSpPr>
          <p:nvPr/>
        </p:nvSpPr>
        <p:spPr bwMode="auto">
          <a:xfrm>
            <a:off x="3886200" y="4572000"/>
            <a:ext cx="533400" cy="76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08" name="Line 1067"/>
          <p:cNvSpPr>
            <a:spLocks noChangeShapeType="1"/>
          </p:cNvSpPr>
          <p:nvPr/>
        </p:nvSpPr>
        <p:spPr bwMode="auto">
          <a:xfrm flipV="1">
            <a:off x="4419600" y="3962400"/>
            <a:ext cx="381000" cy="6858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09" name="Line 1068"/>
          <p:cNvSpPr>
            <a:spLocks noChangeShapeType="1"/>
          </p:cNvSpPr>
          <p:nvPr/>
        </p:nvSpPr>
        <p:spPr bwMode="auto">
          <a:xfrm>
            <a:off x="4800600" y="3962400"/>
            <a:ext cx="2286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10" name="Line 1069"/>
          <p:cNvSpPr>
            <a:spLocks noChangeShapeType="1"/>
          </p:cNvSpPr>
          <p:nvPr/>
        </p:nvSpPr>
        <p:spPr bwMode="auto">
          <a:xfrm flipH="1">
            <a:off x="3429000" y="4648200"/>
            <a:ext cx="457200" cy="762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11" name="Line 1070"/>
          <p:cNvSpPr>
            <a:spLocks noChangeShapeType="1"/>
          </p:cNvSpPr>
          <p:nvPr/>
        </p:nvSpPr>
        <p:spPr bwMode="auto">
          <a:xfrm flipH="1" flipV="1">
            <a:off x="2895600" y="3962400"/>
            <a:ext cx="533400" cy="7620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p:nvSpPr>
          <p:cNvPr id="11312" name="Line 1071"/>
          <p:cNvSpPr>
            <a:spLocks noChangeShapeType="1"/>
          </p:cNvSpPr>
          <p:nvPr/>
        </p:nvSpPr>
        <p:spPr bwMode="auto">
          <a:xfrm flipH="1">
            <a:off x="2667000" y="3962400"/>
            <a:ext cx="22860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ar-SA"/>
          </a:p>
        </p:txBody>
      </p:sp>
      <p:sp useBgFill="1">
        <p:nvSpPr>
          <p:cNvPr id="11313" name="Rectangle 1072"/>
          <p:cNvSpPr>
            <a:spLocks noChangeArrowheads="1"/>
          </p:cNvSpPr>
          <p:nvPr/>
        </p:nvSpPr>
        <p:spPr bwMode="auto">
          <a:xfrm>
            <a:off x="2984500" y="3594100"/>
            <a:ext cx="1698625" cy="303213"/>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nSpc>
                <a:spcPct val="92000"/>
              </a:lnSpc>
            </a:pPr>
            <a:r>
              <a:rPr lang="en-US" sz="1800">
                <a:latin typeface="Comic Sans MS" panose="030F0702030302020204" pitchFamily="66" charset="0"/>
              </a:rPr>
              <a:t>instruction set</a:t>
            </a:r>
          </a:p>
        </p:txBody>
      </p:sp>
      <p:sp>
        <p:nvSpPr>
          <p:cNvPr id="11314" name="Rectangle 1073"/>
          <p:cNvSpPr>
            <a:spLocks noChangeArrowheads="1"/>
          </p:cNvSpPr>
          <p:nvPr/>
        </p:nvSpPr>
        <p:spPr bwMode="auto">
          <a:xfrm>
            <a:off x="609600" y="3221038"/>
            <a:ext cx="1066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nSpc>
                <a:spcPct val="85000"/>
              </a:lnSpc>
            </a:pPr>
            <a:r>
              <a:rPr lang="en-US" sz="1800" b="1">
                <a:latin typeface="Arial" panose="020B0604020202020204" pitchFamily="34" charset="0"/>
              </a:rPr>
              <a:t>software</a:t>
            </a:r>
          </a:p>
        </p:txBody>
      </p:sp>
      <p:sp>
        <p:nvSpPr>
          <p:cNvPr id="11315" name="Rectangle 1074"/>
          <p:cNvSpPr>
            <a:spLocks noChangeArrowheads="1"/>
          </p:cNvSpPr>
          <p:nvPr/>
        </p:nvSpPr>
        <p:spPr bwMode="auto">
          <a:xfrm>
            <a:off x="609600" y="3971925"/>
            <a:ext cx="1143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lnSpc>
                <a:spcPct val="85000"/>
              </a:lnSpc>
            </a:pPr>
            <a:r>
              <a:rPr lang="en-US" sz="1800" b="1">
                <a:latin typeface="Arial" panose="020B0604020202020204" pitchFamily="34" charset="0"/>
              </a:rPr>
              <a:t>hardware</a:t>
            </a:r>
          </a:p>
        </p:txBody>
      </p:sp>
      <p:sp>
        <p:nvSpPr>
          <p:cNvPr id="350267" name="Rectangle 1083"/>
          <p:cNvSpPr>
            <a:spLocks noChangeArrowheads="1"/>
          </p:cNvSpPr>
          <p:nvPr/>
        </p:nvSpPr>
        <p:spPr bwMode="auto">
          <a:xfrm>
            <a:off x="5334000" y="4070350"/>
            <a:ext cx="3581400" cy="2406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nSpc>
                <a:spcPct val="85000"/>
              </a:lnSpc>
              <a:spcBef>
                <a:spcPct val="100000"/>
              </a:spcBef>
              <a:buSzPct val="100000"/>
              <a:defRPr>
                <a:solidFill>
                  <a:srgbClr val="003399"/>
                </a:solidFill>
                <a:latin typeface="Trebuchet MS" panose="020B0603020202020204" pitchFamily="34" charset="0"/>
              </a:defRPr>
            </a:lvl1pPr>
            <a:lvl2pPr marL="466725" indent="-234950">
              <a:lnSpc>
                <a:spcPct val="85000"/>
              </a:lnSpc>
              <a:spcBef>
                <a:spcPct val="40000"/>
              </a:spcBef>
              <a:buSzPct val="100000"/>
              <a:buChar char="•"/>
              <a:defRPr>
                <a:solidFill>
                  <a:schemeClr val="tx1"/>
                </a:solidFill>
                <a:latin typeface="Trebuchet MS" panose="020B0603020202020204" pitchFamily="34" charset="0"/>
              </a:defRPr>
            </a:lvl2pPr>
            <a:lvl3pPr marL="915988" indent="-223838">
              <a:lnSpc>
                <a:spcPct val="85000"/>
              </a:lnSpc>
              <a:spcBef>
                <a:spcPct val="40000"/>
              </a:spcBef>
              <a:buSzPct val="100000"/>
              <a:buChar char="-"/>
              <a:defRPr>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sz="1800" dirty="0" smtClean="0"/>
              <a:t>Computer Architecture  </a:t>
            </a:r>
            <a:r>
              <a:rPr lang="en-US" sz="1800" dirty="0"/>
              <a:t>and Design</a:t>
            </a:r>
          </a:p>
          <a:p>
            <a:pPr lvl="1"/>
            <a:r>
              <a:rPr lang="en-US" sz="1800" dirty="0"/>
              <a:t>Machine Implementation</a:t>
            </a:r>
          </a:p>
          <a:p>
            <a:pPr lvl="1"/>
            <a:r>
              <a:rPr lang="en-US" sz="1800" dirty="0"/>
              <a:t>Logic Designer's View</a:t>
            </a:r>
          </a:p>
          <a:p>
            <a:pPr lvl="1"/>
            <a:r>
              <a:rPr lang="en-US" sz="1800" dirty="0"/>
              <a:t>"Processor Architecture"</a:t>
            </a:r>
          </a:p>
          <a:p>
            <a:pPr lvl="1"/>
            <a:r>
              <a:rPr lang="en-US" sz="1800" dirty="0" smtClean="0"/>
              <a:t>"Computer Architecture "</a:t>
            </a:r>
            <a:endParaRPr lang="en-US" sz="1800" dirty="0"/>
          </a:p>
          <a:p>
            <a:r>
              <a:rPr lang="en-US" sz="1800" dirty="0"/>
              <a:t>"Construction Engineer"</a:t>
            </a:r>
          </a:p>
        </p:txBody>
      </p:sp>
      <p:sp>
        <p:nvSpPr>
          <p:cNvPr id="350270" name="Rectangle 1086"/>
          <p:cNvSpPr>
            <a:spLocks noChangeArrowheads="1"/>
          </p:cNvSpPr>
          <p:nvPr/>
        </p:nvSpPr>
        <p:spPr bwMode="auto">
          <a:xfrm>
            <a:off x="381000" y="838200"/>
            <a:ext cx="4114800"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lnSpc>
                <a:spcPct val="85000"/>
              </a:lnSpc>
              <a:spcBef>
                <a:spcPct val="100000"/>
              </a:spcBef>
              <a:buSzPct val="100000"/>
              <a:defRPr>
                <a:solidFill>
                  <a:srgbClr val="003399"/>
                </a:solidFill>
                <a:latin typeface="Trebuchet MS" panose="020B0603020202020204" pitchFamily="34" charset="0"/>
              </a:defRPr>
            </a:lvl1pPr>
            <a:lvl2pPr marL="685800" indent="-190500">
              <a:lnSpc>
                <a:spcPct val="85000"/>
              </a:lnSpc>
              <a:spcBef>
                <a:spcPct val="40000"/>
              </a:spcBef>
              <a:buSzPct val="100000"/>
              <a:buChar char="•"/>
              <a:defRPr>
                <a:solidFill>
                  <a:schemeClr val="tx1"/>
                </a:solidFill>
                <a:latin typeface="Trebuchet MS" panose="020B0603020202020204" pitchFamily="34" charset="0"/>
              </a:defRPr>
            </a:lvl2pPr>
            <a:lvl3pPr marL="1257300" indent="-342900">
              <a:lnSpc>
                <a:spcPct val="85000"/>
              </a:lnSpc>
              <a:spcBef>
                <a:spcPct val="40000"/>
              </a:spcBef>
              <a:buSzPct val="100000"/>
              <a:buChar char="-"/>
              <a:defRPr>
                <a:solidFill>
                  <a:schemeClr val="tx1"/>
                </a:solidFill>
                <a:latin typeface="Trebuchet MS" panose="020B0603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00000"/>
              </a:lnSpc>
            </a:pPr>
            <a:r>
              <a:rPr lang="en-US" sz="1800">
                <a:solidFill>
                  <a:schemeClr val="accent1"/>
                </a:solidFill>
                <a:latin typeface="Comic Sans MS" panose="030F0702030302020204" pitchFamily="66" charset="0"/>
              </a:rPr>
              <a:t>Computer Architecture = </a:t>
            </a:r>
            <a:br>
              <a:rPr lang="en-US" sz="1800">
                <a:solidFill>
                  <a:schemeClr val="accent1"/>
                </a:solidFill>
                <a:latin typeface="Comic Sans MS" panose="030F0702030302020204" pitchFamily="66" charset="0"/>
              </a:rPr>
            </a:br>
            <a:r>
              <a:rPr lang="en-US" sz="1800">
                <a:solidFill>
                  <a:schemeClr val="accent1"/>
                </a:solidFill>
                <a:latin typeface="Comic Sans MS" panose="030F0702030302020204" pitchFamily="66" charset="0"/>
              </a:rPr>
              <a:t>Instruction Set Architecture + </a:t>
            </a:r>
            <a:br>
              <a:rPr lang="en-US" sz="1800">
                <a:solidFill>
                  <a:schemeClr val="accent1"/>
                </a:solidFill>
                <a:latin typeface="Comic Sans MS" panose="030F0702030302020204" pitchFamily="66" charset="0"/>
              </a:rPr>
            </a:br>
            <a:r>
              <a:rPr lang="en-US" sz="1800">
                <a:solidFill>
                  <a:schemeClr val="accent1"/>
                </a:solidFill>
                <a:latin typeface="Comic Sans MS" panose="030F0702030302020204" pitchFamily="66" charset="0"/>
              </a:rPr>
              <a:t>Machine Organization</a:t>
            </a:r>
          </a:p>
        </p:txBody>
      </p:sp>
      <p:sp>
        <p:nvSpPr>
          <p:cNvPr id="11318" name="AutoShape 1087"/>
          <p:cNvSpPr>
            <a:spLocks/>
          </p:cNvSpPr>
          <p:nvPr/>
        </p:nvSpPr>
        <p:spPr bwMode="auto">
          <a:xfrm>
            <a:off x="304800" y="3276600"/>
            <a:ext cx="228600" cy="3048000"/>
          </a:xfrm>
          <a:prstGeom prst="leftBracket">
            <a:avLst>
              <a:gd name="adj" fmla="val 111111"/>
            </a:avLst>
          </a:prstGeom>
          <a:noFill/>
          <a:ln w="38100">
            <a:solidFill>
              <a:srgbClr val="003399"/>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1319" name="Text Box 1088"/>
          <p:cNvSpPr txBox="1">
            <a:spLocks noChangeArrowheads="1"/>
          </p:cNvSpPr>
          <p:nvPr/>
        </p:nvSpPr>
        <p:spPr bwMode="auto">
          <a:xfrm>
            <a:off x="381000" y="45720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sz="1800">
                <a:solidFill>
                  <a:srgbClr val="003399"/>
                </a:solidFill>
                <a:latin typeface="Comic Sans MS" panose="030F0702030302020204" pitchFamily="66" charset="0"/>
              </a:rPr>
              <a:t>This course</a:t>
            </a:r>
          </a:p>
        </p:txBody>
      </p:sp>
    </p:spTree>
    <p:extLst>
      <p:ext uri="{BB962C8B-B14F-4D97-AF65-F5344CB8AC3E}">
        <p14:creationId xmlns:p14="http://schemas.microsoft.com/office/powerpoint/2010/main" val="42551635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70"/>
                                        </p:tgtEl>
                                        <p:attrNameLst>
                                          <p:attrName>style.visibility</p:attrName>
                                        </p:attrNameLst>
                                      </p:cBhvr>
                                      <p:to>
                                        <p:strVal val="visible"/>
                                      </p:to>
                                    </p:set>
                                    <p:anim calcmode="lin" valueType="num">
                                      <p:cBhvr additive="base">
                                        <p:cTn id="7" dur="500" fill="hold"/>
                                        <p:tgtEl>
                                          <p:spTgt spid="350270"/>
                                        </p:tgtEl>
                                        <p:attrNameLst>
                                          <p:attrName>ppt_x</p:attrName>
                                        </p:attrNameLst>
                                      </p:cBhvr>
                                      <p:tavLst>
                                        <p:tav tm="0">
                                          <p:val>
                                            <p:strVal val="0-#ppt_w/2"/>
                                          </p:val>
                                        </p:tav>
                                        <p:tav tm="100000">
                                          <p:val>
                                            <p:strVal val="#ppt_x"/>
                                          </p:val>
                                        </p:tav>
                                      </p:tavLst>
                                    </p:anim>
                                    <p:anim calcmode="lin" valueType="num">
                                      <p:cBhvr additive="base">
                                        <p:cTn id="8" dur="500" fill="hold"/>
                                        <p:tgtEl>
                                          <p:spTgt spid="3502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50269"/>
                                        </p:tgtEl>
                                        <p:attrNameLst>
                                          <p:attrName>style.visibility</p:attrName>
                                        </p:attrNameLst>
                                      </p:cBhvr>
                                      <p:to>
                                        <p:strVal val="visible"/>
                                      </p:to>
                                    </p:set>
                                    <p:anim calcmode="lin" valueType="num">
                                      <p:cBhvr additive="base">
                                        <p:cTn id="13" dur="500" fill="hold"/>
                                        <p:tgtEl>
                                          <p:spTgt spid="350269"/>
                                        </p:tgtEl>
                                        <p:attrNameLst>
                                          <p:attrName>ppt_x</p:attrName>
                                        </p:attrNameLst>
                                      </p:cBhvr>
                                      <p:tavLst>
                                        <p:tav tm="0">
                                          <p:val>
                                            <p:strVal val="#ppt_x"/>
                                          </p:val>
                                        </p:tav>
                                        <p:tav tm="100000">
                                          <p:val>
                                            <p:strVal val="#ppt_x"/>
                                          </p:val>
                                        </p:tav>
                                      </p:tavLst>
                                    </p:anim>
                                    <p:anim calcmode="lin" valueType="num">
                                      <p:cBhvr additive="base">
                                        <p:cTn id="14" dur="500" fill="hold"/>
                                        <p:tgtEl>
                                          <p:spTgt spid="35026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0267"/>
                                        </p:tgtEl>
                                        <p:attrNameLst>
                                          <p:attrName>style.visibility</p:attrName>
                                        </p:attrNameLst>
                                      </p:cBhvr>
                                      <p:to>
                                        <p:strVal val="visible"/>
                                      </p:to>
                                    </p:set>
                                    <p:anim calcmode="lin" valueType="num">
                                      <p:cBhvr additive="base">
                                        <p:cTn id="19" dur="500" fill="hold"/>
                                        <p:tgtEl>
                                          <p:spTgt spid="350267"/>
                                        </p:tgtEl>
                                        <p:attrNameLst>
                                          <p:attrName>ppt_x</p:attrName>
                                        </p:attrNameLst>
                                      </p:cBhvr>
                                      <p:tavLst>
                                        <p:tav tm="0">
                                          <p:val>
                                            <p:strVal val="#ppt_x"/>
                                          </p:val>
                                        </p:tav>
                                        <p:tav tm="100000">
                                          <p:val>
                                            <p:strVal val="#ppt_x"/>
                                          </p:val>
                                        </p:tav>
                                      </p:tavLst>
                                    </p:anim>
                                    <p:anim calcmode="lin" valueType="num">
                                      <p:cBhvr additive="base">
                                        <p:cTn id="20" dur="500" fill="hold"/>
                                        <p:tgtEl>
                                          <p:spTgt spid="350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69" grpId="0" animBg="1" autoUpdateAnimBg="0"/>
      <p:bldP spid="350267" grpId="0" animBg="1" autoUpdateAnimBg="0"/>
      <p:bldP spid="35027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6" name="Rectangle 1062"/>
          <p:cNvSpPr>
            <a:spLocks noGrp="1" noChangeArrowheads="1"/>
          </p:cNvSpPr>
          <p:nvPr>
            <p:ph type="title"/>
          </p:nvPr>
        </p:nvSpPr>
        <p:spPr>
          <a:xfrm>
            <a:off x="533400" y="228600"/>
            <a:ext cx="8001000" cy="368300"/>
          </a:xfrm>
        </p:spPr>
        <p:txBody>
          <a:bodyPr/>
          <a:lstStyle/>
          <a:p>
            <a:pPr>
              <a:defRPr/>
            </a:pPr>
            <a:r>
              <a:rPr lang="en-US" smtClean="0"/>
              <a:t>Instruction Set Architecture</a:t>
            </a:r>
          </a:p>
        </p:txBody>
      </p:sp>
      <p:sp>
        <p:nvSpPr>
          <p:cNvPr id="13315" name="Rectangle 1063"/>
          <p:cNvSpPr>
            <a:spLocks noGrp="1" noChangeArrowheads="1"/>
          </p:cNvSpPr>
          <p:nvPr>
            <p:ph type="body" idx="1"/>
          </p:nvPr>
        </p:nvSpPr>
        <p:spPr>
          <a:xfrm>
            <a:off x="4191000" y="4289425"/>
            <a:ext cx="4876800" cy="1958975"/>
          </a:xfrm>
        </p:spPr>
        <p:txBody>
          <a:bodyPr/>
          <a:lstStyle/>
          <a:p>
            <a:r>
              <a:rPr lang="en-US" smtClean="0">
                <a:solidFill>
                  <a:schemeClr val="accent1"/>
                </a:solidFill>
                <a:latin typeface="Comic Sans MS" panose="030F0702030302020204" pitchFamily="66" charset="0"/>
              </a:rPr>
              <a:t>. . . the attributes of a [computing] system as seen by the programmer, i.e.  the conceptual structure and functional behavior, as distinct from the organization of the data flows and controls the logic design, and the physical implementation.</a:t>
            </a:r>
          </a:p>
          <a:p>
            <a:r>
              <a:rPr lang="en-US" smtClean="0">
                <a:solidFill>
                  <a:schemeClr val="accent1"/>
                </a:solidFill>
                <a:latin typeface="Comic Sans MS" panose="030F0702030302020204" pitchFamily="66" charset="0"/>
              </a:rPr>
              <a:t>                Amdahl, Blaaw, and Brooks,  1964</a:t>
            </a:r>
          </a:p>
        </p:txBody>
      </p:sp>
      <p:sp>
        <p:nvSpPr>
          <p:cNvPr id="447525" name="Rectangle 1061"/>
          <p:cNvSpPr>
            <a:spLocks noChangeArrowheads="1"/>
          </p:cNvSpPr>
          <p:nvPr/>
        </p:nvSpPr>
        <p:spPr bwMode="auto">
          <a:xfrm>
            <a:off x="457200" y="838200"/>
            <a:ext cx="3733800" cy="527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939800">
              <a:lnSpc>
                <a:spcPct val="85000"/>
              </a:lnSpc>
              <a:spcBef>
                <a:spcPct val="100000"/>
              </a:spcBef>
              <a:buSzPct val="100000"/>
              <a:defRPr>
                <a:solidFill>
                  <a:srgbClr val="003399"/>
                </a:solidFill>
                <a:latin typeface="Trebuchet MS" panose="020B0603020202020204" pitchFamily="34" charset="0"/>
              </a:defRPr>
            </a:lvl1pPr>
            <a:lvl2pPr marL="466725" indent="-233363" defTabSz="939800">
              <a:lnSpc>
                <a:spcPct val="85000"/>
              </a:lnSpc>
              <a:spcBef>
                <a:spcPct val="40000"/>
              </a:spcBef>
              <a:buSzPct val="100000"/>
              <a:buChar char="•"/>
              <a:defRPr>
                <a:solidFill>
                  <a:schemeClr val="tx1"/>
                </a:solidFill>
                <a:latin typeface="Trebuchet MS" panose="020B0603020202020204" pitchFamily="34" charset="0"/>
              </a:defRPr>
            </a:lvl2pPr>
            <a:lvl3pPr marL="1176338" indent="-236538" defTabSz="939800">
              <a:lnSpc>
                <a:spcPct val="85000"/>
              </a:lnSpc>
              <a:spcBef>
                <a:spcPct val="40000"/>
              </a:spcBef>
              <a:buSzPct val="100000"/>
              <a:buChar char="-"/>
              <a:defRPr>
                <a:solidFill>
                  <a:schemeClr val="tx1"/>
                </a:solidFill>
                <a:latin typeface="Trebuchet MS" panose="020B0603020202020204" pitchFamily="34" charset="0"/>
              </a:defRPr>
            </a:lvl3pPr>
            <a:lvl4pPr marL="1585913" indent="-174625" defTabSz="939800">
              <a:spcBef>
                <a:spcPct val="20000"/>
              </a:spcBef>
              <a:buChar char="–"/>
              <a:defRPr sz="2000">
                <a:solidFill>
                  <a:schemeClr val="tx1"/>
                </a:solidFill>
                <a:latin typeface="Times New Roman" panose="02020603050405020304" pitchFamily="18" charset="0"/>
              </a:defRPr>
            </a:lvl4pPr>
            <a:lvl5pPr marL="2057400" indent="-176213" defTabSz="939800">
              <a:spcBef>
                <a:spcPct val="20000"/>
              </a:spcBef>
              <a:buChar char="•"/>
              <a:defRPr sz="2000">
                <a:solidFill>
                  <a:schemeClr val="tx1"/>
                </a:solidFill>
                <a:latin typeface="Times New Roman" panose="02020603050405020304" pitchFamily="18" charset="0"/>
              </a:defRPr>
            </a:lvl5pPr>
            <a:lvl6pPr marL="2514600" indent="-176213" algn="l" defTabSz="939800"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176213" algn="l" defTabSz="939800"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176213" algn="l" defTabSz="939800"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176213" algn="l" defTabSz="939800"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75000"/>
              </a:lnSpc>
            </a:pPr>
            <a:r>
              <a:rPr lang="en-US" b="1"/>
              <a:t>Data Types</a:t>
            </a:r>
          </a:p>
          <a:p>
            <a:pPr lvl="1">
              <a:lnSpc>
                <a:spcPct val="75000"/>
              </a:lnSpc>
              <a:buFontTx/>
              <a:buNone/>
            </a:pPr>
            <a:r>
              <a:rPr lang="en-US"/>
              <a:t>Encoding and representation</a:t>
            </a:r>
          </a:p>
          <a:p>
            <a:pPr>
              <a:lnSpc>
                <a:spcPct val="75000"/>
              </a:lnSpc>
            </a:pPr>
            <a:r>
              <a:rPr lang="en-US" b="1"/>
              <a:t>Memory Model</a:t>
            </a:r>
          </a:p>
          <a:p>
            <a:pPr>
              <a:lnSpc>
                <a:spcPct val="75000"/>
              </a:lnSpc>
            </a:pPr>
            <a:r>
              <a:rPr lang="en-US" b="1"/>
              <a:t>Program Visible Processor State</a:t>
            </a:r>
          </a:p>
          <a:p>
            <a:pPr lvl="1">
              <a:lnSpc>
                <a:spcPct val="75000"/>
              </a:lnSpc>
              <a:buFontTx/>
              <a:buNone/>
            </a:pPr>
            <a:r>
              <a:rPr lang="en-US"/>
              <a:t>General registers</a:t>
            </a:r>
          </a:p>
          <a:p>
            <a:pPr lvl="1">
              <a:lnSpc>
                <a:spcPct val="75000"/>
              </a:lnSpc>
              <a:buFontTx/>
              <a:buNone/>
            </a:pPr>
            <a:r>
              <a:rPr lang="en-US"/>
              <a:t>Program counter</a:t>
            </a:r>
          </a:p>
          <a:p>
            <a:pPr lvl="1">
              <a:lnSpc>
                <a:spcPct val="75000"/>
              </a:lnSpc>
              <a:buFontTx/>
              <a:buNone/>
            </a:pPr>
            <a:r>
              <a:rPr lang="en-US"/>
              <a:t>Processor status</a:t>
            </a:r>
          </a:p>
          <a:p>
            <a:pPr>
              <a:lnSpc>
                <a:spcPct val="75000"/>
              </a:lnSpc>
            </a:pPr>
            <a:r>
              <a:rPr lang="en-US" b="1"/>
              <a:t>Instruction Set</a:t>
            </a:r>
          </a:p>
          <a:p>
            <a:pPr lvl="1">
              <a:lnSpc>
                <a:spcPct val="75000"/>
              </a:lnSpc>
              <a:buFontTx/>
              <a:buNone/>
            </a:pPr>
            <a:r>
              <a:rPr lang="en-US"/>
              <a:t>Instructions and formats</a:t>
            </a:r>
          </a:p>
          <a:p>
            <a:pPr lvl="1">
              <a:lnSpc>
                <a:spcPct val="75000"/>
              </a:lnSpc>
              <a:buFontTx/>
              <a:buNone/>
            </a:pPr>
            <a:r>
              <a:rPr lang="en-US"/>
              <a:t>Addressing modes</a:t>
            </a:r>
          </a:p>
          <a:p>
            <a:pPr lvl="1">
              <a:lnSpc>
                <a:spcPct val="75000"/>
              </a:lnSpc>
              <a:buFontTx/>
              <a:buNone/>
            </a:pPr>
            <a:r>
              <a:rPr lang="en-US"/>
              <a:t>Data structures</a:t>
            </a:r>
          </a:p>
          <a:p>
            <a:pPr>
              <a:lnSpc>
                <a:spcPct val="75000"/>
              </a:lnSpc>
            </a:pPr>
            <a:r>
              <a:rPr lang="en-US" b="1"/>
              <a:t>System Model</a:t>
            </a:r>
          </a:p>
          <a:p>
            <a:pPr lvl="1">
              <a:lnSpc>
                <a:spcPct val="75000"/>
              </a:lnSpc>
              <a:buFontTx/>
              <a:buNone/>
            </a:pPr>
            <a:r>
              <a:rPr lang="en-US"/>
              <a:t>States</a:t>
            </a:r>
          </a:p>
          <a:p>
            <a:pPr lvl="1">
              <a:lnSpc>
                <a:spcPct val="75000"/>
              </a:lnSpc>
              <a:buFontTx/>
              <a:buNone/>
            </a:pPr>
            <a:r>
              <a:rPr lang="en-US"/>
              <a:t>Privilege</a:t>
            </a:r>
          </a:p>
          <a:p>
            <a:pPr lvl="1">
              <a:lnSpc>
                <a:spcPct val="75000"/>
              </a:lnSpc>
              <a:buFontTx/>
              <a:buNone/>
            </a:pPr>
            <a:r>
              <a:rPr lang="en-US"/>
              <a:t>Interrupts</a:t>
            </a:r>
          </a:p>
          <a:p>
            <a:pPr lvl="1">
              <a:lnSpc>
                <a:spcPct val="75000"/>
              </a:lnSpc>
              <a:buFontTx/>
              <a:buNone/>
            </a:pPr>
            <a:r>
              <a:rPr lang="en-US"/>
              <a:t>IO</a:t>
            </a:r>
          </a:p>
          <a:p>
            <a:pPr>
              <a:lnSpc>
                <a:spcPct val="75000"/>
              </a:lnSpc>
            </a:pPr>
            <a:r>
              <a:rPr lang="en-US" b="1"/>
              <a:t>External Interfaces</a:t>
            </a:r>
          </a:p>
          <a:p>
            <a:pPr lvl="1">
              <a:lnSpc>
                <a:spcPct val="75000"/>
              </a:lnSpc>
              <a:buFontTx/>
              <a:buNone/>
            </a:pPr>
            <a:r>
              <a:rPr lang="en-US"/>
              <a:t>IO</a:t>
            </a:r>
          </a:p>
          <a:p>
            <a:pPr lvl="1">
              <a:lnSpc>
                <a:spcPct val="75000"/>
              </a:lnSpc>
              <a:buFontTx/>
              <a:buNone/>
            </a:pPr>
            <a:r>
              <a:rPr lang="en-US"/>
              <a:t>Management</a:t>
            </a:r>
          </a:p>
        </p:txBody>
      </p:sp>
      <p:sp>
        <p:nvSpPr>
          <p:cNvPr id="13317" name="Rectangle 1065"/>
          <p:cNvSpPr>
            <a:spLocks noChangeArrowheads="1"/>
          </p:cNvSpPr>
          <p:nvPr/>
        </p:nvSpPr>
        <p:spPr bwMode="auto">
          <a:xfrm>
            <a:off x="4356100" y="3213100"/>
            <a:ext cx="4025900" cy="444500"/>
          </a:xfrm>
          <a:prstGeom prst="rect">
            <a:avLst/>
          </a:prstGeom>
          <a:pattFill prst="horzBrick">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3318" name="AutoShape 1066"/>
          <p:cNvSpPr>
            <a:spLocks/>
          </p:cNvSpPr>
          <p:nvPr/>
        </p:nvSpPr>
        <p:spPr bwMode="auto">
          <a:xfrm>
            <a:off x="3733800" y="838200"/>
            <a:ext cx="457200" cy="5257800"/>
          </a:xfrm>
          <a:prstGeom prst="rightBrace">
            <a:avLst>
              <a:gd name="adj1" fmla="val 95833"/>
              <a:gd name="adj2" fmla="val 50000"/>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3319" name="AutoShape 1071"/>
          <p:cNvSpPr>
            <a:spLocks/>
          </p:cNvSpPr>
          <p:nvPr/>
        </p:nvSpPr>
        <p:spPr bwMode="auto">
          <a:xfrm>
            <a:off x="5791200" y="1143000"/>
            <a:ext cx="2701925" cy="1377950"/>
          </a:xfrm>
          <a:prstGeom prst="borderCallout3">
            <a:avLst>
              <a:gd name="adj1" fmla="val 8296"/>
              <a:gd name="adj2" fmla="val 102819"/>
              <a:gd name="adj3" fmla="val 8296"/>
              <a:gd name="adj4" fmla="val 111810"/>
              <a:gd name="adj5" fmla="val 148042"/>
              <a:gd name="adj6" fmla="val 111810"/>
              <a:gd name="adj7" fmla="val 168662"/>
              <a:gd name="adj8" fmla="val 95125"/>
            </a:avLst>
          </a:prstGeom>
          <a:noFill/>
          <a:ln w="12700">
            <a:solidFill>
              <a:schemeClr val="tx1"/>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atin typeface="Arial" panose="020B0604020202020204" pitchFamily="34" charset="0"/>
              </a:rPr>
              <a:t>Architecture Reference Manual</a:t>
            </a:r>
          </a:p>
          <a:p>
            <a:pPr>
              <a:spcBef>
                <a:spcPct val="50000"/>
              </a:spcBef>
            </a:pPr>
            <a:r>
              <a:rPr lang="en-US">
                <a:latin typeface="Arial" panose="020B0604020202020204" pitchFamily="34" charset="0"/>
              </a:rPr>
              <a:t>Principles of Operation</a:t>
            </a:r>
          </a:p>
          <a:p>
            <a:pPr>
              <a:spcBef>
                <a:spcPct val="50000"/>
              </a:spcBef>
            </a:pPr>
            <a:r>
              <a:rPr lang="en-US">
                <a:latin typeface="Arial" panose="020B0604020202020204" pitchFamily="34" charset="0"/>
              </a:rPr>
              <a:t>Programming Guide</a:t>
            </a:r>
          </a:p>
          <a:p>
            <a:pPr>
              <a:spcBef>
                <a:spcPct val="50000"/>
              </a:spcBef>
            </a:pPr>
            <a:r>
              <a:rPr lang="en-US">
                <a:latin typeface="Arial" panose="020B0604020202020204" pitchFamily="34" charset="0"/>
              </a:rPr>
              <a:t>…</a:t>
            </a:r>
          </a:p>
        </p:txBody>
      </p:sp>
    </p:spTree>
    <p:extLst>
      <p:ext uri="{BB962C8B-B14F-4D97-AF65-F5344CB8AC3E}">
        <p14:creationId xmlns:p14="http://schemas.microsoft.com/office/powerpoint/2010/main" val="1712321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7525">
                                            <p:txEl>
                                              <p:pRg st="0" end="0"/>
                                            </p:txEl>
                                          </p:spTgt>
                                        </p:tgtEl>
                                        <p:attrNameLst>
                                          <p:attrName>style.visibility</p:attrName>
                                        </p:attrNameLst>
                                      </p:cBhvr>
                                      <p:to>
                                        <p:strVal val="visible"/>
                                      </p:to>
                                    </p:set>
                                    <p:anim calcmode="lin" valueType="num">
                                      <p:cBhvr additive="base">
                                        <p:cTn id="7" dur="500" fill="hold"/>
                                        <p:tgtEl>
                                          <p:spTgt spid="4475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7525">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0" end="0"/>
                                            </p:txEl>
                                          </p:spTgt>
                                        </p:tgtEl>
                                        <p:attrNameLst>
                                          <p:attrName>ppt_c</p:attrName>
                                        </p:attrNameLst>
                                      </p:cBhvr>
                                      <p:to>
                                        <a:schemeClr val="bg2"/>
                                      </p:to>
                                    </p:animClr>
                                  </p:subTnLst>
                                </p:cTn>
                              </p:par>
                              <p:par>
                                <p:cTn id="9" presetID="2" presetClass="entr" presetSubtype="4" fill="hold" grpId="0" nodeType="withEffect">
                                  <p:stCondLst>
                                    <p:cond delay="0"/>
                                  </p:stCondLst>
                                  <p:childTnLst>
                                    <p:set>
                                      <p:cBhvr>
                                        <p:cTn id="10" dur="1" fill="hold">
                                          <p:stCondLst>
                                            <p:cond delay="0"/>
                                          </p:stCondLst>
                                        </p:cTn>
                                        <p:tgtEl>
                                          <p:spTgt spid="447525">
                                            <p:txEl>
                                              <p:pRg st="1" end="1"/>
                                            </p:txEl>
                                          </p:spTgt>
                                        </p:tgtEl>
                                        <p:attrNameLst>
                                          <p:attrName>style.visibility</p:attrName>
                                        </p:attrNameLst>
                                      </p:cBhvr>
                                      <p:to>
                                        <p:strVal val="visible"/>
                                      </p:to>
                                    </p:set>
                                    <p:anim calcmode="lin" valueType="num">
                                      <p:cBhvr additive="base">
                                        <p:cTn id="11" dur="500" fill="hold"/>
                                        <p:tgtEl>
                                          <p:spTgt spid="44752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7525">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1" end="1"/>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7525">
                                            <p:txEl>
                                              <p:pRg st="2" end="2"/>
                                            </p:txEl>
                                          </p:spTgt>
                                        </p:tgtEl>
                                        <p:attrNameLst>
                                          <p:attrName>style.visibility</p:attrName>
                                        </p:attrNameLst>
                                      </p:cBhvr>
                                      <p:to>
                                        <p:strVal val="visible"/>
                                      </p:to>
                                    </p:set>
                                    <p:anim calcmode="lin" valueType="num">
                                      <p:cBhvr additive="base">
                                        <p:cTn id="17" dur="500" fill="hold"/>
                                        <p:tgtEl>
                                          <p:spTgt spid="44752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7525">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2" end="2"/>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47525">
                                            <p:txEl>
                                              <p:pRg st="3" end="3"/>
                                            </p:txEl>
                                          </p:spTgt>
                                        </p:tgtEl>
                                        <p:attrNameLst>
                                          <p:attrName>style.visibility</p:attrName>
                                        </p:attrNameLst>
                                      </p:cBhvr>
                                      <p:to>
                                        <p:strVal val="visible"/>
                                      </p:to>
                                    </p:set>
                                    <p:anim calcmode="lin" valueType="num">
                                      <p:cBhvr additive="base">
                                        <p:cTn id="23" dur="500" fill="hold"/>
                                        <p:tgtEl>
                                          <p:spTgt spid="44752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7525">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3" end="3"/>
                                            </p:txEl>
                                          </p:spTgt>
                                        </p:tgtEl>
                                        <p:attrNameLst>
                                          <p:attrName>ppt_c</p:attrName>
                                        </p:attrNameLst>
                                      </p:cBhvr>
                                      <p:to>
                                        <a:schemeClr val="bg2"/>
                                      </p:to>
                                    </p:animClr>
                                  </p:subTnLst>
                                </p:cTn>
                              </p:par>
                              <p:par>
                                <p:cTn id="25" presetID="2" presetClass="entr" presetSubtype="4" fill="hold" grpId="0" nodeType="withEffect">
                                  <p:stCondLst>
                                    <p:cond delay="0"/>
                                  </p:stCondLst>
                                  <p:childTnLst>
                                    <p:set>
                                      <p:cBhvr>
                                        <p:cTn id="26" dur="1" fill="hold">
                                          <p:stCondLst>
                                            <p:cond delay="0"/>
                                          </p:stCondLst>
                                        </p:cTn>
                                        <p:tgtEl>
                                          <p:spTgt spid="447525">
                                            <p:txEl>
                                              <p:pRg st="4" end="4"/>
                                            </p:txEl>
                                          </p:spTgt>
                                        </p:tgtEl>
                                        <p:attrNameLst>
                                          <p:attrName>style.visibility</p:attrName>
                                        </p:attrNameLst>
                                      </p:cBhvr>
                                      <p:to>
                                        <p:strVal val="visible"/>
                                      </p:to>
                                    </p:set>
                                    <p:anim calcmode="lin" valueType="num">
                                      <p:cBhvr additive="base">
                                        <p:cTn id="27" dur="500" fill="hold"/>
                                        <p:tgtEl>
                                          <p:spTgt spid="44752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7525">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4" end="4"/>
                                            </p:txEl>
                                          </p:spTgt>
                                        </p:tgtEl>
                                        <p:attrNameLst>
                                          <p:attrName>ppt_c</p:attrName>
                                        </p:attrNameLst>
                                      </p:cBhvr>
                                      <p:to>
                                        <a:schemeClr val="bg2"/>
                                      </p:to>
                                    </p:animClr>
                                  </p:subTnLst>
                                </p:cTn>
                              </p:par>
                              <p:par>
                                <p:cTn id="29" presetID="2" presetClass="entr" presetSubtype="4" fill="hold" grpId="0" nodeType="withEffect">
                                  <p:stCondLst>
                                    <p:cond delay="0"/>
                                  </p:stCondLst>
                                  <p:childTnLst>
                                    <p:set>
                                      <p:cBhvr>
                                        <p:cTn id="30" dur="1" fill="hold">
                                          <p:stCondLst>
                                            <p:cond delay="0"/>
                                          </p:stCondLst>
                                        </p:cTn>
                                        <p:tgtEl>
                                          <p:spTgt spid="447525">
                                            <p:txEl>
                                              <p:pRg st="5" end="5"/>
                                            </p:txEl>
                                          </p:spTgt>
                                        </p:tgtEl>
                                        <p:attrNameLst>
                                          <p:attrName>style.visibility</p:attrName>
                                        </p:attrNameLst>
                                      </p:cBhvr>
                                      <p:to>
                                        <p:strVal val="visible"/>
                                      </p:to>
                                    </p:set>
                                    <p:anim calcmode="lin" valueType="num">
                                      <p:cBhvr additive="base">
                                        <p:cTn id="31" dur="500" fill="hold"/>
                                        <p:tgtEl>
                                          <p:spTgt spid="44752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7525">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5" end="5"/>
                                            </p:txEl>
                                          </p:spTgt>
                                        </p:tgtEl>
                                        <p:attrNameLst>
                                          <p:attrName>ppt_c</p:attrName>
                                        </p:attrNameLst>
                                      </p:cBhvr>
                                      <p:to>
                                        <a:schemeClr val="bg2"/>
                                      </p:to>
                                    </p:animClr>
                                  </p:subTnLst>
                                </p:cTn>
                              </p:par>
                              <p:par>
                                <p:cTn id="33" presetID="2" presetClass="entr" presetSubtype="4" fill="hold" grpId="0" nodeType="withEffect">
                                  <p:stCondLst>
                                    <p:cond delay="0"/>
                                  </p:stCondLst>
                                  <p:childTnLst>
                                    <p:set>
                                      <p:cBhvr>
                                        <p:cTn id="34" dur="1" fill="hold">
                                          <p:stCondLst>
                                            <p:cond delay="0"/>
                                          </p:stCondLst>
                                        </p:cTn>
                                        <p:tgtEl>
                                          <p:spTgt spid="447525">
                                            <p:txEl>
                                              <p:pRg st="6" end="6"/>
                                            </p:txEl>
                                          </p:spTgt>
                                        </p:tgtEl>
                                        <p:attrNameLst>
                                          <p:attrName>style.visibility</p:attrName>
                                        </p:attrNameLst>
                                      </p:cBhvr>
                                      <p:to>
                                        <p:strVal val="visible"/>
                                      </p:to>
                                    </p:set>
                                    <p:anim calcmode="lin" valueType="num">
                                      <p:cBhvr additive="base">
                                        <p:cTn id="35" dur="500" fill="hold"/>
                                        <p:tgtEl>
                                          <p:spTgt spid="44752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7525">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6" end="6"/>
                                            </p:txEl>
                                          </p:spTgt>
                                        </p:tgtEl>
                                        <p:attrNameLst>
                                          <p:attrName>ppt_c</p:attrName>
                                        </p:attrNameLst>
                                      </p:cBhvr>
                                      <p:to>
                                        <a:schemeClr val="bg2"/>
                                      </p:to>
                                    </p:animClr>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47525">
                                            <p:txEl>
                                              <p:pRg st="7" end="7"/>
                                            </p:txEl>
                                          </p:spTgt>
                                        </p:tgtEl>
                                        <p:attrNameLst>
                                          <p:attrName>style.visibility</p:attrName>
                                        </p:attrNameLst>
                                      </p:cBhvr>
                                      <p:to>
                                        <p:strVal val="visible"/>
                                      </p:to>
                                    </p:set>
                                    <p:anim calcmode="lin" valueType="num">
                                      <p:cBhvr additive="base">
                                        <p:cTn id="41" dur="500" fill="hold"/>
                                        <p:tgtEl>
                                          <p:spTgt spid="44752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47525">
                                            <p:txEl>
                                              <p:pRg st="7" end="7"/>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7" end="7"/>
                                            </p:txEl>
                                          </p:spTgt>
                                        </p:tgtEl>
                                        <p:attrNameLst>
                                          <p:attrName>ppt_c</p:attrName>
                                        </p:attrNameLst>
                                      </p:cBhvr>
                                      <p:to>
                                        <a:schemeClr val="bg2"/>
                                      </p:to>
                                    </p:animClr>
                                  </p:subTnLst>
                                </p:cTn>
                              </p:par>
                              <p:par>
                                <p:cTn id="43" presetID="2" presetClass="entr" presetSubtype="4" fill="hold" grpId="0" nodeType="withEffect">
                                  <p:stCondLst>
                                    <p:cond delay="0"/>
                                  </p:stCondLst>
                                  <p:childTnLst>
                                    <p:set>
                                      <p:cBhvr>
                                        <p:cTn id="44" dur="1" fill="hold">
                                          <p:stCondLst>
                                            <p:cond delay="0"/>
                                          </p:stCondLst>
                                        </p:cTn>
                                        <p:tgtEl>
                                          <p:spTgt spid="447525">
                                            <p:txEl>
                                              <p:pRg st="8" end="8"/>
                                            </p:txEl>
                                          </p:spTgt>
                                        </p:tgtEl>
                                        <p:attrNameLst>
                                          <p:attrName>style.visibility</p:attrName>
                                        </p:attrNameLst>
                                      </p:cBhvr>
                                      <p:to>
                                        <p:strVal val="visible"/>
                                      </p:to>
                                    </p:set>
                                    <p:anim calcmode="lin" valueType="num">
                                      <p:cBhvr additive="base">
                                        <p:cTn id="45" dur="500" fill="hold"/>
                                        <p:tgtEl>
                                          <p:spTgt spid="44752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47525">
                                            <p:txEl>
                                              <p:pRg st="8" end="8"/>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8" end="8"/>
                                            </p:txEl>
                                          </p:spTgt>
                                        </p:tgtEl>
                                        <p:attrNameLst>
                                          <p:attrName>ppt_c</p:attrName>
                                        </p:attrNameLst>
                                      </p:cBhvr>
                                      <p:to>
                                        <a:schemeClr val="bg2"/>
                                      </p:to>
                                    </p:animClr>
                                  </p:subTnLst>
                                </p:cTn>
                              </p:par>
                              <p:par>
                                <p:cTn id="47" presetID="2" presetClass="entr" presetSubtype="4" fill="hold" grpId="0" nodeType="withEffect">
                                  <p:stCondLst>
                                    <p:cond delay="0"/>
                                  </p:stCondLst>
                                  <p:childTnLst>
                                    <p:set>
                                      <p:cBhvr>
                                        <p:cTn id="48" dur="1" fill="hold">
                                          <p:stCondLst>
                                            <p:cond delay="0"/>
                                          </p:stCondLst>
                                        </p:cTn>
                                        <p:tgtEl>
                                          <p:spTgt spid="447525">
                                            <p:txEl>
                                              <p:pRg st="9" end="9"/>
                                            </p:txEl>
                                          </p:spTgt>
                                        </p:tgtEl>
                                        <p:attrNameLst>
                                          <p:attrName>style.visibility</p:attrName>
                                        </p:attrNameLst>
                                      </p:cBhvr>
                                      <p:to>
                                        <p:strVal val="visible"/>
                                      </p:to>
                                    </p:set>
                                    <p:anim calcmode="lin" valueType="num">
                                      <p:cBhvr additive="base">
                                        <p:cTn id="49" dur="500" fill="hold"/>
                                        <p:tgtEl>
                                          <p:spTgt spid="44752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47525">
                                            <p:txEl>
                                              <p:pRg st="9" end="9"/>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9" end="9"/>
                                            </p:txEl>
                                          </p:spTgt>
                                        </p:tgtEl>
                                        <p:attrNameLst>
                                          <p:attrName>ppt_c</p:attrName>
                                        </p:attrNameLst>
                                      </p:cBhvr>
                                      <p:to>
                                        <a:schemeClr val="bg2"/>
                                      </p:to>
                                    </p:animClr>
                                  </p:subTnLst>
                                </p:cTn>
                              </p:par>
                              <p:par>
                                <p:cTn id="51" presetID="2" presetClass="entr" presetSubtype="4" fill="hold" grpId="0" nodeType="withEffect">
                                  <p:stCondLst>
                                    <p:cond delay="0"/>
                                  </p:stCondLst>
                                  <p:childTnLst>
                                    <p:set>
                                      <p:cBhvr>
                                        <p:cTn id="52" dur="1" fill="hold">
                                          <p:stCondLst>
                                            <p:cond delay="0"/>
                                          </p:stCondLst>
                                        </p:cTn>
                                        <p:tgtEl>
                                          <p:spTgt spid="447525">
                                            <p:txEl>
                                              <p:pRg st="10" end="10"/>
                                            </p:txEl>
                                          </p:spTgt>
                                        </p:tgtEl>
                                        <p:attrNameLst>
                                          <p:attrName>style.visibility</p:attrName>
                                        </p:attrNameLst>
                                      </p:cBhvr>
                                      <p:to>
                                        <p:strVal val="visible"/>
                                      </p:to>
                                    </p:set>
                                    <p:anim calcmode="lin" valueType="num">
                                      <p:cBhvr additive="base">
                                        <p:cTn id="53" dur="500" fill="hold"/>
                                        <p:tgtEl>
                                          <p:spTgt spid="44752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47525">
                                            <p:txEl>
                                              <p:pRg st="10" end="1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10" end="10"/>
                                            </p:txEl>
                                          </p:spTgt>
                                        </p:tgtEl>
                                        <p:attrNameLst>
                                          <p:attrName>ppt_c</p:attrName>
                                        </p:attrNameLst>
                                      </p:cBhvr>
                                      <p:to>
                                        <a:schemeClr val="bg2"/>
                                      </p:to>
                                    </p:animClr>
                                  </p:sub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47525">
                                            <p:txEl>
                                              <p:pRg st="11" end="11"/>
                                            </p:txEl>
                                          </p:spTgt>
                                        </p:tgtEl>
                                        <p:attrNameLst>
                                          <p:attrName>style.visibility</p:attrName>
                                        </p:attrNameLst>
                                      </p:cBhvr>
                                      <p:to>
                                        <p:strVal val="visible"/>
                                      </p:to>
                                    </p:set>
                                    <p:anim calcmode="lin" valueType="num">
                                      <p:cBhvr additive="base">
                                        <p:cTn id="59" dur="500" fill="hold"/>
                                        <p:tgtEl>
                                          <p:spTgt spid="44752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47525">
                                            <p:txEl>
                                              <p:pRg st="11" end="1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11" end="11"/>
                                            </p:txEl>
                                          </p:spTgt>
                                        </p:tgtEl>
                                        <p:attrNameLst>
                                          <p:attrName>ppt_c</p:attrName>
                                        </p:attrNameLst>
                                      </p:cBhvr>
                                      <p:to>
                                        <a:schemeClr val="bg2"/>
                                      </p:to>
                                    </p:animClr>
                                  </p:subTnLst>
                                </p:cTn>
                              </p:par>
                              <p:par>
                                <p:cTn id="61" presetID="2" presetClass="entr" presetSubtype="4" fill="hold" grpId="0" nodeType="withEffect">
                                  <p:stCondLst>
                                    <p:cond delay="0"/>
                                  </p:stCondLst>
                                  <p:childTnLst>
                                    <p:set>
                                      <p:cBhvr>
                                        <p:cTn id="62" dur="1" fill="hold">
                                          <p:stCondLst>
                                            <p:cond delay="0"/>
                                          </p:stCondLst>
                                        </p:cTn>
                                        <p:tgtEl>
                                          <p:spTgt spid="447525">
                                            <p:txEl>
                                              <p:pRg st="12" end="12"/>
                                            </p:txEl>
                                          </p:spTgt>
                                        </p:tgtEl>
                                        <p:attrNameLst>
                                          <p:attrName>style.visibility</p:attrName>
                                        </p:attrNameLst>
                                      </p:cBhvr>
                                      <p:to>
                                        <p:strVal val="visible"/>
                                      </p:to>
                                    </p:set>
                                    <p:anim calcmode="lin" valueType="num">
                                      <p:cBhvr additive="base">
                                        <p:cTn id="63" dur="500" fill="hold"/>
                                        <p:tgtEl>
                                          <p:spTgt spid="447525">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47525">
                                            <p:txEl>
                                              <p:pRg st="12" end="1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12" end="12"/>
                                            </p:txEl>
                                          </p:spTgt>
                                        </p:tgtEl>
                                        <p:attrNameLst>
                                          <p:attrName>ppt_c</p:attrName>
                                        </p:attrNameLst>
                                      </p:cBhvr>
                                      <p:to>
                                        <a:schemeClr val="bg2"/>
                                      </p:to>
                                    </p:animClr>
                                  </p:subTnLst>
                                </p:cTn>
                              </p:par>
                              <p:par>
                                <p:cTn id="65" presetID="2" presetClass="entr" presetSubtype="4" fill="hold" grpId="0" nodeType="withEffect">
                                  <p:stCondLst>
                                    <p:cond delay="0"/>
                                  </p:stCondLst>
                                  <p:childTnLst>
                                    <p:set>
                                      <p:cBhvr>
                                        <p:cTn id="66" dur="1" fill="hold">
                                          <p:stCondLst>
                                            <p:cond delay="0"/>
                                          </p:stCondLst>
                                        </p:cTn>
                                        <p:tgtEl>
                                          <p:spTgt spid="447525">
                                            <p:txEl>
                                              <p:pRg st="13" end="13"/>
                                            </p:txEl>
                                          </p:spTgt>
                                        </p:tgtEl>
                                        <p:attrNameLst>
                                          <p:attrName>style.visibility</p:attrName>
                                        </p:attrNameLst>
                                      </p:cBhvr>
                                      <p:to>
                                        <p:strVal val="visible"/>
                                      </p:to>
                                    </p:set>
                                    <p:anim calcmode="lin" valueType="num">
                                      <p:cBhvr additive="base">
                                        <p:cTn id="67" dur="500" fill="hold"/>
                                        <p:tgtEl>
                                          <p:spTgt spid="44752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47525">
                                            <p:txEl>
                                              <p:pRg st="13" end="1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13" end="13"/>
                                            </p:txEl>
                                          </p:spTgt>
                                        </p:tgtEl>
                                        <p:attrNameLst>
                                          <p:attrName>ppt_c</p:attrName>
                                        </p:attrNameLst>
                                      </p:cBhvr>
                                      <p:to>
                                        <a:schemeClr val="bg2"/>
                                      </p:to>
                                    </p:animClr>
                                  </p:subTnLst>
                                </p:cTn>
                              </p:par>
                              <p:par>
                                <p:cTn id="69" presetID="2" presetClass="entr" presetSubtype="4" fill="hold" grpId="0" nodeType="withEffect">
                                  <p:stCondLst>
                                    <p:cond delay="0"/>
                                  </p:stCondLst>
                                  <p:childTnLst>
                                    <p:set>
                                      <p:cBhvr>
                                        <p:cTn id="70" dur="1" fill="hold">
                                          <p:stCondLst>
                                            <p:cond delay="0"/>
                                          </p:stCondLst>
                                        </p:cTn>
                                        <p:tgtEl>
                                          <p:spTgt spid="447525">
                                            <p:txEl>
                                              <p:pRg st="14" end="14"/>
                                            </p:txEl>
                                          </p:spTgt>
                                        </p:tgtEl>
                                        <p:attrNameLst>
                                          <p:attrName>style.visibility</p:attrName>
                                        </p:attrNameLst>
                                      </p:cBhvr>
                                      <p:to>
                                        <p:strVal val="visible"/>
                                      </p:to>
                                    </p:set>
                                    <p:anim calcmode="lin" valueType="num">
                                      <p:cBhvr additive="base">
                                        <p:cTn id="71" dur="500" fill="hold"/>
                                        <p:tgtEl>
                                          <p:spTgt spid="447525">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47525">
                                            <p:txEl>
                                              <p:pRg st="14" end="1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14" end="14"/>
                                            </p:txEl>
                                          </p:spTgt>
                                        </p:tgtEl>
                                        <p:attrNameLst>
                                          <p:attrName>ppt_c</p:attrName>
                                        </p:attrNameLst>
                                      </p:cBhvr>
                                      <p:to>
                                        <a:schemeClr val="bg2"/>
                                      </p:to>
                                    </p:animClr>
                                  </p:subTnLst>
                                </p:cTn>
                              </p:par>
                              <p:par>
                                <p:cTn id="73" presetID="2" presetClass="entr" presetSubtype="4" fill="hold" grpId="0" nodeType="withEffect">
                                  <p:stCondLst>
                                    <p:cond delay="0"/>
                                  </p:stCondLst>
                                  <p:childTnLst>
                                    <p:set>
                                      <p:cBhvr>
                                        <p:cTn id="74" dur="1" fill="hold">
                                          <p:stCondLst>
                                            <p:cond delay="0"/>
                                          </p:stCondLst>
                                        </p:cTn>
                                        <p:tgtEl>
                                          <p:spTgt spid="447525">
                                            <p:txEl>
                                              <p:pRg st="15" end="15"/>
                                            </p:txEl>
                                          </p:spTgt>
                                        </p:tgtEl>
                                        <p:attrNameLst>
                                          <p:attrName>style.visibility</p:attrName>
                                        </p:attrNameLst>
                                      </p:cBhvr>
                                      <p:to>
                                        <p:strVal val="visible"/>
                                      </p:to>
                                    </p:set>
                                    <p:anim calcmode="lin" valueType="num">
                                      <p:cBhvr additive="base">
                                        <p:cTn id="75" dur="500" fill="hold"/>
                                        <p:tgtEl>
                                          <p:spTgt spid="447525">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47525">
                                            <p:txEl>
                                              <p:pRg st="15" end="1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15" end="15"/>
                                            </p:txEl>
                                          </p:spTgt>
                                        </p:tgtEl>
                                        <p:attrNameLst>
                                          <p:attrName>ppt_c</p:attrName>
                                        </p:attrNameLst>
                                      </p:cBhvr>
                                      <p:to>
                                        <a:schemeClr val="bg2"/>
                                      </p:to>
                                    </p:animClr>
                                  </p:sub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47525">
                                            <p:txEl>
                                              <p:pRg st="16" end="16"/>
                                            </p:txEl>
                                          </p:spTgt>
                                        </p:tgtEl>
                                        <p:attrNameLst>
                                          <p:attrName>style.visibility</p:attrName>
                                        </p:attrNameLst>
                                      </p:cBhvr>
                                      <p:to>
                                        <p:strVal val="visible"/>
                                      </p:to>
                                    </p:set>
                                    <p:anim calcmode="lin" valueType="num">
                                      <p:cBhvr additive="base">
                                        <p:cTn id="81" dur="500" fill="hold"/>
                                        <p:tgtEl>
                                          <p:spTgt spid="447525">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47525">
                                            <p:txEl>
                                              <p:pRg st="16" end="1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16" end="16"/>
                                            </p:txEl>
                                          </p:spTgt>
                                        </p:tgtEl>
                                        <p:attrNameLst>
                                          <p:attrName>ppt_c</p:attrName>
                                        </p:attrNameLst>
                                      </p:cBhvr>
                                      <p:to>
                                        <a:schemeClr val="bg2"/>
                                      </p:to>
                                    </p:animClr>
                                  </p:subTnLst>
                                </p:cTn>
                              </p:par>
                              <p:par>
                                <p:cTn id="83" presetID="2" presetClass="entr" presetSubtype="4" fill="hold" grpId="0" nodeType="withEffect">
                                  <p:stCondLst>
                                    <p:cond delay="0"/>
                                  </p:stCondLst>
                                  <p:childTnLst>
                                    <p:set>
                                      <p:cBhvr>
                                        <p:cTn id="84" dur="1" fill="hold">
                                          <p:stCondLst>
                                            <p:cond delay="0"/>
                                          </p:stCondLst>
                                        </p:cTn>
                                        <p:tgtEl>
                                          <p:spTgt spid="447525">
                                            <p:txEl>
                                              <p:pRg st="17" end="17"/>
                                            </p:txEl>
                                          </p:spTgt>
                                        </p:tgtEl>
                                        <p:attrNameLst>
                                          <p:attrName>style.visibility</p:attrName>
                                        </p:attrNameLst>
                                      </p:cBhvr>
                                      <p:to>
                                        <p:strVal val="visible"/>
                                      </p:to>
                                    </p:set>
                                    <p:anim calcmode="lin" valueType="num">
                                      <p:cBhvr additive="base">
                                        <p:cTn id="85" dur="500" fill="hold"/>
                                        <p:tgtEl>
                                          <p:spTgt spid="447525">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47525">
                                            <p:txEl>
                                              <p:pRg st="17" end="17"/>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17" end="17"/>
                                            </p:txEl>
                                          </p:spTgt>
                                        </p:tgtEl>
                                        <p:attrNameLst>
                                          <p:attrName>ppt_c</p:attrName>
                                        </p:attrNameLst>
                                      </p:cBhvr>
                                      <p:to>
                                        <a:schemeClr val="bg2"/>
                                      </p:to>
                                    </p:animClr>
                                  </p:subTnLst>
                                </p:cTn>
                              </p:par>
                              <p:par>
                                <p:cTn id="87" presetID="2" presetClass="entr" presetSubtype="4" fill="hold" grpId="0" nodeType="withEffect">
                                  <p:stCondLst>
                                    <p:cond delay="0"/>
                                  </p:stCondLst>
                                  <p:childTnLst>
                                    <p:set>
                                      <p:cBhvr>
                                        <p:cTn id="88" dur="1" fill="hold">
                                          <p:stCondLst>
                                            <p:cond delay="0"/>
                                          </p:stCondLst>
                                        </p:cTn>
                                        <p:tgtEl>
                                          <p:spTgt spid="447525">
                                            <p:txEl>
                                              <p:pRg st="18" end="18"/>
                                            </p:txEl>
                                          </p:spTgt>
                                        </p:tgtEl>
                                        <p:attrNameLst>
                                          <p:attrName>style.visibility</p:attrName>
                                        </p:attrNameLst>
                                      </p:cBhvr>
                                      <p:to>
                                        <p:strVal val="visible"/>
                                      </p:to>
                                    </p:set>
                                    <p:anim calcmode="lin" valueType="num">
                                      <p:cBhvr additive="base">
                                        <p:cTn id="89" dur="500" fill="hold"/>
                                        <p:tgtEl>
                                          <p:spTgt spid="447525">
                                            <p:txEl>
                                              <p:pRg st="18" end="18"/>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47525">
                                            <p:txEl>
                                              <p:pRg st="18" end="18"/>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447525">
                                            <p:txEl>
                                              <p:pRg st="18" end="18"/>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2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xfrm>
            <a:off x="533400" y="228600"/>
            <a:ext cx="6858000" cy="368300"/>
          </a:xfrm>
          <a:extLst>
            <a:ext uri="{91240B29-F687-4F45-9708-019B960494DF}">
              <a14:hiddenLine xmlns:a14="http://schemas.microsoft.com/office/drawing/2010/main" w="12700">
                <a:solidFill>
                  <a:schemeClr val="tx1"/>
                </a:solidFill>
                <a:miter lim="800000"/>
                <a:headEnd/>
                <a:tailEnd/>
              </a14:hiddenLine>
            </a:ext>
          </a:extLst>
        </p:spPr>
        <p:txBody>
          <a:bodyPr wrap="none"/>
          <a:lstStyle/>
          <a:p>
            <a:pPr>
              <a:defRPr/>
            </a:pPr>
            <a:r>
              <a:rPr lang="en-US" smtClean="0"/>
              <a:t>Today, “Computers” are Connected Processors</a:t>
            </a:r>
          </a:p>
        </p:txBody>
      </p:sp>
      <p:sp>
        <p:nvSpPr>
          <p:cNvPr id="17411" name="Rectangle 3"/>
          <p:cNvSpPr>
            <a:spLocks noChangeArrowheads="1"/>
          </p:cNvSpPr>
          <p:nvPr/>
        </p:nvSpPr>
        <p:spPr bwMode="auto">
          <a:xfrm>
            <a:off x="609600" y="1066800"/>
            <a:ext cx="6477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sz="1800">
                <a:solidFill>
                  <a:schemeClr val="accent1"/>
                </a:solidFill>
                <a:latin typeface="Comic Sans MS" panose="030F0702030302020204" pitchFamily="66" charset="0"/>
              </a:rPr>
              <a:t>Proc</a:t>
            </a:r>
          </a:p>
        </p:txBody>
      </p:sp>
      <p:sp>
        <p:nvSpPr>
          <p:cNvPr id="17412" name="Rectangle 4"/>
          <p:cNvSpPr>
            <a:spLocks noChangeArrowheads="1"/>
          </p:cNvSpPr>
          <p:nvPr/>
        </p:nvSpPr>
        <p:spPr bwMode="auto">
          <a:xfrm>
            <a:off x="533400" y="1752600"/>
            <a:ext cx="92233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sz="1800">
                <a:solidFill>
                  <a:schemeClr val="accent1"/>
                </a:solidFill>
                <a:latin typeface="Comic Sans MS" panose="030F0702030302020204" pitchFamily="66" charset="0"/>
              </a:rPr>
              <a:t>Caches</a:t>
            </a:r>
          </a:p>
        </p:txBody>
      </p:sp>
      <p:sp>
        <p:nvSpPr>
          <p:cNvPr id="17413" name="Rectangle 5"/>
          <p:cNvSpPr>
            <a:spLocks noChangeArrowheads="1"/>
          </p:cNvSpPr>
          <p:nvPr/>
        </p:nvSpPr>
        <p:spPr bwMode="auto">
          <a:xfrm>
            <a:off x="1600200" y="1981200"/>
            <a:ext cx="90328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sz="1800">
                <a:solidFill>
                  <a:schemeClr val="accent1"/>
                </a:solidFill>
                <a:latin typeface="Comic Sans MS" panose="030F0702030302020204" pitchFamily="66" charset="0"/>
              </a:rPr>
              <a:t>Busses</a:t>
            </a:r>
          </a:p>
        </p:txBody>
      </p:sp>
      <p:sp>
        <p:nvSpPr>
          <p:cNvPr id="17414" name="Rectangle 6"/>
          <p:cNvSpPr>
            <a:spLocks noChangeArrowheads="1"/>
          </p:cNvSpPr>
          <p:nvPr/>
        </p:nvSpPr>
        <p:spPr bwMode="auto">
          <a:xfrm>
            <a:off x="533400" y="2743200"/>
            <a:ext cx="10350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sz="1800">
                <a:solidFill>
                  <a:schemeClr val="accent1"/>
                </a:solidFill>
                <a:latin typeface="Comic Sans MS" panose="030F0702030302020204" pitchFamily="66" charset="0"/>
              </a:rPr>
              <a:t>Memory</a:t>
            </a:r>
          </a:p>
        </p:txBody>
      </p:sp>
      <p:sp>
        <p:nvSpPr>
          <p:cNvPr id="17415" name="Rectangle 7"/>
          <p:cNvSpPr>
            <a:spLocks noChangeArrowheads="1"/>
          </p:cNvSpPr>
          <p:nvPr/>
        </p:nvSpPr>
        <p:spPr bwMode="auto">
          <a:xfrm>
            <a:off x="609600" y="4038600"/>
            <a:ext cx="15621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sz="1800">
                <a:solidFill>
                  <a:schemeClr val="accent1"/>
                </a:solidFill>
                <a:latin typeface="Comic Sans MS" panose="030F0702030302020204" pitchFamily="66" charset="0"/>
              </a:rPr>
              <a:t>I/O Devices:</a:t>
            </a:r>
          </a:p>
        </p:txBody>
      </p:sp>
      <p:sp>
        <p:nvSpPr>
          <p:cNvPr id="17416" name="Rectangle 8"/>
          <p:cNvSpPr>
            <a:spLocks noChangeArrowheads="1"/>
          </p:cNvSpPr>
          <p:nvPr/>
        </p:nvSpPr>
        <p:spPr bwMode="auto">
          <a:xfrm>
            <a:off x="554038" y="942975"/>
            <a:ext cx="8255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7417" name="Line 9"/>
          <p:cNvSpPr>
            <a:spLocks noChangeShapeType="1"/>
          </p:cNvSpPr>
          <p:nvPr/>
        </p:nvSpPr>
        <p:spPr bwMode="auto">
          <a:xfrm>
            <a:off x="1004888" y="1476375"/>
            <a:ext cx="0" cy="215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18" name="Rectangle 10"/>
          <p:cNvSpPr>
            <a:spLocks noChangeArrowheads="1"/>
          </p:cNvSpPr>
          <p:nvPr/>
        </p:nvSpPr>
        <p:spPr bwMode="auto">
          <a:xfrm>
            <a:off x="554038" y="1704975"/>
            <a:ext cx="8255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7419" name="Rectangle 11"/>
          <p:cNvSpPr>
            <a:spLocks noChangeArrowheads="1"/>
          </p:cNvSpPr>
          <p:nvPr/>
        </p:nvSpPr>
        <p:spPr bwMode="auto">
          <a:xfrm>
            <a:off x="554038" y="2695575"/>
            <a:ext cx="10541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7420" name="Line 12"/>
          <p:cNvSpPr>
            <a:spLocks noChangeShapeType="1"/>
          </p:cNvSpPr>
          <p:nvPr/>
        </p:nvSpPr>
        <p:spPr bwMode="auto">
          <a:xfrm>
            <a:off x="1004888" y="2238375"/>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21" name="Line 13"/>
          <p:cNvSpPr>
            <a:spLocks noChangeShapeType="1"/>
          </p:cNvSpPr>
          <p:nvPr/>
        </p:nvSpPr>
        <p:spPr bwMode="auto">
          <a:xfrm>
            <a:off x="804863" y="2384425"/>
            <a:ext cx="238125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22" name="Line 14"/>
          <p:cNvSpPr>
            <a:spLocks noChangeShapeType="1"/>
          </p:cNvSpPr>
          <p:nvPr/>
        </p:nvSpPr>
        <p:spPr bwMode="auto">
          <a:xfrm flipV="1">
            <a:off x="1157288" y="2378075"/>
            <a:ext cx="0" cy="317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23" name="Rectangle 15"/>
          <p:cNvSpPr>
            <a:spLocks noChangeArrowheads="1"/>
          </p:cNvSpPr>
          <p:nvPr/>
        </p:nvSpPr>
        <p:spPr bwMode="auto">
          <a:xfrm>
            <a:off x="2286000" y="3352800"/>
            <a:ext cx="136683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sz="1800">
                <a:solidFill>
                  <a:schemeClr val="accent1"/>
                </a:solidFill>
                <a:latin typeface="Comic Sans MS" panose="030F0702030302020204" pitchFamily="66" charset="0"/>
              </a:rPr>
              <a:t>Controllers</a:t>
            </a:r>
          </a:p>
        </p:txBody>
      </p:sp>
      <p:sp>
        <p:nvSpPr>
          <p:cNvPr id="17424" name="Rectangle 16"/>
          <p:cNvSpPr>
            <a:spLocks noChangeArrowheads="1"/>
          </p:cNvSpPr>
          <p:nvPr/>
        </p:nvSpPr>
        <p:spPr bwMode="auto">
          <a:xfrm>
            <a:off x="2306638" y="3305175"/>
            <a:ext cx="1282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7425" name="Rectangle 17"/>
          <p:cNvSpPr>
            <a:spLocks noChangeArrowheads="1"/>
          </p:cNvSpPr>
          <p:nvPr/>
        </p:nvSpPr>
        <p:spPr bwMode="auto">
          <a:xfrm>
            <a:off x="2535238" y="2543175"/>
            <a:ext cx="3683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7426" name="Line 18"/>
          <p:cNvSpPr>
            <a:spLocks noChangeShapeType="1"/>
          </p:cNvSpPr>
          <p:nvPr/>
        </p:nvSpPr>
        <p:spPr bwMode="auto">
          <a:xfrm>
            <a:off x="2681288" y="2390775"/>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27" name="Line 19"/>
          <p:cNvSpPr>
            <a:spLocks noChangeShapeType="1"/>
          </p:cNvSpPr>
          <p:nvPr/>
        </p:nvSpPr>
        <p:spPr bwMode="auto">
          <a:xfrm>
            <a:off x="2681288" y="2847975"/>
            <a:ext cx="0" cy="139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28" name="Rectangle 20"/>
          <p:cNvSpPr>
            <a:spLocks noChangeArrowheads="1"/>
          </p:cNvSpPr>
          <p:nvPr/>
        </p:nvSpPr>
        <p:spPr bwMode="auto">
          <a:xfrm>
            <a:off x="2971800" y="2514600"/>
            <a:ext cx="1127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sz="1800">
                <a:solidFill>
                  <a:schemeClr val="accent1"/>
                </a:solidFill>
                <a:latin typeface="Comic Sans MS" panose="030F0702030302020204" pitchFamily="66" charset="0"/>
              </a:rPr>
              <a:t>adapters</a:t>
            </a:r>
          </a:p>
        </p:txBody>
      </p:sp>
      <p:sp>
        <p:nvSpPr>
          <p:cNvPr id="17429" name="Line 21"/>
          <p:cNvSpPr>
            <a:spLocks noChangeShapeType="1"/>
          </p:cNvSpPr>
          <p:nvPr/>
        </p:nvSpPr>
        <p:spPr bwMode="auto">
          <a:xfrm>
            <a:off x="2833688" y="3000375"/>
            <a:ext cx="0"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30" name="Rectangle 22"/>
          <p:cNvSpPr>
            <a:spLocks noChangeArrowheads="1"/>
          </p:cNvSpPr>
          <p:nvPr/>
        </p:nvSpPr>
        <p:spPr bwMode="auto">
          <a:xfrm>
            <a:off x="2133600" y="3886200"/>
            <a:ext cx="1293813"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sz="1800">
                <a:solidFill>
                  <a:schemeClr val="accent1"/>
                </a:solidFill>
                <a:latin typeface="Comic Sans MS" panose="030F0702030302020204" pitchFamily="66" charset="0"/>
              </a:rPr>
              <a:t>Disks</a:t>
            </a:r>
          </a:p>
          <a:p>
            <a:r>
              <a:rPr lang="en-US" sz="1800">
                <a:solidFill>
                  <a:schemeClr val="accent1"/>
                </a:solidFill>
                <a:latin typeface="Comic Sans MS" panose="030F0702030302020204" pitchFamily="66" charset="0"/>
              </a:rPr>
              <a:t>Displays</a:t>
            </a:r>
          </a:p>
          <a:p>
            <a:r>
              <a:rPr lang="en-US" sz="1800">
                <a:solidFill>
                  <a:schemeClr val="accent1"/>
                </a:solidFill>
                <a:latin typeface="Comic Sans MS" panose="030F0702030302020204" pitchFamily="66" charset="0"/>
              </a:rPr>
              <a:t>Keyboards</a:t>
            </a:r>
          </a:p>
        </p:txBody>
      </p:sp>
      <p:sp>
        <p:nvSpPr>
          <p:cNvPr id="17431" name="AutoShape 23"/>
          <p:cNvSpPr>
            <a:spLocks noChangeArrowheads="1"/>
          </p:cNvSpPr>
          <p:nvPr/>
        </p:nvSpPr>
        <p:spPr bwMode="auto">
          <a:xfrm>
            <a:off x="4440238" y="4143375"/>
            <a:ext cx="2044700" cy="596900"/>
          </a:xfrm>
          <a:prstGeom prst="roundRect">
            <a:avLst>
              <a:gd name="adj" fmla="val 12495"/>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
        <p:nvSpPr>
          <p:cNvPr id="17432" name="Rectangle 24"/>
          <p:cNvSpPr>
            <a:spLocks noChangeArrowheads="1"/>
          </p:cNvSpPr>
          <p:nvPr/>
        </p:nvSpPr>
        <p:spPr bwMode="auto">
          <a:xfrm>
            <a:off x="4724400" y="4267200"/>
            <a:ext cx="12192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r>
              <a:rPr lang="en-US" sz="1800">
                <a:solidFill>
                  <a:schemeClr val="accent1"/>
                </a:solidFill>
                <a:latin typeface="Comic Sans MS" panose="030F0702030302020204" pitchFamily="66" charset="0"/>
              </a:rPr>
              <a:t>Networks</a:t>
            </a:r>
          </a:p>
        </p:txBody>
      </p:sp>
      <p:sp>
        <p:nvSpPr>
          <p:cNvPr id="17433" name="Line 25"/>
          <p:cNvSpPr>
            <a:spLocks noChangeShapeType="1"/>
          </p:cNvSpPr>
          <p:nvPr/>
        </p:nvSpPr>
        <p:spPr bwMode="auto">
          <a:xfrm>
            <a:off x="4357688" y="3000375"/>
            <a:ext cx="0"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34" name="Line 26"/>
          <p:cNvSpPr>
            <a:spLocks noChangeShapeType="1"/>
          </p:cNvSpPr>
          <p:nvPr/>
        </p:nvSpPr>
        <p:spPr bwMode="auto">
          <a:xfrm>
            <a:off x="4662488" y="3762375"/>
            <a:ext cx="0"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35" name="Line 27"/>
          <p:cNvSpPr>
            <a:spLocks noChangeShapeType="1"/>
          </p:cNvSpPr>
          <p:nvPr/>
        </p:nvSpPr>
        <p:spPr bwMode="auto">
          <a:xfrm>
            <a:off x="5576888" y="3762375"/>
            <a:ext cx="0"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36" name="Line 28"/>
          <p:cNvSpPr>
            <a:spLocks noChangeShapeType="1"/>
          </p:cNvSpPr>
          <p:nvPr/>
        </p:nvSpPr>
        <p:spPr bwMode="auto">
          <a:xfrm>
            <a:off x="5881688" y="3762375"/>
            <a:ext cx="0"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37" name="Line 29"/>
          <p:cNvSpPr>
            <a:spLocks noChangeShapeType="1"/>
          </p:cNvSpPr>
          <p:nvPr/>
        </p:nvSpPr>
        <p:spPr bwMode="auto">
          <a:xfrm>
            <a:off x="6186488" y="3762375"/>
            <a:ext cx="0"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38" name="Rectangle 30"/>
          <p:cNvSpPr>
            <a:spLocks noGrp="1" noChangeArrowheads="1"/>
          </p:cNvSpPr>
          <p:nvPr>
            <p:ph type="body" idx="4294967295"/>
          </p:nvPr>
        </p:nvSpPr>
        <p:spPr>
          <a:xfrm>
            <a:off x="3505200" y="5867400"/>
            <a:ext cx="5029200" cy="284163"/>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smtClean="0">
                <a:solidFill>
                  <a:srgbClr val="CC3300"/>
                </a:solidFill>
                <a:latin typeface="Comic Sans MS" panose="030F0702030302020204" pitchFamily="66" charset="0"/>
              </a:rPr>
              <a:t>All have interfaces &amp; organizations</a:t>
            </a:r>
          </a:p>
        </p:txBody>
      </p:sp>
      <p:sp>
        <p:nvSpPr>
          <p:cNvPr id="17439" name="Line 32"/>
          <p:cNvSpPr>
            <a:spLocks noChangeShapeType="1"/>
          </p:cNvSpPr>
          <p:nvPr/>
        </p:nvSpPr>
        <p:spPr bwMode="auto">
          <a:xfrm>
            <a:off x="2328863" y="2994025"/>
            <a:ext cx="253365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ar-SA"/>
          </a:p>
        </p:txBody>
      </p:sp>
      <p:sp>
        <p:nvSpPr>
          <p:cNvPr id="17440" name="Rectangle 33"/>
          <p:cNvSpPr>
            <a:spLocks noChangeArrowheads="1"/>
          </p:cNvSpPr>
          <p:nvPr/>
        </p:nvSpPr>
        <p:spPr bwMode="auto">
          <a:xfrm>
            <a:off x="3983038" y="3305175"/>
            <a:ext cx="9779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algn="l" rtl="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l" rtl="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l" rtl="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l" rtl="0" eaLnBrk="0" fontAlgn="base" hangingPunct="0">
              <a:spcBef>
                <a:spcPct val="0"/>
              </a:spcBef>
              <a:spcAft>
                <a:spcPct val="0"/>
              </a:spcAft>
              <a:defRPr sz="1400">
                <a:solidFill>
                  <a:schemeClr val="tx1"/>
                </a:solidFill>
                <a:latin typeface="Times New Roman" panose="02020603050405020304" pitchFamily="18" charset="0"/>
              </a:defRPr>
            </a:lvl9pPr>
          </a:lstStyle>
          <a:p>
            <a:endParaRPr lang="ar-SA"/>
          </a:p>
        </p:txBody>
      </p:sp>
    </p:spTree>
    <p:extLst>
      <p:ext uri="{BB962C8B-B14F-4D97-AF65-F5344CB8AC3E}">
        <p14:creationId xmlns:p14="http://schemas.microsoft.com/office/powerpoint/2010/main" val="2486173125"/>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9727" y="462279"/>
            <a:ext cx="3845560" cy="695960"/>
          </a:xfrm>
          <a:prstGeom prst="rect">
            <a:avLst/>
          </a:prstGeom>
        </p:spPr>
        <p:txBody>
          <a:bodyPr vert="horz" wrap="square" lIns="0" tIns="12700" rIns="0" bIns="0" rtlCol="0">
            <a:spAutoFit/>
          </a:bodyPr>
          <a:lstStyle/>
          <a:p>
            <a:pPr marL="12700">
              <a:lnSpc>
                <a:spcPct val="100000"/>
              </a:lnSpc>
              <a:spcBef>
                <a:spcPts val="100"/>
              </a:spcBef>
            </a:pPr>
            <a:r>
              <a:rPr sz="4400" u="none" spc="-20" dirty="0"/>
              <a:t>Microcomputers</a:t>
            </a:r>
            <a:endParaRPr sz="4400"/>
          </a:p>
        </p:txBody>
      </p:sp>
      <p:sp>
        <p:nvSpPr>
          <p:cNvPr id="3" name="object 3"/>
          <p:cNvSpPr/>
          <p:nvPr/>
        </p:nvSpPr>
        <p:spPr>
          <a:xfrm>
            <a:off x="2662301" y="1082421"/>
            <a:ext cx="3818890" cy="51435"/>
          </a:xfrm>
          <a:custGeom>
            <a:avLst/>
            <a:gdLst/>
            <a:ahLst/>
            <a:cxnLst/>
            <a:rect l="l" t="t" r="r" b="b"/>
            <a:pathLst>
              <a:path w="3818890" h="51434">
                <a:moveTo>
                  <a:pt x="3818382" y="0"/>
                </a:moveTo>
                <a:lnTo>
                  <a:pt x="0" y="0"/>
                </a:lnTo>
                <a:lnTo>
                  <a:pt x="0" y="51053"/>
                </a:lnTo>
                <a:lnTo>
                  <a:pt x="3818382" y="51053"/>
                </a:lnTo>
                <a:lnTo>
                  <a:pt x="3818382" y="0"/>
                </a:lnTo>
                <a:close/>
              </a:path>
            </a:pathLst>
          </a:custGeom>
          <a:solidFill>
            <a:srgbClr val="FF0000"/>
          </a:solidFill>
        </p:spPr>
        <p:txBody>
          <a:bodyPr wrap="square" lIns="0" tIns="0" rIns="0" bIns="0" rtlCol="0"/>
          <a:lstStyle/>
          <a:p>
            <a:endParaRPr/>
          </a:p>
        </p:txBody>
      </p:sp>
      <p:sp>
        <p:nvSpPr>
          <p:cNvPr id="4" name="object 4"/>
          <p:cNvSpPr txBox="1"/>
          <p:nvPr/>
        </p:nvSpPr>
        <p:spPr>
          <a:xfrm>
            <a:off x="535940" y="1607565"/>
            <a:ext cx="2935605" cy="513080"/>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0000"/>
                </a:solidFill>
                <a:latin typeface="Carlito" panose="020F0502020204030204"/>
                <a:cs typeface="Carlito" panose="020F0502020204030204"/>
              </a:rPr>
              <a:t>The</a:t>
            </a:r>
            <a:r>
              <a:rPr sz="3200" b="1" spc="-85" dirty="0">
                <a:solidFill>
                  <a:srgbClr val="FF0000"/>
                </a:solidFill>
                <a:latin typeface="Carlito" panose="020F0502020204030204"/>
                <a:cs typeface="Carlito" panose="020F0502020204030204"/>
              </a:rPr>
              <a:t> </a:t>
            </a:r>
            <a:r>
              <a:rPr sz="3200" b="1" spc="-15" dirty="0">
                <a:solidFill>
                  <a:srgbClr val="FF0000"/>
                </a:solidFill>
                <a:latin typeface="Carlito" panose="020F0502020204030204"/>
                <a:cs typeface="Carlito" panose="020F0502020204030204"/>
              </a:rPr>
              <a:t>Architecture:</a:t>
            </a:r>
            <a:endParaRPr sz="3200">
              <a:latin typeface="Carlito" panose="020F0502020204030204"/>
              <a:cs typeface="Carlito" panose="020F0502020204030204"/>
            </a:endParaRPr>
          </a:p>
        </p:txBody>
      </p:sp>
      <p:sp>
        <p:nvSpPr>
          <p:cNvPr id="5" name="object 5"/>
          <p:cNvSpPr txBox="1"/>
          <p:nvPr/>
        </p:nvSpPr>
        <p:spPr>
          <a:xfrm>
            <a:off x="307340" y="5357621"/>
            <a:ext cx="8468360" cy="452755"/>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FF0000"/>
                </a:solidFill>
                <a:latin typeface="Arial" panose="020B0604020202020204"/>
                <a:cs typeface="Arial" panose="020B0604020202020204"/>
              </a:rPr>
              <a:t>Figure 1. Block diagram of a basic</a:t>
            </a:r>
            <a:r>
              <a:rPr sz="2800" b="1" spc="-80" dirty="0">
                <a:solidFill>
                  <a:srgbClr val="FF0000"/>
                </a:solidFill>
                <a:latin typeface="Arial" panose="020B0604020202020204"/>
                <a:cs typeface="Arial" panose="020B0604020202020204"/>
              </a:rPr>
              <a:t> </a:t>
            </a:r>
            <a:r>
              <a:rPr sz="2800" b="1" dirty="0">
                <a:solidFill>
                  <a:srgbClr val="FF0000"/>
                </a:solidFill>
                <a:latin typeface="Arial" panose="020B0604020202020204"/>
                <a:cs typeface="Arial" panose="020B0604020202020204"/>
              </a:rPr>
              <a:t>Microcomputer</a:t>
            </a:r>
            <a:endParaRPr sz="2800">
              <a:latin typeface="Arial" panose="020B0604020202020204"/>
              <a:cs typeface="Arial" panose="020B0604020202020204"/>
            </a:endParaRPr>
          </a:p>
        </p:txBody>
      </p:sp>
      <p:sp>
        <p:nvSpPr>
          <p:cNvPr id="6" name="object 6"/>
          <p:cNvSpPr txBox="1"/>
          <p:nvPr/>
        </p:nvSpPr>
        <p:spPr>
          <a:xfrm>
            <a:off x="3886072" y="3352800"/>
            <a:ext cx="2210435" cy="838200"/>
          </a:xfrm>
          <a:prstGeom prst="rect">
            <a:avLst/>
          </a:prstGeom>
          <a:ln w="9525">
            <a:solidFill>
              <a:srgbClr val="000000"/>
            </a:solidFill>
          </a:ln>
        </p:spPr>
        <p:txBody>
          <a:bodyPr vert="horz" wrap="square" lIns="0" tIns="5715" rIns="0" bIns="0" rtlCol="0">
            <a:spAutoFit/>
          </a:bodyPr>
          <a:lstStyle/>
          <a:p>
            <a:pPr>
              <a:lnSpc>
                <a:spcPct val="100000"/>
              </a:lnSpc>
              <a:spcBef>
                <a:spcPts val="45"/>
              </a:spcBef>
            </a:pPr>
            <a:endParaRPr sz="1850">
              <a:latin typeface="Times New Roman" panose="02020603050405020304"/>
              <a:cs typeface="Times New Roman" panose="02020603050405020304"/>
            </a:endParaRPr>
          </a:p>
          <a:p>
            <a:pPr marL="246380">
              <a:lnSpc>
                <a:spcPct val="100000"/>
              </a:lnSpc>
            </a:pPr>
            <a:r>
              <a:rPr sz="1800" b="1" spc="-5" dirty="0">
                <a:solidFill>
                  <a:srgbClr val="FF0000"/>
                </a:solidFill>
                <a:latin typeface="Arial" panose="020B0604020202020204"/>
                <a:cs typeface="Arial" panose="020B0604020202020204"/>
              </a:rPr>
              <a:t>Microprocessor</a:t>
            </a:r>
            <a:endParaRPr sz="1800">
              <a:latin typeface="Arial" panose="020B0604020202020204"/>
              <a:cs typeface="Arial" panose="020B0604020202020204"/>
            </a:endParaRPr>
          </a:p>
        </p:txBody>
      </p:sp>
      <p:sp>
        <p:nvSpPr>
          <p:cNvPr id="7" name="object 7"/>
          <p:cNvSpPr txBox="1"/>
          <p:nvPr/>
        </p:nvSpPr>
        <p:spPr>
          <a:xfrm>
            <a:off x="7239000" y="2209800"/>
            <a:ext cx="1524000" cy="914400"/>
          </a:xfrm>
          <a:prstGeom prst="rect">
            <a:avLst/>
          </a:prstGeom>
          <a:ln w="9525">
            <a:solidFill>
              <a:srgbClr val="000000"/>
            </a:solidFill>
          </a:ln>
        </p:spPr>
        <p:txBody>
          <a:bodyPr vert="horz" wrap="square" lIns="0" tIns="0" rIns="0" bIns="0" rtlCol="0">
            <a:spAutoFit/>
          </a:bodyPr>
          <a:lstStyle/>
          <a:p>
            <a:pPr>
              <a:lnSpc>
                <a:spcPct val="100000"/>
              </a:lnSpc>
            </a:pPr>
            <a:endParaRPr sz="2150">
              <a:latin typeface="Times New Roman" panose="02020603050405020304"/>
              <a:cs typeface="Times New Roman" panose="02020603050405020304"/>
            </a:endParaRPr>
          </a:p>
          <a:p>
            <a:pPr marL="82550">
              <a:lnSpc>
                <a:spcPct val="100000"/>
              </a:lnSpc>
            </a:pPr>
            <a:r>
              <a:rPr sz="1800" b="1" spc="-5" dirty="0">
                <a:solidFill>
                  <a:srgbClr val="FF0000"/>
                </a:solidFill>
                <a:latin typeface="Arial" panose="020B0604020202020204"/>
                <a:cs typeface="Arial" panose="020B0604020202020204"/>
              </a:rPr>
              <a:t>Input</a:t>
            </a:r>
            <a:r>
              <a:rPr sz="1800" b="1" spc="-25" dirty="0">
                <a:solidFill>
                  <a:srgbClr val="FF0000"/>
                </a:solidFill>
                <a:latin typeface="Arial" panose="020B0604020202020204"/>
                <a:cs typeface="Arial" panose="020B0604020202020204"/>
              </a:rPr>
              <a:t> </a:t>
            </a:r>
            <a:r>
              <a:rPr sz="1800" b="1" spc="-5" dirty="0">
                <a:solidFill>
                  <a:srgbClr val="FF0000"/>
                </a:solidFill>
                <a:latin typeface="Arial" panose="020B0604020202020204"/>
                <a:cs typeface="Arial" panose="020B0604020202020204"/>
              </a:rPr>
              <a:t>Device</a:t>
            </a:r>
            <a:endParaRPr sz="1800">
              <a:latin typeface="Arial" panose="020B0604020202020204"/>
              <a:cs typeface="Arial" panose="020B0604020202020204"/>
            </a:endParaRPr>
          </a:p>
        </p:txBody>
      </p:sp>
      <p:sp>
        <p:nvSpPr>
          <p:cNvPr id="8" name="object 8"/>
          <p:cNvSpPr/>
          <p:nvPr/>
        </p:nvSpPr>
        <p:spPr>
          <a:xfrm>
            <a:off x="4952873" y="2660649"/>
            <a:ext cx="3106420" cy="2136775"/>
          </a:xfrm>
          <a:custGeom>
            <a:avLst/>
            <a:gdLst/>
            <a:ahLst/>
            <a:cxnLst/>
            <a:rect l="l" t="t" r="r" b="b"/>
            <a:pathLst>
              <a:path w="3106420" h="2136775">
                <a:moveTo>
                  <a:pt x="2286127" y="0"/>
                </a:moveTo>
                <a:lnTo>
                  <a:pt x="31750" y="0"/>
                </a:lnTo>
                <a:lnTo>
                  <a:pt x="31750" y="615950"/>
                </a:lnTo>
                <a:lnTo>
                  <a:pt x="0" y="615950"/>
                </a:lnTo>
                <a:lnTo>
                  <a:pt x="38100" y="692150"/>
                </a:lnTo>
                <a:lnTo>
                  <a:pt x="69850" y="628650"/>
                </a:lnTo>
                <a:lnTo>
                  <a:pt x="76200" y="615950"/>
                </a:lnTo>
                <a:lnTo>
                  <a:pt x="44450" y="615950"/>
                </a:lnTo>
                <a:lnTo>
                  <a:pt x="44450" y="12700"/>
                </a:lnTo>
                <a:lnTo>
                  <a:pt x="2286127" y="12700"/>
                </a:lnTo>
                <a:lnTo>
                  <a:pt x="2286127" y="6350"/>
                </a:lnTo>
                <a:lnTo>
                  <a:pt x="2286127" y="0"/>
                </a:lnTo>
                <a:close/>
              </a:path>
              <a:path w="3106420" h="2136775">
                <a:moveTo>
                  <a:pt x="2305685" y="2098167"/>
                </a:moveTo>
                <a:lnTo>
                  <a:pt x="2292985" y="2091817"/>
                </a:lnTo>
                <a:lnTo>
                  <a:pt x="2229485" y="2060067"/>
                </a:lnTo>
                <a:lnTo>
                  <a:pt x="2229485" y="2091817"/>
                </a:lnTo>
                <a:lnTo>
                  <a:pt x="44450" y="2091817"/>
                </a:lnTo>
                <a:lnTo>
                  <a:pt x="44450" y="1530350"/>
                </a:lnTo>
                <a:lnTo>
                  <a:pt x="31750" y="1530350"/>
                </a:lnTo>
                <a:lnTo>
                  <a:pt x="31750" y="2104517"/>
                </a:lnTo>
                <a:lnTo>
                  <a:pt x="2229485" y="2104517"/>
                </a:lnTo>
                <a:lnTo>
                  <a:pt x="2229485" y="2136267"/>
                </a:lnTo>
                <a:lnTo>
                  <a:pt x="2292985" y="2104517"/>
                </a:lnTo>
                <a:lnTo>
                  <a:pt x="2305685" y="2098167"/>
                </a:lnTo>
                <a:close/>
              </a:path>
              <a:path w="3106420" h="2136775">
                <a:moveTo>
                  <a:pt x="3105912" y="1564767"/>
                </a:moveTo>
                <a:lnTo>
                  <a:pt x="3074162" y="1564767"/>
                </a:lnTo>
                <a:lnTo>
                  <a:pt x="3074162" y="1117600"/>
                </a:lnTo>
                <a:lnTo>
                  <a:pt x="3074162" y="1111250"/>
                </a:lnTo>
                <a:lnTo>
                  <a:pt x="3074162" y="1104900"/>
                </a:lnTo>
                <a:lnTo>
                  <a:pt x="3054604" y="1104900"/>
                </a:lnTo>
                <a:lnTo>
                  <a:pt x="3054604" y="539750"/>
                </a:lnTo>
                <a:lnTo>
                  <a:pt x="3086354" y="539750"/>
                </a:lnTo>
                <a:lnTo>
                  <a:pt x="3080004" y="527050"/>
                </a:lnTo>
                <a:lnTo>
                  <a:pt x="3048254" y="463550"/>
                </a:lnTo>
                <a:lnTo>
                  <a:pt x="3010154" y="539750"/>
                </a:lnTo>
                <a:lnTo>
                  <a:pt x="3041904" y="539750"/>
                </a:lnTo>
                <a:lnTo>
                  <a:pt x="3041904" y="1104900"/>
                </a:lnTo>
                <a:lnTo>
                  <a:pt x="1143127" y="1104900"/>
                </a:lnTo>
                <a:lnTo>
                  <a:pt x="1143000" y="1104900"/>
                </a:lnTo>
                <a:lnTo>
                  <a:pt x="1143000" y="1117600"/>
                </a:lnTo>
                <a:lnTo>
                  <a:pt x="1143127" y="1117600"/>
                </a:lnTo>
                <a:lnTo>
                  <a:pt x="3054604" y="1117600"/>
                </a:lnTo>
                <a:lnTo>
                  <a:pt x="3061462" y="1117600"/>
                </a:lnTo>
                <a:lnTo>
                  <a:pt x="3061462" y="1564767"/>
                </a:lnTo>
                <a:lnTo>
                  <a:pt x="3029712" y="1564767"/>
                </a:lnTo>
                <a:lnTo>
                  <a:pt x="3067812" y="1640967"/>
                </a:lnTo>
                <a:lnTo>
                  <a:pt x="3099562" y="1577467"/>
                </a:lnTo>
                <a:lnTo>
                  <a:pt x="3105912" y="1564767"/>
                </a:lnTo>
                <a:close/>
              </a:path>
            </a:pathLst>
          </a:custGeom>
          <a:solidFill>
            <a:srgbClr val="000000"/>
          </a:solidFill>
        </p:spPr>
        <p:txBody>
          <a:bodyPr wrap="square" lIns="0" tIns="0" rIns="0" bIns="0" rtlCol="0"/>
          <a:lstStyle/>
          <a:p>
            <a:endParaRPr/>
          </a:p>
        </p:txBody>
      </p:sp>
      <p:sp>
        <p:nvSpPr>
          <p:cNvPr id="9" name="object 9"/>
          <p:cNvSpPr/>
          <p:nvPr/>
        </p:nvSpPr>
        <p:spPr>
          <a:xfrm>
            <a:off x="1152550" y="2843021"/>
            <a:ext cx="2916555" cy="967105"/>
          </a:xfrm>
          <a:custGeom>
            <a:avLst/>
            <a:gdLst/>
            <a:ahLst/>
            <a:cxnLst/>
            <a:rect l="l" t="t" r="r" b="b"/>
            <a:pathLst>
              <a:path w="2916554" h="967104">
                <a:moveTo>
                  <a:pt x="2733522" y="928878"/>
                </a:moveTo>
                <a:lnTo>
                  <a:pt x="2720822" y="922528"/>
                </a:lnTo>
                <a:lnTo>
                  <a:pt x="2657322" y="890778"/>
                </a:lnTo>
                <a:lnTo>
                  <a:pt x="2657322" y="922528"/>
                </a:lnTo>
                <a:lnTo>
                  <a:pt x="685774" y="922528"/>
                </a:lnTo>
                <a:lnTo>
                  <a:pt x="685774" y="935228"/>
                </a:lnTo>
                <a:lnTo>
                  <a:pt x="2657322" y="935228"/>
                </a:lnTo>
                <a:lnTo>
                  <a:pt x="2657322" y="966978"/>
                </a:lnTo>
                <a:lnTo>
                  <a:pt x="2720822" y="935228"/>
                </a:lnTo>
                <a:lnTo>
                  <a:pt x="2733522" y="928878"/>
                </a:lnTo>
                <a:close/>
              </a:path>
              <a:path w="2916554" h="967104">
                <a:moveTo>
                  <a:pt x="2916402" y="0"/>
                </a:moveTo>
                <a:lnTo>
                  <a:pt x="31750" y="0"/>
                </a:lnTo>
                <a:lnTo>
                  <a:pt x="31750" y="435102"/>
                </a:lnTo>
                <a:lnTo>
                  <a:pt x="0" y="435102"/>
                </a:lnTo>
                <a:lnTo>
                  <a:pt x="38100" y="511302"/>
                </a:lnTo>
                <a:lnTo>
                  <a:pt x="69850" y="447802"/>
                </a:lnTo>
                <a:lnTo>
                  <a:pt x="76200" y="435102"/>
                </a:lnTo>
                <a:lnTo>
                  <a:pt x="44450" y="435102"/>
                </a:lnTo>
                <a:lnTo>
                  <a:pt x="44450" y="12700"/>
                </a:lnTo>
                <a:lnTo>
                  <a:pt x="2903702" y="12700"/>
                </a:lnTo>
                <a:lnTo>
                  <a:pt x="2903702" y="503428"/>
                </a:lnTo>
                <a:lnTo>
                  <a:pt x="2895701" y="503428"/>
                </a:lnTo>
                <a:lnTo>
                  <a:pt x="2895701" y="516128"/>
                </a:lnTo>
                <a:lnTo>
                  <a:pt x="2916402" y="516128"/>
                </a:lnTo>
                <a:lnTo>
                  <a:pt x="2916402" y="509778"/>
                </a:lnTo>
                <a:lnTo>
                  <a:pt x="2916402" y="503428"/>
                </a:lnTo>
                <a:lnTo>
                  <a:pt x="2916402" y="12700"/>
                </a:lnTo>
                <a:lnTo>
                  <a:pt x="2916402" y="6350"/>
                </a:lnTo>
                <a:lnTo>
                  <a:pt x="2916402" y="0"/>
                </a:lnTo>
                <a:close/>
              </a:path>
            </a:pathLst>
          </a:custGeom>
          <a:solidFill>
            <a:srgbClr val="000000"/>
          </a:solidFill>
        </p:spPr>
        <p:txBody>
          <a:bodyPr wrap="square" lIns="0" tIns="0" rIns="0" bIns="0" rtlCol="0"/>
          <a:lstStyle/>
          <a:p>
            <a:endParaRPr/>
          </a:p>
        </p:txBody>
      </p:sp>
      <p:sp>
        <p:nvSpPr>
          <p:cNvPr id="10" name="object 10"/>
          <p:cNvSpPr txBox="1"/>
          <p:nvPr/>
        </p:nvSpPr>
        <p:spPr>
          <a:xfrm>
            <a:off x="1450086" y="2465578"/>
            <a:ext cx="21971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Memory Address</a:t>
            </a:r>
            <a:r>
              <a:rPr sz="1800" spc="-125" dirty="0">
                <a:latin typeface="Arial" panose="020B0604020202020204"/>
                <a:cs typeface="Arial" panose="020B0604020202020204"/>
              </a:rPr>
              <a:t> </a:t>
            </a:r>
            <a:r>
              <a:rPr sz="1800" spc="-5" dirty="0">
                <a:latin typeface="Arial" panose="020B0604020202020204"/>
                <a:cs typeface="Arial" panose="020B0604020202020204"/>
              </a:rPr>
              <a:t>Bus</a:t>
            </a:r>
            <a:endParaRPr sz="1800">
              <a:latin typeface="Arial" panose="020B0604020202020204"/>
              <a:cs typeface="Arial" panose="020B0604020202020204"/>
            </a:endParaRPr>
          </a:p>
        </p:txBody>
      </p:sp>
      <p:sp>
        <p:nvSpPr>
          <p:cNvPr id="11" name="object 11"/>
          <p:cNvSpPr txBox="1"/>
          <p:nvPr/>
        </p:nvSpPr>
        <p:spPr>
          <a:xfrm>
            <a:off x="5412994" y="2313178"/>
            <a:ext cx="990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Input</a:t>
            </a:r>
            <a:r>
              <a:rPr sz="1800" spc="-85" dirty="0">
                <a:latin typeface="Arial" panose="020B0604020202020204"/>
                <a:cs typeface="Arial" panose="020B0604020202020204"/>
              </a:rPr>
              <a:t> </a:t>
            </a:r>
            <a:r>
              <a:rPr sz="1800" spc="-5" dirty="0">
                <a:latin typeface="Arial" panose="020B0604020202020204"/>
                <a:cs typeface="Arial" panose="020B0604020202020204"/>
              </a:rPr>
              <a:t>Bus</a:t>
            </a:r>
            <a:endParaRPr sz="1800">
              <a:latin typeface="Arial" panose="020B0604020202020204"/>
              <a:cs typeface="Arial" panose="020B0604020202020204"/>
            </a:endParaRPr>
          </a:p>
        </p:txBody>
      </p:sp>
      <p:sp>
        <p:nvSpPr>
          <p:cNvPr id="12" name="object 12"/>
          <p:cNvSpPr txBox="1"/>
          <p:nvPr/>
        </p:nvSpPr>
        <p:spPr>
          <a:xfrm>
            <a:off x="5412994" y="4370832"/>
            <a:ext cx="11677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panose="020B0604020202020204"/>
                <a:cs typeface="Arial" panose="020B0604020202020204"/>
              </a:rPr>
              <a:t>Output</a:t>
            </a:r>
            <a:r>
              <a:rPr sz="1800" spc="-85" dirty="0">
                <a:latin typeface="Arial" panose="020B0604020202020204"/>
                <a:cs typeface="Arial" panose="020B0604020202020204"/>
              </a:rPr>
              <a:t> </a:t>
            </a:r>
            <a:r>
              <a:rPr sz="1800" spc="-5" dirty="0">
                <a:latin typeface="Arial" panose="020B0604020202020204"/>
                <a:cs typeface="Arial" panose="020B0604020202020204"/>
              </a:rPr>
              <a:t>Bus</a:t>
            </a:r>
            <a:endParaRPr sz="1800">
              <a:latin typeface="Arial" panose="020B0604020202020204"/>
              <a:cs typeface="Arial" panose="020B0604020202020204"/>
            </a:endParaRPr>
          </a:p>
        </p:txBody>
      </p:sp>
      <p:sp>
        <p:nvSpPr>
          <p:cNvPr id="13" name="object 13"/>
          <p:cNvSpPr txBox="1"/>
          <p:nvPr/>
        </p:nvSpPr>
        <p:spPr>
          <a:xfrm>
            <a:off x="6403594" y="3379978"/>
            <a:ext cx="786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I\O</a:t>
            </a:r>
            <a:r>
              <a:rPr sz="1800" spc="-75" dirty="0">
                <a:latin typeface="Arial" panose="020B0604020202020204"/>
                <a:cs typeface="Arial" panose="020B0604020202020204"/>
              </a:rPr>
              <a:t> </a:t>
            </a:r>
            <a:r>
              <a:rPr sz="1800" spc="-5" dirty="0">
                <a:latin typeface="Arial" panose="020B0604020202020204"/>
                <a:cs typeface="Arial" panose="020B0604020202020204"/>
              </a:rPr>
              <a:t>Bus</a:t>
            </a:r>
            <a:endParaRPr sz="1800">
              <a:latin typeface="Arial" panose="020B0604020202020204"/>
              <a:cs typeface="Arial" panose="020B0604020202020204"/>
            </a:endParaRPr>
          </a:p>
        </p:txBody>
      </p:sp>
      <p:sp>
        <p:nvSpPr>
          <p:cNvPr id="14" name="object 14"/>
          <p:cNvSpPr txBox="1"/>
          <p:nvPr/>
        </p:nvSpPr>
        <p:spPr>
          <a:xfrm>
            <a:off x="1907539" y="3379978"/>
            <a:ext cx="181546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panose="020B0604020202020204"/>
                <a:cs typeface="Arial" panose="020B0604020202020204"/>
              </a:rPr>
              <a:t>Memory data</a:t>
            </a:r>
            <a:r>
              <a:rPr sz="1800" spc="-45" dirty="0">
                <a:latin typeface="Arial" panose="020B0604020202020204"/>
                <a:cs typeface="Arial" panose="020B0604020202020204"/>
              </a:rPr>
              <a:t> </a:t>
            </a:r>
            <a:r>
              <a:rPr sz="1800" spc="-5" dirty="0">
                <a:latin typeface="Arial" panose="020B0604020202020204"/>
                <a:cs typeface="Arial" panose="020B0604020202020204"/>
              </a:rPr>
              <a:t>Bus</a:t>
            </a:r>
            <a:endParaRPr sz="1800">
              <a:latin typeface="Arial" panose="020B0604020202020204"/>
              <a:cs typeface="Arial" panose="020B0604020202020204"/>
            </a:endParaRPr>
          </a:p>
        </p:txBody>
      </p:sp>
      <p:sp>
        <p:nvSpPr>
          <p:cNvPr id="15" name="object 15"/>
          <p:cNvSpPr/>
          <p:nvPr/>
        </p:nvSpPr>
        <p:spPr>
          <a:xfrm>
            <a:off x="609600" y="3352800"/>
            <a:ext cx="1295400" cy="914400"/>
          </a:xfrm>
          <a:custGeom>
            <a:avLst/>
            <a:gdLst/>
            <a:ahLst/>
            <a:cxnLst/>
            <a:rect l="l" t="t" r="r" b="b"/>
            <a:pathLst>
              <a:path w="1295400" h="914400">
                <a:moveTo>
                  <a:pt x="1295400" y="0"/>
                </a:moveTo>
                <a:lnTo>
                  <a:pt x="0" y="0"/>
                </a:lnTo>
                <a:lnTo>
                  <a:pt x="0" y="914400"/>
                </a:lnTo>
                <a:lnTo>
                  <a:pt x="1295400" y="914400"/>
                </a:lnTo>
                <a:lnTo>
                  <a:pt x="1295400" y="0"/>
                </a:lnTo>
                <a:close/>
              </a:path>
            </a:pathLst>
          </a:custGeom>
          <a:solidFill>
            <a:srgbClr val="FFFFFF"/>
          </a:solidFill>
        </p:spPr>
        <p:txBody>
          <a:bodyPr wrap="square" lIns="0" tIns="0" rIns="0" bIns="0" rtlCol="0"/>
          <a:lstStyle/>
          <a:p>
            <a:endParaRPr/>
          </a:p>
        </p:txBody>
      </p:sp>
      <p:sp>
        <p:nvSpPr>
          <p:cNvPr id="16" name="object 16"/>
          <p:cNvSpPr txBox="1"/>
          <p:nvPr/>
        </p:nvSpPr>
        <p:spPr>
          <a:xfrm>
            <a:off x="609600" y="3352800"/>
            <a:ext cx="1295400" cy="914400"/>
          </a:xfrm>
          <a:prstGeom prst="rect">
            <a:avLst/>
          </a:prstGeom>
          <a:ln w="9525">
            <a:solidFill>
              <a:srgbClr val="000000"/>
            </a:solidFill>
          </a:ln>
        </p:spPr>
        <p:txBody>
          <a:bodyPr vert="horz" wrap="square" lIns="0" tIns="0" rIns="0" bIns="0" rtlCol="0">
            <a:spAutoFit/>
          </a:bodyPr>
          <a:lstStyle/>
          <a:p>
            <a:pPr>
              <a:lnSpc>
                <a:spcPct val="100000"/>
              </a:lnSpc>
            </a:pPr>
            <a:endParaRPr sz="2150">
              <a:latin typeface="Times New Roman" panose="02020603050405020304"/>
              <a:cs typeface="Times New Roman" panose="02020603050405020304"/>
            </a:endParaRPr>
          </a:p>
          <a:p>
            <a:pPr marL="208280">
              <a:lnSpc>
                <a:spcPct val="100000"/>
              </a:lnSpc>
            </a:pPr>
            <a:r>
              <a:rPr sz="1800" b="1" spc="-5" dirty="0">
                <a:solidFill>
                  <a:srgbClr val="FF0000"/>
                </a:solidFill>
                <a:latin typeface="Arial" panose="020B0604020202020204"/>
                <a:cs typeface="Arial" panose="020B0604020202020204"/>
              </a:rPr>
              <a:t>Memory</a:t>
            </a:r>
            <a:endParaRPr sz="1800">
              <a:latin typeface="Arial" panose="020B0604020202020204"/>
              <a:cs typeface="Arial" panose="020B0604020202020204"/>
            </a:endParaRPr>
          </a:p>
        </p:txBody>
      </p:sp>
      <p:sp>
        <p:nvSpPr>
          <p:cNvPr id="17" name="object 17"/>
          <p:cNvSpPr/>
          <p:nvPr/>
        </p:nvSpPr>
        <p:spPr>
          <a:xfrm>
            <a:off x="7258557" y="4267200"/>
            <a:ext cx="1657350" cy="914400"/>
          </a:xfrm>
          <a:custGeom>
            <a:avLst/>
            <a:gdLst/>
            <a:ahLst/>
            <a:cxnLst/>
            <a:rect l="l" t="t" r="r" b="b"/>
            <a:pathLst>
              <a:path w="1657350" h="914400">
                <a:moveTo>
                  <a:pt x="1656842" y="0"/>
                </a:moveTo>
                <a:lnTo>
                  <a:pt x="0" y="0"/>
                </a:lnTo>
                <a:lnTo>
                  <a:pt x="0" y="914400"/>
                </a:lnTo>
                <a:lnTo>
                  <a:pt x="1656842" y="914400"/>
                </a:lnTo>
                <a:lnTo>
                  <a:pt x="1656842" y="0"/>
                </a:lnTo>
                <a:close/>
              </a:path>
            </a:pathLst>
          </a:custGeom>
          <a:solidFill>
            <a:srgbClr val="FFFFFF"/>
          </a:solidFill>
        </p:spPr>
        <p:txBody>
          <a:bodyPr wrap="square" lIns="0" tIns="0" rIns="0" bIns="0" rtlCol="0"/>
          <a:lstStyle/>
          <a:p>
            <a:endParaRPr/>
          </a:p>
        </p:txBody>
      </p:sp>
      <p:sp>
        <p:nvSpPr>
          <p:cNvPr id="18" name="object 18"/>
          <p:cNvSpPr txBox="1"/>
          <p:nvPr/>
        </p:nvSpPr>
        <p:spPr>
          <a:xfrm>
            <a:off x="7258557" y="4267200"/>
            <a:ext cx="1657350" cy="914400"/>
          </a:xfrm>
          <a:prstGeom prst="rect">
            <a:avLst/>
          </a:prstGeom>
          <a:ln w="9525">
            <a:solidFill>
              <a:srgbClr val="000000"/>
            </a:solidFill>
          </a:ln>
        </p:spPr>
        <p:txBody>
          <a:bodyPr vert="horz" wrap="square" lIns="0" tIns="0" rIns="0" bIns="0" rtlCol="0">
            <a:spAutoFit/>
          </a:bodyPr>
          <a:lstStyle/>
          <a:p>
            <a:pPr>
              <a:lnSpc>
                <a:spcPct val="100000"/>
              </a:lnSpc>
            </a:pPr>
            <a:endParaRPr sz="2150">
              <a:latin typeface="Times New Roman" panose="02020603050405020304"/>
              <a:cs typeface="Times New Roman" panose="02020603050405020304"/>
            </a:endParaRPr>
          </a:p>
          <a:p>
            <a:pPr marL="53975">
              <a:lnSpc>
                <a:spcPct val="100000"/>
              </a:lnSpc>
            </a:pPr>
            <a:r>
              <a:rPr sz="1800" b="1" spc="-5" dirty="0">
                <a:solidFill>
                  <a:srgbClr val="FF0000"/>
                </a:solidFill>
                <a:latin typeface="Arial" panose="020B0604020202020204"/>
                <a:cs typeface="Arial" panose="020B0604020202020204"/>
              </a:rPr>
              <a:t>Output</a:t>
            </a:r>
            <a:r>
              <a:rPr sz="1800" b="1" spc="-30" dirty="0">
                <a:solidFill>
                  <a:srgbClr val="FF0000"/>
                </a:solidFill>
                <a:latin typeface="Arial" panose="020B0604020202020204"/>
                <a:cs typeface="Arial" panose="020B0604020202020204"/>
              </a:rPr>
              <a:t> </a:t>
            </a:r>
            <a:r>
              <a:rPr sz="1800" b="1" spc="-5" dirty="0">
                <a:solidFill>
                  <a:srgbClr val="FF0000"/>
                </a:solidFill>
                <a:latin typeface="Arial" panose="020B0604020202020204"/>
                <a:cs typeface="Arial" panose="020B0604020202020204"/>
              </a:rPr>
              <a:t>Device</a:t>
            </a:r>
            <a:endParaRPr sz="1800">
              <a:latin typeface="Arial" panose="020B0604020202020204"/>
              <a:cs typeface="Arial" panose="020B0604020202020204"/>
            </a:endParaRPr>
          </a:p>
        </p:txBody>
      </p:sp>
      <p:sp>
        <p:nvSpPr>
          <p:cNvPr id="19" name="object 19"/>
          <p:cNvSpPr txBox="1"/>
          <p:nvPr/>
        </p:nvSpPr>
        <p:spPr>
          <a:xfrm>
            <a:off x="783590" y="6340824"/>
            <a:ext cx="929005" cy="252729"/>
          </a:xfrm>
          <a:prstGeom prst="rect">
            <a:avLst/>
          </a:prstGeom>
        </p:spPr>
        <p:txBody>
          <a:bodyPr vert="horz" wrap="square" lIns="0" tIns="0" rIns="0" bIns="0" rtlCol="0">
            <a:spAutoFit/>
          </a:bodyPr>
          <a:lstStyle/>
          <a:p>
            <a:pPr marL="12700">
              <a:lnSpc>
                <a:spcPts val="1870"/>
              </a:lnSpc>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21" name="object 21"/>
          <p:cNvSpPr txBox="1"/>
          <p:nvPr/>
        </p:nvSpPr>
        <p:spPr>
          <a:xfrm>
            <a:off x="6456934" y="6340824"/>
            <a:ext cx="2284730" cy="300355"/>
          </a:xfrm>
          <a:prstGeom prst="rect">
            <a:avLst/>
          </a:prstGeom>
        </p:spPr>
        <p:txBody>
          <a:bodyPr vert="horz" wrap="square" lIns="0" tIns="0" rIns="0" bIns="0" rtlCol="0">
            <a:spAutoFit/>
          </a:bodyPr>
          <a:lstStyle/>
          <a:p>
            <a:pPr marL="12700">
              <a:lnSpc>
                <a:spcPts val="1870"/>
              </a:lnSpc>
            </a:pPr>
            <a:r>
              <a:rPr sz="1600" b="1" dirty="0">
                <a:latin typeface="Arial" panose="020B0604020202020204"/>
                <a:cs typeface="Arial" panose="020B0604020202020204"/>
              </a:rPr>
              <a:t>Computer</a:t>
            </a:r>
            <a:r>
              <a:rPr sz="1600" b="1" spc="-50" dirty="0">
                <a:latin typeface="Arial" panose="020B0604020202020204"/>
                <a:cs typeface="Arial" panose="020B0604020202020204"/>
              </a:rPr>
              <a:t> </a:t>
            </a:r>
            <a:r>
              <a:rPr sz="1600" b="1" spc="-60" dirty="0">
                <a:latin typeface="Arial" panose="020B0604020202020204"/>
                <a:cs typeface="Arial" panose="020B0604020202020204"/>
              </a:rPr>
              <a:t>Organizatio</a:t>
            </a:r>
            <a:fld id="{81D60167-4931-47E6-BA6A-407CBD079E47}" type="slidenum">
              <a:rPr sz="1800" b="1" spc="-89" baseline="-21000" dirty="0">
                <a:solidFill>
                  <a:srgbClr val="888888"/>
                </a:solidFill>
                <a:latin typeface="Arial" panose="020B0604020202020204"/>
                <a:cs typeface="Arial" panose="020B0604020202020204"/>
              </a:rPr>
              <a:t>6</a:t>
            </a:fld>
            <a:r>
              <a:rPr sz="1600" b="1" spc="-60" dirty="0">
                <a:latin typeface="Arial" panose="020B0604020202020204"/>
                <a:cs typeface="Arial" panose="020B0604020202020204"/>
              </a:rPr>
              <a:t>n</a:t>
            </a:r>
            <a:endParaRPr sz="1600">
              <a:latin typeface="Arial" panose="020B0604020202020204"/>
              <a:cs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8387842" y="6445208"/>
            <a:ext cx="245745" cy="196215"/>
          </a:xfrm>
          <a:prstGeom prst="rect">
            <a:avLst/>
          </a:prstGeom>
        </p:spPr>
        <p:txBody>
          <a:bodyPr vert="horz" wrap="square" lIns="0" tIns="0" rIns="0" bIns="0" rtlCol="0">
            <a:spAutoFit/>
          </a:bodyPr>
          <a:lstStyle/>
          <a:p>
            <a:pPr marL="38100">
              <a:lnSpc>
                <a:spcPts val="1425"/>
              </a:lnSpc>
            </a:pPr>
            <a:fld id="{81D60167-4931-47E6-BA6A-407CBD079E47}" type="slidenum">
              <a:rPr sz="1200" dirty="0">
                <a:solidFill>
                  <a:srgbClr val="888888"/>
                </a:solidFill>
                <a:latin typeface="Arial" panose="020B0604020202020204"/>
                <a:cs typeface="Arial" panose="020B0604020202020204"/>
              </a:rPr>
              <a:t>7</a:t>
            </a:fld>
            <a:endParaRPr sz="1200">
              <a:latin typeface="Arial" panose="020B0604020202020204"/>
              <a:cs typeface="Arial" panose="020B0604020202020204"/>
            </a:endParaRPr>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4605">
              <a:lnSpc>
                <a:spcPct val="100000"/>
              </a:lnSpc>
              <a:spcBef>
                <a:spcPts val="105"/>
              </a:spcBef>
            </a:pPr>
            <a:r>
              <a:rPr spc="-15" dirty="0"/>
              <a:t>Microcomputers </a:t>
            </a:r>
            <a:r>
              <a:rPr spc="-235" dirty="0">
                <a:latin typeface="Arial" panose="020B0604020202020204"/>
                <a:cs typeface="Arial" panose="020B0604020202020204"/>
              </a:rPr>
              <a:t>– </a:t>
            </a:r>
            <a:r>
              <a:rPr dirty="0"/>
              <a:t>Building</a:t>
            </a:r>
            <a:r>
              <a:rPr spc="-35" dirty="0"/>
              <a:t> </a:t>
            </a:r>
            <a:r>
              <a:rPr spc="-5" dirty="0"/>
              <a:t>Blocks</a:t>
            </a:r>
          </a:p>
        </p:txBody>
      </p:sp>
      <p:sp>
        <p:nvSpPr>
          <p:cNvPr id="3" name="object 3"/>
          <p:cNvSpPr txBox="1"/>
          <p:nvPr/>
        </p:nvSpPr>
        <p:spPr>
          <a:xfrm>
            <a:off x="535940" y="1501561"/>
            <a:ext cx="7723505" cy="3914775"/>
          </a:xfrm>
          <a:prstGeom prst="rect">
            <a:avLst/>
          </a:prstGeom>
        </p:spPr>
        <p:txBody>
          <a:bodyPr vert="horz" wrap="square" lIns="0" tIns="118110" rIns="0" bIns="0" rtlCol="0">
            <a:spAutoFit/>
          </a:bodyPr>
          <a:lstStyle/>
          <a:p>
            <a:pPr marL="433705" indent="-421640">
              <a:lnSpc>
                <a:spcPct val="100000"/>
              </a:lnSpc>
              <a:spcBef>
                <a:spcPts val="930"/>
              </a:spcBef>
              <a:buAutoNum type="arabicPlain"/>
              <a:tabLst>
                <a:tab pos="434340" algn="l"/>
              </a:tabLst>
            </a:pPr>
            <a:r>
              <a:rPr sz="3200" b="1" u="heavy" spc="-5" dirty="0">
                <a:solidFill>
                  <a:srgbClr val="FF0000"/>
                </a:solidFill>
                <a:uFill>
                  <a:solidFill>
                    <a:srgbClr val="FF0000"/>
                  </a:solidFill>
                </a:uFill>
                <a:latin typeface="Carlito" panose="020F0502020204030204"/>
                <a:cs typeface="Carlito" panose="020F0502020204030204"/>
              </a:rPr>
              <a:t>Input</a:t>
            </a:r>
            <a:r>
              <a:rPr sz="3200" b="1" u="heavy" spc="-20" dirty="0">
                <a:solidFill>
                  <a:srgbClr val="FF0000"/>
                </a:solidFill>
                <a:uFill>
                  <a:solidFill>
                    <a:srgbClr val="FF0000"/>
                  </a:solidFill>
                </a:uFill>
                <a:latin typeface="Carlito" panose="020F0502020204030204"/>
                <a:cs typeface="Carlito" panose="020F0502020204030204"/>
              </a:rPr>
              <a:t> </a:t>
            </a:r>
            <a:r>
              <a:rPr sz="3200" b="1" u="heavy" spc="-10" dirty="0">
                <a:solidFill>
                  <a:srgbClr val="FF0000"/>
                </a:solidFill>
                <a:uFill>
                  <a:solidFill>
                    <a:srgbClr val="FF0000"/>
                  </a:solidFill>
                </a:uFill>
                <a:latin typeface="Carlito" panose="020F0502020204030204"/>
                <a:cs typeface="Carlito" panose="020F0502020204030204"/>
              </a:rPr>
              <a:t>Devices:</a:t>
            </a:r>
            <a:endParaRPr sz="3200">
              <a:latin typeface="Carlito" panose="020F0502020204030204"/>
              <a:cs typeface="Carlito" panose="020F0502020204030204"/>
            </a:endParaRPr>
          </a:p>
          <a:p>
            <a:pPr marL="755650" marR="5080" lvl="1" indent="-285750">
              <a:lnSpc>
                <a:spcPct val="100000"/>
              </a:lnSpc>
              <a:spcBef>
                <a:spcPts val="625"/>
              </a:spcBef>
              <a:buFont typeface="Arial" panose="020B0604020202020204"/>
              <a:buChar char="–"/>
              <a:tabLst>
                <a:tab pos="755650" algn="l"/>
              </a:tabLst>
            </a:pPr>
            <a:r>
              <a:rPr sz="2400" spc="-15" dirty="0">
                <a:latin typeface="Carlito" panose="020F0502020204030204"/>
                <a:cs typeface="Carlito" panose="020F0502020204030204"/>
              </a:rPr>
              <a:t>Convert </a:t>
            </a:r>
            <a:r>
              <a:rPr sz="2400" dirty="0">
                <a:latin typeface="Carlito" panose="020F0502020204030204"/>
                <a:cs typeface="Carlito" panose="020F0502020204030204"/>
              </a:rPr>
              <a:t>input </a:t>
            </a:r>
            <a:r>
              <a:rPr sz="2400" spc="-5" dirty="0">
                <a:latin typeface="Carlito" panose="020F0502020204030204"/>
                <a:cs typeface="Carlito" panose="020F0502020204030204"/>
              </a:rPr>
              <a:t>signals </a:t>
            </a:r>
            <a:r>
              <a:rPr sz="2400" spc="-15" dirty="0">
                <a:latin typeface="Carlito" panose="020F0502020204030204"/>
                <a:cs typeface="Carlito" panose="020F0502020204030204"/>
              </a:rPr>
              <a:t>into </a:t>
            </a:r>
            <a:r>
              <a:rPr sz="2400" dirty="0">
                <a:latin typeface="Carlito" panose="020F0502020204030204"/>
                <a:cs typeface="Carlito" panose="020F0502020204030204"/>
              </a:rPr>
              <a:t>the </a:t>
            </a:r>
            <a:r>
              <a:rPr sz="2400" spc="-15" dirty="0">
                <a:latin typeface="Carlito" panose="020F0502020204030204"/>
                <a:cs typeface="Carlito" panose="020F0502020204030204"/>
              </a:rPr>
              <a:t>proper </a:t>
            </a:r>
            <a:r>
              <a:rPr sz="2400" spc="-5" dirty="0">
                <a:latin typeface="Carlito" panose="020F0502020204030204"/>
                <a:cs typeface="Carlito" panose="020F0502020204030204"/>
              </a:rPr>
              <a:t>binary </a:t>
            </a:r>
            <a:r>
              <a:rPr sz="2400" spc="-15" dirty="0">
                <a:latin typeface="Carlito" panose="020F0502020204030204"/>
                <a:cs typeface="Carlito" panose="020F0502020204030204"/>
              </a:rPr>
              <a:t>form </a:t>
            </a:r>
            <a:r>
              <a:rPr sz="2400" spc="-20" dirty="0">
                <a:latin typeface="Carlito" panose="020F0502020204030204"/>
                <a:cs typeface="Carlito" panose="020F0502020204030204"/>
              </a:rPr>
              <a:t>for </a:t>
            </a:r>
            <a:r>
              <a:rPr sz="2400" dirty="0">
                <a:latin typeface="Carlito" panose="020F0502020204030204"/>
                <a:cs typeface="Carlito" panose="020F0502020204030204"/>
              </a:rPr>
              <a:t>the  </a:t>
            </a:r>
            <a:r>
              <a:rPr sz="2400" spc="-30" dirty="0">
                <a:latin typeface="Carlito" panose="020F0502020204030204"/>
                <a:cs typeface="Carlito" panose="020F0502020204030204"/>
              </a:rPr>
              <a:t>Microprocessor.</a:t>
            </a:r>
            <a:endParaRPr sz="2400">
              <a:latin typeface="Carlito" panose="020F0502020204030204"/>
              <a:cs typeface="Carlito" panose="020F0502020204030204"/>
            </a:endParaRPr>
          </a:p>
          <a:p>
            <a:pPr marL="755650" lvl="1" indent="-285750">
              <a:lnSpc>
                <a:spcPct val="100000"/>
              </a:lnSpc>
              <a:spcBef>
                <a:spcPts val="580"/>
              </a:spcBef>
              <a:buFont typeface="Arial" panose="020B0604020202020204"/>
              <a:buChar char="–"/>
              <a:tabLst>
                <a:tab pos="755650" algn="l"/>
              </a:tabLst>
            </a:pPr>
            <a:r>
              <a:rPr sz="2400" b="1" spc="-15" dirty="0">
                <a:solidFill>
                  <a:srgbClr val="FF0000"/>
                </a:solidFill>
                <a:latin typeface="Carlito" panose="020F0502020204030204"/>
                <a:cs typeface="Carlito" panose="020F0502020204030204"/>
              </a:rPr>
              <a:t>Typical </a:t>
            </a:r>
            <a:r>
              <a:rPr sz="2400" b="1" dirty="0">
                <a:solidFill>
                  <a:srgbClr val="FF0000"/>
                </a:solidFill>
                <a:latin typeface="Carlito" panose="020F0502020204030204"/>
                <a:cs typeface="Carlito" panose="020F0502020204030204"/>
              </a:rPr>
              <a:t>input </a:t>
            </a:r>
            <a:r>
              <a:rPr sz="2400" b="1" spc="-10" dirty="0">
                <a:solidFill>
                  <a:srgbClr val="FF0000"/>
                </a:solidFill>
                <a:latin typeface="Carlito" panose="020F0502020204030204"/>
                <a:cs typeface="Carlito" panose="020F0502020204030204"/>
              </a:rPr>
              <a:t>devices are:</a:t>
            </a:r>
            <a:endParaRPr sz="2400">
              <a:latin typeface="Carlito" panose="020F0502020204030204"/>
              <a:cs typeface="Carlito" panose="020F0502020204030204"/>
            </a:endParaRPr>
          </a:p>
          <a:p>
            <a:pPr marL="1074420" lvl="2" indent="-514985">
              <a:lnSpc>
                <a:spcPct val="100000"/>
              </a:lnSpc>
              <a:spcBef>
                <a:spcPts val="650"/>
              </a:spcBef>
              <a:buAutoNum type="arabicPeriod"/>
              <a:tabLst>
                <a:tab pos="1074420" algn="l"/>
                <a:tab pos="1075055" algn="l"/>
              </a:tabLst>
            </a:pPr>
            <a:r>
              <a:rPr sz="2800" spc="-15" dirty="0">
                <a:latin typeface="Carlito" panose="020F0502020204030204"/>
                <a:cs typeface="Carlito" panose="020F0502020204030204"/>
              </a:rPr>
              <a:t>Keyboards,</a:t>
            </a:r>
            <a:endParaRPr sz="2800">
              <a:latin typeface="Carlito" panose="020F0502020204030204"/>
              <a:cs typeface="Carlito" panose="020F0502020204030204"/>
            </a:endParaRPr>
          </a:p>
          <a:p>
            <a:pPr marL="1074420" lvl="2" indent="-514985">
              <a:lnSpc>
                <a:spcPct val="100000"/>
              </a:lnSpc>
              <a:spcBef>
                <a:spcPts val="670"/>
              </a:spcBef>
              <a:buAutoNum type="arabicPeriod"/>
              <a:tabLst>
                <a:tab pos="1074420" algn="l"/>
                <a:tab pos="1075055" algn="l"/>
              </a:tabLst>
            </a:pPr>
            <a:r>
              <a:rPr sz="2800" spc="-30" dirty="0">
                <a:latin typeface="Carlito" panose="020F0502020204030204"/>
                <a:cs typeface="Carlito" panose="020F0502020204030204"/>
              </a:rPr>
              <a:t>Teletypewriters,</a:t>
            </a:r>
            <a:endParaRPr sz="2800">
              <a:latin typeface="Carlito" panose="020F0502020204030204"/>
              <a:cs typeface="Carlito" panose="020F0502020204030204"/>
            </a:endParaRPr>
          </a:p>
          <a:p>
            <a:pPr marL="1074420" lvl="2" indent="-514985">
              <a:lnSpc>
                <a:spcPct val="100000"/>
              </a:lnSpc>
              <a:spcBef>
                <a:spcPts val="675"/>
              </a:spcBef>
              <a:buAutoNum type="arabicPeriod"/>
              <a:tabLst>
                <a:tab pos="1074420" algn="l"/>
                <a:tab pos="1075055" algn="l"/>
              </a:tabLst>
            </a:pPr>
            <a:r>
              <a:rPr sz="2800" spc="-10" dirty="0">
                <a:latin typeface="Carlito" panose="020F0502020204030204"/>
                <a:cs typeface="Carlito" panose="020F0502020204030204"/>
              </a:rPr>
              <a:t>Analog-to-Digital </a:t>
            </a:r>
            <a:r>
              <a:rPr sz="2800" spc="-25" dirty="0">
                <a:latin typeface="Carlito" panose="020F0502020204030204"/>
                <a:cs typeface="Carlito" panose="020F0502020204030204"/>
              </a:rPr>
              <a:t>converters</a:t>
            </a:r>
            <a:r>
              <a:rPr sz="2800" spc="-20" dirty="0">
                <a:latin typeface="Carlito" panose="020F0502020204030204"/>
                <a:cs typeface="Carlito" panose="020F0502020204030204"/>
              </a:rPr>
              <a:t> </a:t>
            </a:r>
            <a:r>
              <a:rPr sz="2800" spc="-5" dirty="0">
                <a:latin typeface="Carlito" panose="020F0502020204030204"/>
                <a:cs typeface="Carlito" panose="020F0502020204030204"/>
              </a:rPr>
              <a:t>(A\D),</a:t>
            </a:r>
            <a:endParaRPr sz="2800">
              <a:latin typeface="Carlito" panose="020F0502020204030204"/>
              <a:cs typeface="Carlito" panose="020F0502020204030204"/>
            </a:endParaRPr>
          </a:p>
          <a:p>
            <a:pPr marL="1074420" lvl="2" indent="-514985">
              <a:lnSpc>
                <a:spcPct val="100000"/>
              </a:lnSpc>
              <a:spcBef>
                <a:spcPts val="670"/>
              </a:spcBef>
              <a:buAutoNum type="arabicPeriod"/>
              <a:tabLst>
                <a:tab pos="1074420" algn="l"/>
                <a:tab pos="1075055" algn="l"/>
              </a:tabLst>
            </a:pPr>
            <a:r>
              <a:rPr sz="2800" spc="-10" dirty="0">
                <a:latin typeface="Carlito" panose="020F0502020204030204"/>
                <a:cs typeface="Carlito" panose="020F0502020204030204"/>
              </a:rPr>
              <a:t>Digital-to-Analog </a:t>
            </a:r>
            <a:r>
              <a:rPr sz="2800" spc="-25" dirty="0">
                <a:latin typeface="Carlito" panose="020F0502020204030204"/>
                <a:cs typeface="Carlito" panose="020F0502020204030204"/>
              </a:rPr>
              <a:t>converters</a:t>
            </a:r>
            <a:r>
              <a:rPr sz="2800" spc="-20" dirty="0">
                <a:latin typeface="Carlito" panose="020F0502020204030204"/>
                <a:cs typeface="Carlito" panose="020F0502020204030204"/>
              </a:rPr>
              <a:t> </a:t>
            </a:r>
            <a:r>
              <a:rPr sz="2800" spc="-5" dirty="0">
                <a:latin typeface="Carlito" panose="020F0502020204030204"/>
                <a:cs typeface="Carlito" panose="020F0502020204030204"/>
              </a:rPr>
              <a:t>(D\A)</a:t>
            </a:r>
            <a:endParaRPr sz="2800">
              <a:latin typeface="Carlito" panose="020F0502020204030204"/>
              <a:cs typeface="Carlito" panose="020F0502020204030204"/>
            </a:endParaRPr>
          </a:p>
        </p:txBody>
      </p:sp>
      <p:sp>
        <p:nvSpPr>
          <p:cNvPr id="4" name="object 4"/>
          <p:cNvSpPr txBox="1"/>
          <p:nvPr/>
        </p:nvSpPr>
        <p:spPr>
          <a:xfrm>
            <a:off x="707390" y="6245352"/>
            <a:ext cx="929005" cy="269875"/>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panose="020B0604020202020204"/>
                <a:cs typeface="Arial" panose="020B0604020202020204"/>
              </a:rPr>
              <a:t>Lecture</a:t>
            </a:r>
            <a:r>
              <a:rPr sz="1600" b="1" spc="-60" dirty="0">
                <a:latin typeface="Arial" panose="020B0604020202020204"/>
                <a:cs typeface="Arial" panose="020B0604020202020204"/>
              </a:rPr>
              <a:t> </a:t>
            </a:r>
            <a:r>
              <a:rPr sz="1600" b="1" dirty="0">
                <a:latin typeface="Arial" panose="020B0604020202020204"/>
                <a:cs typeface="Arial" panose="020B0604020202020204"/>
              </a:rPr>
              <a:t>1</a:t>
            </a:r>
            <a:endParaRPr sz="1600">
              <a:latin typeface="Arial" panose="020B0604020202020204"/>
              <a:cs typeface="Arial" panose="020B0604020202020204"/>
            </a:endParaRPr>
          </a:p>
        </p:txBody>
      </p:sp>
      <p:sp>
        <p:nvSpPr>
          <p:cNvPr id="6" name="object 6"/>
          <p:cNvSpPr txBox="1"/>
          <p:nvPr/>
        </p:nvSpPr>
        <p:spPr>
          <a:xfrm>
            <a:off x="6380734" y="6245352"/>
            <a:ext cx="2284730" cy="259045"/>
          </a:xfrm>
          <a:prstGeom prst="rect">
            <a:avLst/>
          </a:prstGeom>
        </p:spPr>
        <p:txBody>
          <a:bodyPr vert="horz" wrap="square" lIns="0" tIns="12700" rIns="0" bIns="0" rtlCol="0">
            <a:spAutoFit/>
          </a:bodyPr>
          <a:lstStyle/>
          <a:p>
            <a:pPr marL="12700">
              <a:lnSpc>
                <a:spcPct val="100000"/>
              </a:lnSpc>
              <a:spcBef>
                <a:spcPts val="100"/>
              </a:spcBef>
            </a:pPr>
            <a:r>
              <a:rPr lang="en-US" sz="1600" b="1" dirty="0" smtClean="0">
                <a:latin typeface="Arial" panose="020B0604020202020204"/>
                <a:cs typeface="Arial" panose="020B0604020202020204"/>
              </a:rPr>
              <a:t>Computer Architecture </a:t>
            </a:r>
            <a:endParaRPr sz="1600" dirty="0">
              <a:latin typeface="Arial" panose="020B0604020202020204"/>
              <a:cs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5" name="object 5"/>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8</a:t>
            </a:fld>
            <a:endParaRPr sz="1200" dirty="0">
              <a:latin typeface="Arial" panose="020B0604020202020204"/>
              <a:cs typeface="Arial" panose="020B0604020202020204"/>
            </a:endParaRPr>
          </a:p>
        </p:txBody>
      </p:sp>
      <p:sp>
        <p:nvSpPr>
          <p:cNvPr id="2" name="object 2"/>
          <p:cNvSpPr txBox="1"/>
          <p:nvPr/>
        </p:nvSpPr>
        <p:spPr>
          <a:xfrm>
            <a:off x="535940" y="720344"/>
            <a:ext cx="8041005" cy="4168775"/>
          </a:xfrm>
          <a:prstGeom prst="rect">
            <a:avLst/>
          </a:prstGeom>
        </p:spPr>
        <p:txBody>
          <a:bodyPr vert="horz" wrap="square" lIns="0" tIns="12065" rIns="0" bIns="0" rtlCol="0">
            <a:spAutoFit/>
          </a:bodyPr>
          <a:lstStyle/>
          <a:p>
            <a:pPr marL="355600" indent="-342900">
              <a:lnSpc>
                <a:spcPct val="100000"/>
              </a:lnSpc>
              <a:spcBef>
                <a:spcPts val="95"/>
              </a:spcBef>
              <a:buFont typeface="Arial" panose="020B0604020202020204"/>
              <a:buChar char="•"/>
              <a:tabLst>
                <a:tab pos="354965" algn="l"/>
                <a:tab pos="355600" algn="l"/>
              </a:tabLst>
            </a:pPr>
            <a:r>
              <a:rPr sz="3200" b="1" u="heavy" spc="-5" dirty="0">
                <a:solidFill>
                  <a:srgbClr val="FF0000"/>
                </a:solidFill>
                <a:uFill>
                  <a:solidFill>
                    <a:srgbClr val="FF0000"/>
                  </a:solidFill>
                </a:uFill>
                <a:latin typeface="Carlito" panose="020F0502020204030204"/>
                <a:cs typeface="Carlito" panose="020F0502020204030204"/>
              </a:rPr>
              <a:t>Input </a:t>
            </a:r>
            <a:r>
              <a:rPr sz="3200" b="1" u="heavy" spc="-10" dirty="0">
                <a:solidFill>
                  <a:srgbClr val="FF0000"/>
                </a:solidFill>
                <a:uFill>
                  <a:solidFill>
                    <a:srgbClr val="FF0000"/>
                  </a:solidFill>
                </a:uFill>
                <a:latin typeface="Carlito" panose="020F0502020204030204"/>
                <a:cs typeface="Carlito" panose="020F0502020204030204"/>
              </a:rPr>
              <a:t>Devices</a:t>
            </a:r>
            <a:r>
              <a:rPr sz="3200" b="1" u="heavy" spc="-20" dirty="0">
                <a:solidFill>
                  <a:srgbClr val="FF0000"/>
                </a:solidFill>
                <a:uFill>
                  <a:solidFill>
                    <a:srgbClr val="FF0000"/>
                  </a:solidFill>
                </a:uFill>
                <a:latin typeface="Carlito" panose="020F0502020204030204"/>
                <a:cs typeface="Carlito" panose="020F0502020204030204"/>
              </a:rPr>
              <a:t> </a:t>
            </a:r>
            <a:r>
              <a:rPr sz="3200" b="1" u="heavy" spc="-5" dirty="0">
                <a:solidFill>
                  <a:srgbClr val="FF0000"/>
                </a:solidFill>
                <a:uFill>
                  <a:solidFill>
                    <a:srgbClr val="FF0000"/>
                  </a:solidFill>
                </a:uFill>
                <a:latin typeface="Carlito" panose="020F0502020204030204"/>
                <a:cs typeface="Carlito" panose="020F0502020204030204"/>
              </a:rPr>
              <a:t>(continued):</a:t>
            </a:r>
            <a:endParaRPr sz="3200">
              <a:latin typeface="Carlito" panose="020F0502020204030204"/>
              <a:cs typeface="Carlito" panose="020F0502020204030204"/>
            </a:endParaRPr>
          </a:p>
          <a:p>
            <a:pPr>
              <a:lnSpc>
                <a:spcPct val="100000"/>
              </a:lnSpc>
              <a:spcBef>
                <a:spcPts val="30"/>
              </a:spcBef>
              <a:buClr>
                <a:srgbClr val="FF0000"/>
              </a:buClr>
              <a:buFont typeface="Arial" panose="020B0604020202020204"/>
              <a:buChar char="•"/>
            </a:pPr>
            <a:endParaRPr sz="4050">
              <a:latin typeface="Carlito" panose="020F0502020204030204"/>
              <a:cs typeface="Carlito" panose="020F0502020204030204"/>
            </a:endParaRPr>
          </a:p>
          <a:p>
            <a:pPr marL="755650" marR="370205" lvl="1" indent="-285750">
              <a:lnSpc>
                <a:spcPts val="3020"/>
              </a:lnSpc>
              <a:buFont typeface="Arial" panose="020B0604020202020204"/>
              <a:buChar char="–"/>
              <a:tabLst>
                <a:tab pos="755650" algn="l"/>
              </a:tabLst>
            </a:pPr>
            <a:r>
              <a:rPr sz="2800" spc="-15" dirty="0">
                <a:latin typeface="Carlito" panose="020F0502020204030204"/>
                <a:cs typeface="Carlito" panose="020F0502020204030204"/>
              </a:rPr>
              <a:t>Requires </a:t>
            </a:r>
            <a:r>
              <a:rPr sz="2800" dirty="0">
                <a:latin typeface="Carlito" panose="020F0502020204030204"/>
                <a:cs typeface="Carlito" panose="020F0502020204030204"/>
              </a:rPr>
              <a:t>an</a:t>
            </a:r>
            <a:r>
              <a:rPr sz="2800" dirty="0">
                <a:solidFill>
                  <a:srgbClr val="FF0000"/>
                </a:solidFill>
                <a:latin typeface="Carlito" panose="020F0502020204030204"/>
                <a:cs typeface="Carlito" panose="020F0502020204030204"/>
              </a:rPr>
              <a:t> </a:t>
            </a:r>
            <a:r>
              <a:rPr sz="2800" b="1" u="heavy" spc="-15" dirty="0">
                <a:solidFill>
                  <a:srgbClr val="FF0000"/>
                </a:solidFill>
                <a:uFill>
                  <a:solidFill>
                    <a:srgbClr val="FF0000"/>
                  </a:solidFill>
                </a:uFill>
                <a:latin typeface="Carlito" panose="020F0502020204030204"/>
                <a:cs typeface="Carlito" panose="020F0502020204030204"/>
              </a:rPr>
              <a:t>interface </a:t>
            </a:r>
            <a:r>
              <a:rPr sz="2800" b="1" u="heavy" spc="-10" dirty="0">
                <a:solidFill>
                  <a:srgbClr val="FF0000"/>
                </a:solidFill>
                <a:uFill>
                  <a:solidFill>
                    <a:srgbClr val="FF0000"/>
                  </a:solidFill>
                </a:uFill>
                <a:latin typeface="Carlito" panose="020F0502020204030204"/>
                <a:cs typeface="Carlito" panose="020F0502020204030204"/>
              </a:rPr>
              <a:t>Network</a:t>
            </a:r>
            <a:r>
              <a:rPr sz="2800" b="1" spc="-10" dirty="0">
                <a:solidFill>
                  <a:srgbClr val="FF0000"/>
                </a:solidFill>
                <a:latin typeface="Carlito" panose="020F0502020204030204"/>
                <a:cs typeface="Carlito" panose="020F0502020204030204"/>
              </a:rPr>
              <a:t> </a:t>
            </a:r>
            <a:r>
              <a:rPr sz="2800" spc="-20" dirty="0">
                <a:latin typeface="Carlito" panose="020F0502020204030204"/>
                <a:cs typeface="Carlito" panose="020F0502020204030204"/>
              </a:rPr>
              <a:t>to transform </a:t>
            </a:r>
            <a:r>
              <a:rPr sz="2800" dirty="0">
                <a:latin typeface="Carlito" panose="020F0502020204030204"/>
                <a:cs typeface="Carlito" panose="020F0502020204030204"/>
              </a:rPr>
              <a:t>the  input </a:t>
            </a:r>
            <a:r>
              <a:rPr sz="2800" spc="-20" dirty="0">
                <a:latin typeface="Carlito" panose="020F0502020204030204"/>
                <a:cs typeface="Carlito" panose="020F0502020204030204"/>
              </a:rPr>
              <a:t>data into </a:t>
            </a:r>
            <a:r>
              <a:rPr sz="2800" dirty="0">
                <a:latin typeface="Carlito" panose="020F0502020204030204"/>
                <a:cs typeface="Carlito" panose="020F0502020204030204"/>
              </a:rPr>
              <a:t>the </a:t>
            </a:r>
            <a:r>
              <a:rPr sz="2800" spc="-10" dirty="0">
                <a:latin typeface="Carlito" panose="020F0502020204030204"/>
                <a:cs typeface="Carlito" panose="020F0502020204030204"/>
              </a:rPr>
              <a:t>compatible digital</a:t>
            </a:r>
            <a:r>
              <a:rPr sz="2800" spc="25" dirty="0">
                <a:latin typeface="Carlito" panose="020F0502020204030204"/>
                <a:cs typeface="Carlito" panose="020F0502020204030204"/>
              </a:rPr>
              <a:t> </a:t>
            </a:r>
            <a:r>
              <a:rPr sz="2800" spc="-20" dirty="0">
                <a:latin typeface="Carlito" panose="020F0502020204030204"/>
                <a:cs typeface="Carlito" panose="020F0502020204030204"/>
              </a:rPr>
              <a:t>form.</a:t>
            </a:r>
            <a:endParaRPr sz="2800">
              <a:latin typeface="Carlito" panose="020F0502020204030204"/>
              <a:cs typeface="Carlito" panose="020F0502020204030204"/>
            </a:endParaRPr>
          </a:p>
          <a:p>
            <a:pPr lvl="1">
              <a:lnSpc>
                <a:spcPct val="100000"/>
              </a:lnSpc>
              <a:spcBef>
                <a:spcPts val="25"/>
              </a:spcBef>
              <a:buFont typeface="Arial" panose="020B0604020202020204"/>
              <a:buChar char="–"/>
            </a:pPr>
            <a:endParaRPr sz="3250">
              <a:latin typeface="Carlito" panose="020F0502020204030204"/>
              <a:cs typeface="Carlito" panose="020F0502020204030204"/>
            </a:endParaRPr>
          </a:p>
          <a:p>
            <a:pPr marL="755650" lvl="1" indent="-285750">
              <a:lnSpc>
                <a:spcPct val="100000"/>
              </a:lnSpc>
              <a:buFont typeface="Arial" panose="020B0604020202020204"/>
              <a:buChar char="–"/>
              <a:tabLst>
                <a:tab pos="755650" algn="l"/>
              </a:tabLst>
            </a:pPr>
            <a:r>
              <a:rPr sz="2800" spc="-15" dirty="0">
                <a:latin typeface="Carlito" panose="020F0502020204030204"/>
                <a:cs typeface="Carlito" panose="020F0502020204030204"/>
              </a:rPr>
              <a:t>Receives </a:t>
            </a:r>
            <a:r>
              <a:rPr sz="2800" spc="-20" dirty="0">
                <a:latin typeface="Carlito" panose="020F0502020204030204"/>
                <a:cs typeface="Carlito" panose="020F0502020204030204"/>
              </a:rPr>
              <a:t>data </a:t>
            </a:r>
            <a:r>
              <a:rPr sz="2800" spc="-10" dirty="0">
                <a:latin typeface="Carlito" panose="020F0502020204030204"/>
                <a:cs typeface="Carlito" panose="020F0502020204030204"/>
              </a:rPr>
              <a:t>through </a:t>
            </a:r>
            <a:r>
              <a:rPr sz="2800" dirty="0">
                <a:latin typeface="Carlito" panose="020F0502020204030204"/>
                <a:cs typeface="Carlito" panose="020F0502020204030204"/>
              </a:rPr>
              <a:t>an</a:t>
            </a:r>
            <a:r>
              <a:rPr sz="2800" dirty="0">
                <a:solidFill>
                  <a:srgbClr val="FF0000"/>
                </a:solidFill>
                <a:latin typeface="Carlito" panose="020F0502020204030204"/>
                <a:cs typeface="Carlito" panose="020F0502020204030204"/>
              </a:rPr>
              <a:t> </a:t>
            </a:r>
            <a:r>
              <a:rPr sz="2800" b="1" u="heavy" dirty="0">
                <a:solidFill>
                  <a:srgbClr val="FF0000"/>
                </a:solidFill>
                <a:uFill>
                  <a:solidFill>
                    <a:srgbClr val="FF0000"/>
                  </a:solidFill>
                </a:uFill>
                <a:latin typeface="Carlito" panose="020F0502020204030204"/>
                <a:cs typeface="Carlito" panose="020F0502020204030204"/>
              </a:rPr>
              <a:t>Input</a:t>
            </a:r>
            <a:r>
              <a:rPr sz="2800" b="1" u="heavy" spc="30" dirty="0">
                <a:solidFill>
                  <a:srgbClr val="FF0000"/>
                </a:solidFill>
                <a:uFill>
                  <a:solidFill>
                    <a:srgbClr val="FF0000"/>
                  </a:solidFill>
                </a:uFill>
                <a:latin typeface="Carlito" panose="020F0502020204030204"/>
                <a:cs typeface="Carlito" panose="020F0502020204030204"/>
              </a:rPr>
              <a:t> </a:t>
            </a:r>
            <a:r>
              <a:rPr sz="2800" b="1" u="heavy" spc="-5" dirty="0">
                <a:solidFill>
                  <a:srgbClr val="FF0000"/>
                </a:solidFill>
                <a:uFill>
                  <a:solidFill>
                    <a:srgbClr val="FF0000"/>
                  </a:solidFill>
                </a:uFill>
                <a:latin typeface="Carlito" panose="020F0502020204030204"/>
                <a:cs typeface="Carlito" panose="020F0502020204030204"/>
              </a:rPr>
              <a:t>Bus</a:t>
            </a:r>
            <a:r>
              <a:rPr sz="2800" spc="-5" dirty="0">
                <a:solidFill>
                  <a:srgbClr val="FF0000"/>
                </a:solidFill>
                <a:latin typeface="Carlito" panose="020F0502020204030204"/>
                <a:cs typeface="Carlito" panose="020F0502020204030204"/>
              </a:rPr>
              <a:t>.</a:t>
            </a:r>
            <a:endParaRPr sz="2800">
              <a:latin typeface="Carlito" panose="020F0502020204030204"/>
              <a:cs typeface="Carlito" panose="020F0502020204030204"/>
            </a:endParaRPr>
          </a:p>
          <a:p>
            <a:pPr lvl="1">
              <a:lnSpc>
                <a:spcPct val="100000"/>
              </a:lnSpc>
              <a:spcBef>
                <a:spcPts val="25"/>
              </a:spcBef>
              <a:buFont typeface="Arial" panose="020B0604020202020204"/>
              <a:buChar char="–"/>
            </a:pPr>
            <a:endParaRPr sz="3600">
              <a:latin typeface="Carlito" panose="020F0502020204030204"/>
              <a:cs typeface="Carlito" panose="020F0502020204030204"/>
            </a:endParaRPr>
          </a:p>
          <a:p>
            <a:pPr marL="755650" marR="5080" lvl="1" indent="-285750">
              <a:lnSpc>
                <a:spcPts val="3020"/>
              </a:lnSpc>
              <a:buFont typeface="Arial" panose="020B0604020202020204"/>
              <a:buChar char="–"/>
              <a:tabLst>
                <a:tab pos="755650" algn="l"/>
              </a:tabLst>
            </a:pPr>
            <a:r>
              <a:rPr sz="2800" spc="-5" dirty="0">
                <a:latin typeface="Carlito" panose="020F0502020204030204"/>
                <a:cs typeface="Carlito" panose="020F0502020204030204"/>
              </a:rPr>
              <a:t>Selects </a:t>
            </a:r>
            <a:r>
              <a:rPr sz="2800" dirty="0">
                <a:latin typeface="Carlito" panose="020F0502020204030204"/>
                <a:cs typeface="Carlito" panose="020F0502020204030204"/>
              </a:rPr>
              <a:t>the input </a:t>
            </a:r>
            <a:r>
              <a:rPr sz="2800" spc="-5" dirty="0">
                <a:latin typeface="Carlito" panose="020F0502020204030204"/>
                <a:cs typeface="Carlito" panose="020F0502020204030204"/>
              </a:rPr>
              <a:t>device </a:t>
            </a:r>
            <a:r>
              <a:rPr sz="2800" spc="-15" dirty="0">
                <a:latin typeface="Carlito" panose="020F0502020204030204"/>
                <a:cs typeface="Carlito" panose="020F0502020204030204"/>
              </a:rPr>
              <a:t>by </a:t>
            </a:r>
            <a:r>
              <a:rPr sz="2800" spc="-5" dirty="0">
                <a:latin typeface="Carlito" panose="020F0502020204030204"/>
                <a:cs typeface="Carlito" panose="020F0502020204030204"/>
              </a:rPr>
              <a:t>sending out </a:t>
            </a:r>
            <a:r>
              <a:rPr sz="2800" dirty="0">
                <a:latin typeface="Carlito" panose="020F0502020204030204"/>
                <a:cs typeface="Carlito" panose="020F0502020204030204"/>
              </a:rPr>
              <a:t>an </a:t>
            </a:r>
            <a:r>
              <a:rPr sz="2800" spc="-5" dirty="0">
                <a:latin typeface="Carlito" panose="020F0502020204030204"/>
                <a:cs typeface="Carlito" panose="020F0502020204030204"/>
              </a:rPr>
              <a:t>address  on </a:t>
            </a:r>
            <a:r>
              <a:rPr sz="2800" dirty="0">
                <a:latin typeface="Carlito" panose="020F0502020204030204"/>
                <a:cs typeface="Carlito" panose="020F0502020204030204"/>
              </a:rPr>
              <a:t>the</a:t>
            </a:r>
            <a:r>
              <a:rPr sz="2800" dirty="0">
                <a:solidFill>
                  <a:srgbClr val="FF0000"/>
                </a:solidFill>
                <a:latin typeface="Carlito" panose="020F0502020204030204"/>
                <a:cs typeface="Carlito" panose="020F0502020204030204"/>
              </a:rPr>
              <a:t> </a:t>
            </a:r>
            <a:r>
              <a:rPr sz="2800" b="1" u="heavy" dirty="0">
                <a:solidFill>
                  <a:srgbClr val="FF0000"/>
                </a:solidFill>
                <a:uFill>
                  <a:solidFill>
                    <a:srgbClr val="FF0000"/>
                  </a:solidFill>
                </a:uFill>
                <a:latin typeface="Carlito" panose="020F0502020204030204"/>
                <a:cs typeface="Carlito" panose="020F0502020204030204"/>
              </a:rPr>
              <a:t>I\O </a:t>
            </a:r>
            <a:r>
              <a:rPr sz="2800" b="1" u="heavy" spc="-5" dirty="0">
                <a:solidFill>
                  <a:srgbClr val="FF0000"/>
                </a:solidFill>
                <a:uFill>
                  <a:solidFill>
                    <a:srgbClr val="FF0000"/>
                  </a:solidFill>
                </a:uFill>
                <a:latin typeface="Carlito" panose="020F0502020204030204"/>
                <a:cs typeface="Carlito" panose="020F0502020204030204"/>
              </a:rPr>
              <a:t>Address</a:t>
            </a:r>
            <a:r>
              <a:rPr sz="2800" b="1" u="heavy" spc="-30" dirty="0">
                <a:solidFill>
                  <a:srgbClr val="FF0000"/>
                </a:solidFill>
                <a:uFill>
                  <a:solidFill>
                    <a:srgbClr val="FF0000"/>
                  </a:solidFill>
                </a:uFill>
                <a:latin typeface="Carlito" panose="020F0502020204030204"/>
                <a:cs typeface="Carlito" panose="020F0502020204030204"/>
              </a:rPr>
              <a:t> </a:t>
            </a:r>
            <a:r>
              <a:rPr sz="2800" b="1" u="heavy" dirty="0">
                <a:solidFill>
                  <a:srgbClr val="FF0000"/>
                </a:solidFill>
                <a:uFill>
                  <a:solidFill>
                    <a:srgbClr val="FF0000"/>
                  </a:solidFill>
                </a:uFill>
                <a:latin typeface="Carlito" panose="020F0502020204030204"/>
                <a:cs typeface="Carlito" panose="020F0502020204030204"/>
              </a:rPr>
              <a:t>Bus.</a:t>
            </a:r>
            <a:endParaRPr sz="2800">
              <a:latin typeface="Carlito" panose="020F0502020204030204"/>
              <a:cs typeface="Carlito"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70"/>
              </a:lnSpc>
            </a:pPr>
            <a:r>
              <a:rPr spc="-5" dirty="0"/>
              <a:t>Lecture</a:t>
            </a:r>
            <a:r>
              <a:rPr spc="-60" dirty="0"/>
              <a:t> </a:t>
            </a:r>
            <a:r>
              <a:rPr dirty="0"/>
              <a:t>1</a:t>
            </a:r>
          </a:p>
        </p:txBody>
      </p:sp>
      <p:sp>
        <p:nvSpPr>
          <p:cNvPr id="6" name="object 6"/>
          <p:cNvSpPr txBox="1">
            <a:spLocks noGrp="1"/>
          </p:cNvSpPr>
          <p:nvPr>
            <p:ph type="sldNum" sz="quarter" idx="7"/>
          </p:nvPr>
        </p:nvSpPr>
        <p:spPr>
          <a:prstGeom prst="rect">
            <a:avLst/>
          </a:prstGeom>
        </p:spPr>
        <p:txBody>
          <a:bodyPr vert="horz" wrap="square" lIns="0" tIns="76200" rIns="0" bIns="0" rtlCol="0">
            <a:spAutoFit/>
          </a:bodyPr>
          <a:lstStyle/>
          <a:p>
            <a:pPr marL="12700">
              <a:lnSpc>
                <a:spcPts val="1870"/>
              </a:lnSpc>
            </a:pPr>
            <a:r>
              <a:rPr lang="en-US" spc="-5" dirty="0" smtClean="0"/>
              <a:t>Computer Architecture </a:t>
            </a:r>
            <a:endParaRPr dirty="0"/>
          </a:p>
          <a:p>
            <a:pPr marR="30480" algn="r">
              <a:lnSpc>
                <a:spcPct val="100000"/>
              </a:lnSpc>
              <a:spcBef>
                <a:spcPts val="735"/>
              </a:spcBef>
            </a:pPr>
            <a:fld id="{81D60167-4931-47E6-BA6A-407CBD079E47}" type="slidenum">
              <a:rPr sz="1200" b="0" dirty="0">
                <a:solidFill>
                  <a:srgbClr val="888888"/>
                </a:solidFill>
                <a:latin typeface="Arial" panose="020B0604020202020204"/>
                <a:cs typeface="Arial" panose="020B0604020202020204"/>
              </a:rPr>
              <a:t>9</a:t>
            </a:fld>
            <a:endParaRPr sz="1200" dirty="0">
              <a:latin typeface="Arial" panose="020B0604020202020204"/>
              <a:cs typeface="Arial" panose="020B0604020202020204"/>
            </a:endParaRPr>
          </a:p>
        </p:txBody>
      </p:sp>
      <p:sp>
        <p:nvSpPr>
          <p:cNvPr id="2" name="object 2"/>
          <p:cNvSpPr txBox="1">
            <a:spLocks noGrp="1"/>
          </p:cNvSpPr>
          <p:nvPr>
            <p:ph type="title"/>
          </p:nvPr>
        </p:nvSpPr>
        <p:spPr>
          <a:xfrm>
            <a:off x="459740" y="1067053"/>
            <a:ext cx="2503805" cy="635635"/>
          </a:xfrm>
          <a:prstGeom prst="rect">
            <a:avLst/>
          </a:prstGeom>
        </p:spPr>
        <p:txBody>
          <a:bodyPr vert="horz" wrap="square" lIns="0" tIns="13335" rIns="0" bIns="0" rtlCol="0">
            <a:spAutoFit/>
          </a:bodyPr>
          <a:lstStyle/>
          <a:p>
            <a:pPr marL="12700">
              <a:lnSpc>
                <a:spcPct val="100000"/>
              </a:lnSpc>
              <a:spcBef>
                <a:spcPts val="105"/>
              </a:spcBef>
            </a:pPr>
            <a:r>
              <a:rPr spc="-5" dirty="0"/>
              <a:t>2-</a:t>
            </a:r>
            <a:r>
              <a:rPr spc="-90" dirty="0"/>
              <a:t> </a:t>
            </a:r>
            <a:r>
              <a:rPr dirty="0"/>
              <a:t>Memory:</a:t>
            </a:r>
          </a:p>
        </p:txBody>
      </p:sp>
      <p:sp>
        <p:nvSpPr>
          <p:cNvPr id="3" name="object 3"/>
          <p:cNvSpPr txBox="1"/>
          <p:nvPr/>
        </p:nvSpPr>
        <p:spPr>
          <a:xfrm>
            <a:off x="916939" y="1772157"/>
            <a:ext cx="7901305" cy="2757170"/>
          </a:xfrm>
          <a:prstGeom prst="rect">
            <a:avLst/>
          </a:prstGeom>
        </p:spPr>
        <p:txBody>
          <a:bodyPr vert="horz" wrap="square" lIns="0" tIns="12700" rIns="0" bIns="0" rtlCol="0">
            <a:spAutoFit/>
          </a:bodyPr>
          <a:lstStyle/>
          <a:p>
            <a:pPr marL="298450" marR="5080" indent="-285750">
              <a:lnSpc>
                <a:spcPct val="100000"/>
              </a:lnSpc>
              <a:spcBef>
                <a:spcPts val="100"/>
              </a:spcBef>
              <a:buFont typeface="Arial" panose="020B0604020202020204"/>
              <a:buChar char="–"/>
              <a:tabLst>
                <a:tab pos="298450" algn="l"/>
              </a:tabLst>
            </a:pPr>
            <a:r>
              <a:rPr sz="2800" spc="-5" dirty="0">
                <a:latin typeface="Carlito" panose="020F0502020204030204"/>
                <a:cs typeface="Carlito" panose="020F0502020204030204"/>
              </a:rPr>
              <a:t>Has </a:t>
            </a:r>
            <a:r>
              <a:rPr sz="2800" dirty="0">
                <a:latin typeface="Carlito" panose="020F0502020204030204"/>
                <a:cs typeface="Carlito" panose="020F0502020204030204"/>
              </a:rPr>
              <a:t>the ability </a:t>
            </a:r>
            <a:r>
              <a:rPr sz="2800" spc="-20" dirty="0">
                <a:latin typeface="Carlito" panose="020F0502020204030204"/>
                <a:cs typeface="Carlito" panose="020F0502020204030204"/>
              </a:rPr>
              <a:t>to store </a:t>
            </a:r>
            <a:r>
              <a:rPr sz="2800" spc="-5" dirty="0">
                <a:latin typeface="Carlito" panose="020F0502020204030204"/>
                <a:cs typeface="Carlito" panose="020F0502020204030204"/>
              </a:rPr>
              <a:t>binary </a:t>
            </a:r>
            <a:r>
              <a:rPr sz="2800" spc="-10" dirty="0">
                <a:latin typeface="Carlito" panose="020F0502020204030204"/>
                <a:cs typeface="Carlito" panose="020F0502020204030204"/>
              </a:rPr>
              <a:t>Numbers that  </a:t>
            </a:r>
            <a:r>
              <a:rPr sz="2800" spc="-5" dirty="0">
                <a:latin typeface="Carlito" panose="020F0502020204030204"/>
                <a:cs typeface="Carlito" panose="020F0502020204030204"/>
              </a:rPr>
              <a:t>describes </a:t>
            </a:r>
            <a:r>
              <a:rPr sz="2800" dirty="0">
                <a:latin typeface="Carlito" panose="020F0502020204030204"/>
                <a:cs typeface="Carlito" panose="020F0502020204030204"/>
              </a:rPr>
              <a:t>in </a:t>
            </a:r>
            <a:r>
              <a:rPr sz="2800" spc="-15" dirty="0">
                <a:latin typeface="Carlito" panose="020F0502020204030204"/>
                <a:cs typeface="Carlito" panose="020F0502020204030204"/>
              </a:rPr>
              <a:t>detail </a:t>
            </a:r>
            <a:r>
              <a:rPr sz="2800" spc="-5" dirty="0">
                <a:latin typeface="Carlito" panose="020F0502020204030204"/>
                <a:cs typeface="Carlito" panose="020F0502020204030204"/>
              </a:rPr>
              <a:t>the instructions </a:t>
            </a:r>
            <a:r>
              <a:rPr sz="2800" spc="-20" dirty="0">
                <a:latin typeface="Carlito" panose="020F0502020204030204"/>
                <a:cs typeface="Carlito" panose="020F0502020204030204"/>
              </a:rPr>
              <a:t>to </a:t>
            </a:r>
            <a:r>
              <a:rPr sz="2800" spc="-5" dirty="0">
                <a:latin typeface="Carlito" panose="020F0502020204030204"/>
                <a:cs typeface="Carlito" panose="020F0502020204030204"/>
              </a:rPr>
              <a:t>be </a:t>
            </a:r>
            <a:r>
              <a:rPr sz="2800" spc="-20" dirty="0">
                <a:latin typeface="Carlito" panose="020F0502020204030204"/>
                <a:cs typeface="Carlito" panose="020F0502020204030204"/>
              </a:rPr>
              <a:t>executed </a:t>
            </a:r>
            <a:r>
              <a:rPr sz="2800" spc="-5" dirty="0">
                <a:latin typeface="Carlito" panose="020F0502020204030204"/>
                <a:cs typeface="Carlito" panose="020F0502020204030204"/>
              </a:rPr>
              <a:t>by  </a:t>
            </a:r>
            <a:r>
              <a:rPr sz="2800" spc="-30" dirty="0">
                <a:latin typeface="Carlito" panose="020F0502020204030204"/>
                <a:cs typeface="Carlito" panose="020F0502020204030204"/>
              </a:rPr>
              <a:t>microprocessor.</a:t>
            </a:r>
            <a:endParaRPr sz="2800">
              <a:latin typeface="Carlito" panose="020F0502020204030204"/>
              <a:cs typeface="Carlito" panose="020F0502020204030204"/>
            </a:endParaRPr>
          </a:p>
          <a:p>
            <a:pPr>
              <a:lnSpc>
                <a:spcPct val="100000"/>
              </a:lnSpc>
              <a:spcBef>
                <a:spcPts val="5"/>
              </a:spcBef>
              <a:buFont typeface="Arial" panose="020B0604020202020204"/>
              <a:buChar char="–"/>
            </a:pPr>
            <a:endParaRPr sz="3850">
              <a:latin typeface="Carlito" panose="020F0502020204030204"/>
              <a:cs typeface="Carlito" panose="020F0502020204030204"/>
            </a:endParaRPr>
          </a:p>
          <a:p>
            <a:pPr marL="298450" marR="206375" indent="-285750">
              <a:lnSpc>
                <a:spcPct val="100000"/>
              </a:lnSpc>
              <a:buFont typeface="Arial" panose="020B0604020202020204"/>
              <a:buChar char="–"/>
              <a:tabLst>
                <a:tab pos="298450" algn="l"/>
              </a:tabLst>
            </a:pPr>
            <a:r>
              <a:rPr sz="2800" spc="-20" dirty="0">
                <a:latin typeface="Carlito" panose="020F0502020204030204"/>
                <a:cs typeface="Carlito" panose="020F0502020204030204"/>
              </a:rPr>
              <a:t>By </a:t>
            </a:r>
            <a:r>
              <a:rPr sz="2800" spc="-5" dirty="0">
                <a:latin typeface="Carlito" panose="020F0502020204030204"/>
                <a:cs typeface="Carlito" panose="020F0502020204030204"/>
              </a:rPr>
              <a:t>sending out </a:t>
            </a:r>
            <a:r>
              <a:rPr sz="2800" dirty="0">
                <a:latin typeface="Carlito" panose="020F0502020204030204"/>
                <a:cs typeface="Carlito" panose="020F0502020204030204"/>
              </a:rPr>
              <a:t>an </a:t>
            </a:r>
            <a:r>
              <a:rPr sz="2800" spc="-5" dirty="0">
                <a:latin typeface="Carlito" panose="020F0502020204030204"/>
                <a:cs typeface="Carlito" panose="020F0502020204030204"/>
              </a:rPr>
              <a:t>address </a:t>
            </a:r>
            <a:r>
              <a:rPr sz="2800" b="1" dirty="0">
                <a:solidFill>
                  <a:srgbClr val="FF0000"/>
                </a:solidFill>
                <a:latin typeface="Carlito" panose="020F0502020204030204"/>
                <a:cs typeface="Carlito" panose="020F0502020204030204"/>
              </a:rPr>
              <a:t>on the memory </a:t>
            </a:r>
            <a:r>
              <a:rPr sz="2800" b="1" spc="-5" dirty="0">
                <a:solidFill>
                  <a:srgbClr val="FF0000"/>
                </a:solidFill>
                <a:latin typeface="Carlito" panose="020F0502020204030204"/>
                <a:cs typeface="Carlito" panose="020F0502020204030204"/>
              </a:rPr>
              <a:t>bus</a:t>
            </a:r>
            <a:r>
              <a:rPr sz="2800" spc="-5" dirty="0">
                <a:latin typeface="Carlito" panose="020F0502020204030204"/>
                <a:cs typeface="Carlito" panose="020F0502020204030204"/>
              </a:rPr>
              <a:t>, </a:t>
            </a:r>
            <a:r>
              <a:rPr sz="2800" dirty="0">
                <a:latin typeface="Carlito" panose="020F0502020204030204"/>
                <a:cs typeface="Carlito" panose="020F0502020204030204"/>
              </a:rPr>
              <a:t>the  </a:t>
            </a:r>
            <a:r>
              <a:rPr sz="2800" spc="-10" dirty="0">
                <a:latin typeface="Carlito" panose="020F0502020204030204"/>
                <a:cs typeface="Carlito" panose="020F0502020204030204"/>
              </a:rPr>
              <a:t>microprocessor requests </a:t>
            </a:r>
            <a:r>
              <a:rPr sz="2800" dirty="0">
                <a:latin typeface="Carlito" panose="020F0502020204030204"/>
                <a:cs typeface="Carlito" panose="020F0502020204030204"/>
              </a:rPr>
              <a:t>a memory</a:t>
            </a:r>
            <a:r>
              <a:rPr sz="2800" spc="-5" dirty="0">
                <a:latin typeface="Carlito" panose="020F0502020204030204"/>
                <a:cs typeface="Carlito" panose="020F0502020204030204"/>
              </a:rPr>
              <a:t> </a:t>
            </a:r>
            <a:r>
              <a:rPr sz="2800" spc="-10" dirty="0">
                <a:latin typeface="Carlito" panose="020F0502020204030204"/>
                <a:cs typeface="Carlito" panose="020F0502020204030204"/>
              </a:rPr>
              <a:t>location.</a:t>
            </a:r>
            <a:endParaRPr sz="2800">
              <a:latin typeface="Carlito" panose="020F0502020204030204"/>
              <a:cs typeface="Carlito"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2494</Words>
  <Application>Microsoft Office PowerPoint</Application>
  <PresentationFormat>On-screen Show (4:3)</PresentationFormat>
  <Paragraphs>664</Paragraphs>
  <Slides>55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Carlito</vt:lpstr>
      <vt:lpstr>Comic Sans MS</vt:lpstr>
      <vt:lpstr>Courier New</vt:lpstr>
      <vt:lpstr>Times New Roman</vt:lpstr>
      <vt:lpstr>Trebuchet MS</vt:lpstr>
      <vt:lpstr>Verdana</vt:lpstr>
      <vt:lpstr>Wingdings</vt:lpstr>
      <vt:lpstr>Office Theme</vt:lpstr>
      <vt:lpstr>PowerPoint Presentation</vt:lpstr>
      <vt:lpstr>PowerPoint Presentation</vt:lpstr>
      <vt:lpstr>Lecture : 1  INTRODUCTION TO  COMPUTER ARCHITECTURE</vt:lpstr>
      <vt:lpstr>Microprocessors</vt:lpstr>
      <vt:lpstr>Microprocessors</vt:lpstr>
      <vt:lpstr>Microcomputers</vt:lpstr>
      <vt:lpstr>Microcomputers – Building Blocks</vt:lpstr>
      <vt:lpstr>PowerPoint Presentation</vt:lpstr>
      <vt:lpstr>2- Memory:</vt:lpstr>
      <vt:lpstr>PowerPoint Presentation</vt:lpstr>
      <vt:lpstr>3- Microprocessor:</vt:lpstr>
      <vt:lpstr>PowerPoint Presentation</vt:lpstr>
      <vt:lpstr>4- Output Devices:</vt:lpstr>
      <vt:lpstr>PowerPoint Presentation</vt:lpstr>
      <vt:lpstr>PowerPoint Presentation</vt:lpstr>
      <vt:lpstr>Microcomputers – Building Blocks</vt:lpstr>
      <vt:lpstr>Microcomputers – Building Blocks</vt:lpstr>
      <vt:lpstr>A Microcomputer: is Capable of performing many different  operations.</vt:lpstr>
      <vt:lpstr>Microcomputers – Building Blocks</vt:lpstr>
      <vt:lpstr>Microcomputers – Building Blocks</vt:lpstr>
      <vt:lpstr>Microcomputers – machine cycle</vt:lpstr>
      <vt:lpstr>Microcomputers – machine cycle</vt:lpstr>
      <vt:lpstr>Microcomputers – machine cycle</vt:lpstr>
      <vt:lpstr>Microcomputers – machine cycle</vt:lpstr>
      <vt:lpstr>Microcomputers – machine cycle</vt:lpstr>
      <vt:lpstr>PowerPoint Presentation</vt:lpstr>
      <vt:lpstr>PowerPoint Presentation</vt:lpstr>
      <vt:lpstr>PowerPoint Presentation</vt:lpstr>
      <vt:lpstr>PowerPoint Presentation</vt:lpstr>
      <vt:lpstr>Microprocessor</vt:lpstr>
      <vt:lpstr>Microprocessor</vt:lpstr>
      <vt:lpstr>Microprocessor</vt:lpstr>
      <vt:lpstr>1. Memory Address Register (MAR):</vt:lpstr>
      <vt:lpstr>2. Memory Data Register (MDR):</vt:lpstr>
      <vt:lpstr>2. Memory Data Register (MDR):</vt:lpstr>
      <vt:lpstr>3. Accumulator (AC):</vt:lpstr>
      <vt:lpstr>Register B</vt:lpstr>
      <vt:lpstr>3. Accumulator (AC):</vt:lpstr>
      <vt:lpstr>3. Accumulator (AC):</vt:lpstr>
      <vt:lpstr>4. Program Counter ( PC):</vt:lpstr>
      <vt:lpstr>4. Program Counter ( PC):</vt:lpstr>
      <vt:lpstr>4. Program Counter ( PC):</vt:lpstr>
      <vt:lpstr>4. Program Counter ( PC):</vt:lpstr>
      <vt:lpstr>4. Program Counter ( PC):</vt:lpstr>
      <vt:lpstr>5. Stack:</vt:lpstr>
      <vt:lpstr>5. Stack:</vt:lpstr>
      <vt:lpstr>6. Stack Pointer:</vt:lpstr>
      <vt:lpstr>7. general-Purpose Register:</vt:lpstr>
      <vt:lpstr>8. Instruction register ( IR ):</vt:lpstr>
      <vt:lpstr>9. Status Register:</vt:lpstr>
      <vt:lpstr>Levels of Representation</vt:lpstr>
      <vt:lpstr>Levels of Abstraction</vt:lpstr>
      <vt:lpstr>The Instruction Set: A Critical Interface</vt:lpstr>
      <vt:lpstr>Instruction Set Architecture</vt:lpstr>
      <vt:lpstr>Today, “Computers” are Connected Processors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dc:title>
  <dc:creator>kl</dc:creator>
  <cp:lastModifiedBy>Dr_Magdy</cp:lastModifiedBy>
  <cp:revision>7</cp:revision>
  <dcterms:created xsi:type="dcterms:W3CDTF">2020-02-21T11:35:34Z</dcterms:created>
  <dcterms:modified xsi:type="dcterms:W3CDTF">2020-02-23T13:05:20Z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2015-01-25T00:00:00Z</vt:filetime>
  </property>
  <property fmtid="{D5CDD505-2E9C-101B-9397-08002B2CF9AE}" pid="3" name="Creator">
    <vt:lpwstr>Microsoft® Office PowerPoint® 2007</vt:lpwstr>
  </property>
  <property fmtid="{D5CDD505-2E9C-101B-9397-08002B2CF9AE}" pid="4" name="LastSaved">
    <vt:filetime>2020-02-21T00:00:00Z</vt:filetime>
  </property>
  <property fmtid="{D5CDD505-2E9C-101B-9397-08002B2CF9AE}" pid="5" name="KSOProductBuildVer">
    <vt:lpwstr>1033-11.2.0.9085</vt:lpwstr>
  </property>
</Properties>
</file>