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notesMasterIdLst>
    <p:notesMasterId r:id="rId29"/>
  </p:notesMasterIdLst>
  <p:sldIdLst>
    <p:sldId id="258" r:id="rId2"/>
    <p:sldId id="257" r:id="rId3"/>
    <p:sldId id="259" r:id="rId4"/>
    <p:sldId id="260" r:id="rId5"/>
    <p:sldId id="261" r:id="rId6"/>
    <p:sldId id="284"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1458" y="4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F09DAA-E726-40AB-AEA7-1153B9A2EFC9}" type="datetimeFigureOut">
              <a:rPr lang="en-US" smtClean="0"/>
              <a:t>2/28/2020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13F9D2-DFC8-4E40-8995-694A46F08F4B}" type="slidenum">
              <a:rPr lang="en-US" smtClean="0"/>
              <a:t>‹#›</a:t>
            </a:fld>
            <a:endParaRPr lang="en-US"/>
          </a:p>
        </p:txBody>
      </p:sp>
    </p:spTree>
    <p:extLst>
      <p:ext uri="{BB962C8B-B14F-4D97-AF65-F5344CB8AC3E}">
        <p14:creationId xmlns:p14="http://schemas.microsoft.com/office/powerpoint/2010/main" val="2313041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a:t>Give a brief overview of the presentation.</a:t>
            </a:r>
            <a:r>
              <a:rPr lang="en-US" baseline="0" dirty="0"/>
              <a:t> D</a:t>
            </a:r>
            <a:r>
              <a:rPr lang="en-US" dirty="0"/>
              <a:t>escribe the major focus of the presentation and why it is important.</a:t>
            </a:r>
          </a:p>
          <a:p>
            <a:pPr>
              <a:lnSpc>
                <a:spcPct val="80000"/>
              </a:lnSpc>
            </a:pPr>
            <a:r>
              <a:rPr lang="en-US" dirty="0"/>
              <a:t>Introduce each of the major topics.</a:t>
            </a:r>
          </a:p>
          <a:p>
            <a:r>
              <a:rPr lang="en-US" dirty="0"/>
              <a:t>To provide a road map for the audience, you</a:t>
            </a:r>
            <a:r>
              <a:rPr lang="en-US" baseline="0" dirty="0"/>
              <a:t> can </a:t>
            </a:r>
            <a:r>
              <a:rPr lang="en-US" dirty="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This is another option</a:t>
            </a:r>
            <a:r>
              <a:rPr lang="en-US" sz="1200" baseline="0" dirty="0"/>
              <a:t> for an Overview slides using transitions.</a:t>
            </a:r>
            <a:endParaRPr lang="en-US" sz="1200" dirty="0"/>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9952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00599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68749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a:t>Click to edit master title style</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a:t>Company Logo</a:t>
            </a:r>
          </a:p>
        </p:txBody>
      </p:sp>
    </p:spTree>
    <p:extLst>
      <p:ext uri="{BB962C8B-B14F-4D97-AF65-F5344CB8AC3E}">
        <p14:creationId xmlns:p14="http://schemas.microsoft.com/office/powerpoint/2010/main" val="192588796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2/28/2020</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3137070584"/>
      </p:ext>
    </p:extLst>
  </p:cSld>
  <p:clrMapOvr>
    <a:masterClrMapping/>
  </p:clrMapOvr>
  <p:transition spd="slow">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757B281C-5159-4971-8228-52B9A72E9ED2}"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a:t>Company Logo</a:t>
            </a:r>
          </a:p>
        </p:txBody>
      </p:sp>
    </p:spTree>
    <p:extLst>
      <p:ext uri="{BB962C8B-B14F-4D97-AF65-F5344CB8AC3E}">
        <p14:creationId xmlns:p14="http://schemas.microsoft.com/office/powerpoint/2010/main" val="111355233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757B281C-5159-4971-8228-52B9A72E9ED2}"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a:t>Company Logo</a:t>
            </a:r>
          </a:p>
        </p:txBody>
      </p:sp>
    </p:spTree>
    <p:extLst>
      <p:ext uri="{BB962C8B-B14F-4D97-AF65-F5344CB8AC3E}">
        <p14:creationId xmlns:p14="http://schemas.microsoft.com/office/powerpoint/2010/main" val="257013854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757B281C-5159-4971-8228-52B9A72E9ED2}"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a:t>Company Logo</a:t>
            </a:r>
          </a:p>
        </p:txBody>
      </p:sp>
    </p:spTree>
    <p:extLst>
      <p:ext uri="{BB962C8B-B14F-4D97-AF65-F5344CB8AC3E}">
        <p14:creationId xmlns:p14="http://schemas.microsoft.com/office/powerpoint/2010/main" val="257013854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757B281C-5159-4971-8228-52B9A72E9ED2}"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a:t>Company Logo</a:t>
            </a:r>
          </a:p>
        </p:txBody>
      </p:sp>
    </p:spTree>
    <p:extLst>
      <p:ext uri="{BB962C8B-B14F-4D97-AF65-F5344CB8AC3E}">
        <p14:creationId xmlns:p14="http://schemas.microsoft.com/office/powerpoint/2010/main" val="257013854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757B281C-5159-4971-8228-52B9A72E9ED2}"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a:t>Company Logo</a:t>
            </a:r>
          </a:p>
        </p:txBody>
      </p:sp>
    </p:spTree>
    <p:extLst>
      <p:ext uri="{BB962C8B-B14F-4D97-AF65-F5344CB8AC3E}">
        <p14:creationId xmlns:p14="http://schemas.microsoft.com/office/powerpoint/2010/main" val="257013854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757B281C-5159-4971-8228-52B9A72E9ED2}"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a:t>Company Logo</a:t>
            </a:r>
          </a:p>
        </p:txBody>
      </p:sp>
    </p:spTree>
    <p:extLst>
      <p:ext uri="{BB962C8B-B14F-4D97-AF65-F5344CB8AC3E}">
        <p14:creationId xmlns:p14="http://schemas.microsoft.com/office/powerpoint/2010/main" val="257013854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145449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757B281C-5159-4971-8228-52B9A72E9ED2}"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a:t>Company Logo</a:t>
            </a:r>
          </a:p>
        </p:txBody>
      </p:sp>
    </p:spTree>
    <p:extLst>
      <p:ext uri="{BB962C8B-B14F-4D97-AF65-F5344CB8AC3E}">
        <p14:creationId xmlns:p14="http://schemas.microsoft.com/office/powerpoint/2010/main" val="257013854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757B281C-5159-4971-8228-52B9A72E9ED2}"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a:t>Company Logo</a:t>
            </a:r>
          </a:p>
        </p:txBody>
      </p:sp>
    </p:spTree>
    <p:extLst>
      <p:ext uri="{BB962C8B-B14F-4D97-AF65-F5344CB8AC3E}">
        <p14:creationId xmlns:p14="http://schemas.microsoft.com/office/powerpoint/2010/main" val="257013854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9_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757B281C-5159-4971-8228-52B9A72E9ED2}"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a:t>Company Logo</a:t>
            </a:r>
          </a:p>
        </p:txBody>
      </p:sp>
    </p:spTree>
    <p:extLst>
      <p:ext uri="{BB962C8B-B14F-4D97-AF65-F5344CB8AC3E}">
        <p14:creationId xmlns:p14="http://schemas.microsoft.com/office/powerpoint/2010/main" val="257013854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0_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757B281C-5159-4971-8228-52B9A72E9ED2}"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a:t>Company Logo</a:t>
            </a:r>
          </a:p>
        </p:txBody>
      </p:sp>
    </p:spTree>
    <p:extLst>
      <p:ext uri="{BB962C8B-B14F-4D97-AF65-F5344CB8AC3E}">
        <p14:creationId xmlns:p14="http://schemas.microsoft.com/office/powerpoint/2010/main" val="257013854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_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757B281C-5159-4971-8228-52B9A72E9ED2}"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a:t>Company Logo</a:t>
            </a:r>
          </a:p>
        </p:txBody>
      </p:sp>
    </p:spTree>
    <p:extLst>
      <p:ext uri="{BB962C8B-B14F-4D97-AF65-F5344CB8AC3E}">
        <p14:creationId xmlns:p14="http://schemas.microsoft.com/office/powerpoint/2010/main" val="257013854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2_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757B281C-5159-4971-8228-52B9A72E9ED2}"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a:t>Company Logo</a:t>
            </a:r>
          </a:p>
        </p:txBody>
      </p:sp>
    </p:spTree>
    <p:extLst>
      <p:ext uri="{BB962C8B-B14F-4D97-AF65-F5344CB8AC3E}">
        <p14:creationId xmlns:p14="http://schemas.microsoft.com/office/powerpoint/2010/main" val="257013854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3_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757B281C-5159-4971-8228-52B9A72E9ED2}"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a:t>Company Logo</a:t>
            </a:r>
          </a:p>
        </p:txBody>
      </p:sp>
    </p:spTree>
    <p:extLst>
      <p:ext uri="{BB962C8B-B14F-4D97-AF65-F5344CB8AC3E}">
        <p14:creationId xmlns:p14="http://schemas.microsoft.com/office/powerpoint/2010/main" val="257013854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4_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757B281C-5159-4971-8228-52B9A72E9ED2}"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a:t>Company Logo</a:t>
            </a:r>
          </a:p>
        </p:txBody>
      </p:sp>
    </p:spTree>
    <p:extLst>
      <p:ext uri="{BB962C8B-B14F-4D97-AF65-F5344CB8AC3E}">
        <p14:creationId xmlns:p14="http://schemas.microsoft.com/office/powerpoint/2010/main" val="257013854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5_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757B281C-5159-4971-8228-52B9A72E9ED2}"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a:t>Company Logo</a:t>
            </a:r>
          </a:p>
        </p:txBody>
      </p:sp>
    </p:spTree>
    <p:extLst>
      <p:ext uri="{BB962C8B-B14F-4D97-AF65-F5344CB8AC3E}">
        <p14:creationId xmlns:p14="http://schemas.microsoft.com/office/powerpoint/2010/main" val="257013854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6_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757B281C-5159-4971-8228-52B9A72E9ED2}"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a:t>Company Logo</a:t>
            </a:r>
          </a:p>
        </p:txBody>
      </p:sp>
    </p:spTree>
    <p:extLst>
      <p:ext uri="{BB962C8B-B14F-4D97-AF65-F5344CB8AC3E}">
        <p14:creationId xmlns:p14="http://schemas.microsoft.com/office/powerpoint/2010/main" val="257013854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324846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7_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757B281C-5159-4971-8228-52B9A72E9ED2}"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a:t>Company Logo</a:t>
            </a:r>
          </a:p>
        </p:txBody>
      </p:sp>
    </p:spTree>
    <p:extLst>
      <p:ext uri="{BB962C8B-B14F-4D97-AF65-F5344CB8AC3E}">
        <p14:creationId xmlns:p14="http://schemas.microsoft.com/office/powerpoint/2010/main" val="257013854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8_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757B281C-5159-4971-8228-52B9A72E9ED2}"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a:t>Company Logo</a:t>
            </a:r>
          </a:p>
        </p:txBody>
      </p:sp>
    </p:spTree>
    <p:extLst>
      <p:ext uri="{BB962C8B-B14F-4D97-AF65-F5344CB8AC3E}">
        <p14:creationId xmlns:p14="http://schemas.microsoft.com/office/powerpoint/2010/main" val="257013854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9_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757B281C-5159-4971-8228-52B9A72E9ED2}"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a:t>Company Logo</a:t>
            </a:r>
          </a:p>
        </p:txBody>
      </p:sp>
    </p:spTree>
    <p:extLst>
      <p:ext uri="{BB962C8B-B14F-4D97-AF65-F5344CB8AC3E}">
        <p14:creationId xmlns:p14="http://schemas.microsoft.com/office/powerpoint/2010/main" val="257013854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0_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757B281C-5159-4971-8228-52B9A72E9ED2}"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a:t>Company Logo</a:t>
            </a:r>
          </a:p>
        </p:txBody>
      </p:sp>
    </p:spTree>
    <p:extLst>
      <p:ext uri="{BB962C8B-B14F-4D97-AF65-F5344CB8AC3E}">
        <p14:creationId xmlns:p14="http://schemas.microsoft.com/office/powerpoint/2010/main" val="257013854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1_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757B281C-5159-4971-8228-52B9A72E9ED2}"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a:t>Company Logo</a:t>
            </a:r>
          </a:p>
        </p:txBody>
      </p:sp>
    </p:spTree>
    <p:extLst>
      <p:ext uri="{BB962C8B-B14F-4D97-AF65-F5344CB8AC3E}">
        <p14:creationId xmlns:p14="http://schemas.microsoft.com/office/powerpoint/2010/main" val="257013854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98426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42244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2/28/2020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1411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4538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96256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755045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7000">
              <a:srgbClr val="D1DCF0"/>
            </a:gs>
            <a:gs pos="7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2/28/2020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1713183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4.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custDataLst>
              <p:tags r:id="rId2"/>
            </p:custDataLst>
          </p:nvPr>
        </p:nvSpPr>
        <p:spPr>
          <a:xfrm>
            <a:off x="990600" y="2286000"/>
            <a:ext cx="7086600" cy="1470025"/>
          </a:xfrm>
        </p:spPr>
        <p:txBody>
          <a:bodyPr>
            <a:noAutofit/>
          </a:bodyPr>
          <a:lstStyle/>
          <a:p>
            <a:pPr algn="ctr"/>
            <a:r>
              <a:rPr lang="en-US" sz="5400" b="0" dirty="0">
                <a:latin typeface="Arial Black" panose="020B0A04020102020204" pitchFamily="34" charset="0"/>
              </a:rPr>
              <a:t>Supervised Hebbian Learning</a:t>
            </a:r>
            <a:endParaRPr lang="en-US" sz="5400" dirty="0">
              <a:latin typeface="Arial Black" panose="020B0A04020102020204" pitchFamily="34" charset="0"/>
            </a:endParaRPr>
          </a:p>
        </p:txBody>
      </p:sp>
      <p:sp>
        <p:nvSpPr>
          <p:cNvPr id="3" name="Subtitle 2"/>
          <p:cNvSpPr>
            <a:spLocks noGrp="1"/>
          </p:cNvSpPr>
          <p:nvPr>
            <p:ph type="subTitle" idx="4294967295"/>
            <p:custDataLst>
              <p:tags r:id="rId3"/>
            </p:custDataLst>
          </p:nvPr>
        </p:nvSpPr>
        <p:spPr>
          <a:xfrm>
            <a:off x="2314575" y="533400"/>
            <a:ext cx="4772025" cy="990600"/>
          </a:xfrm>
        </p:spPr>
        <p:txBody>
          <a:bodyPr>
            <a:normAutofit/>
          </a:bodyPr>
          <a:lstStyle/>
          <a:p>
            <a:pPr marL="0" indent="0" algn="ctr">
              <a:buNone/>
            </a:pPr>
            <a:r>
              <a:rPr lang="en-US" sz="4400" b="1" dirty="0">
                <a:latin typeface="Arial Black" panose="020B0A04020102020204" pitchFamily="34" charset="0"/>
              </a:rPr>
              <a:t>Chapter 7</a:t>
            </a:r>
          </a:p>
        </p:txBody>
      </p:sp>
    </p:spTree>
    <p:custDataLst>
      <p:tags r:id="rId1"/>
    </p:custDataLst>
    <p:extLst>
      <p:ext uri="{BB962C8B-B14F-4D97-AF65-F5344CB8AC3E}">
        <p14:creationId xmlns:p14="http://schemas.microsoft.com/office/powerpoint/2010/main" val="1433457035"/>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71550"/>
            <a:ext cx="9090722" cy="588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5250"/>
            <a:ext cx="8534400"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7537461"/>
      </p:ext>
    </p:extLst>
  </p:cSld>
  <p:clrMapOvr>
    <a:masterClrMapping/>
  </p:clrMapOvr>
  <p:transitio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41279"/>
            <a:ext cx="9144000" cy="5801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31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25446"/>
      </p:ext>
    </p:extLst>
  </p:cSld>
  <p:clrMapOvr>
    <a:masterClrMapping/>
  </p:clrMapOvr>
  <p:transitio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0"/>
            <a:ext cx="9144001" cy="60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440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6146343"/>
      </p:ext>
    </p:extLst>
  </p:cSld>
  <p:clrMapOvr>
    <a:masterClrMapping/>
  </p:clrMapOvr>
  <p:transitio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71500"/>
            <a:ext cx="9144000" cy="6431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 y="0"/>
            <a:ext cx="9128759"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1089641"/>
      </p:ext>
    </p:extLst>
  </p:cSld>
  <p:clrMapOvr>
    <a:masterClrMapping/>
  </p:clrMapOvr>
  <p:transition spd="slow">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3" y="21866"/>
            <a:ext cx="9143999" cy="6852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title" idx="4294967295"/>
          </p:nvPr>
        </p:nvSpPr>
        <p:spPr>
          <a:xfrm>
            <a:off x="4800600" y="15875"/>
            <a:ext cx="4343400" cy="533400"/>
          </a:xfrm>
        </p:spPr>
        <p:txBody>
          <a:bodyPr>
            <a:normAutofit fontScale="90000"/>
          </a:bodyPr>
          <a:lstStyle/>
          <a:p>
            <a:pPr algn="ctr"/>
            <a:r>
              <a:rPr lang="en-US" dirty="0"/>
              <a:t>Problem 1</a:t>
            </a:r>
          </a:p>
        </p:txBody>
      </p:sp>
    </p:spTree>
    <p:extLst>
      <p:ext uri="{BB962C8B-B14F-4D97-AF65-F5344CB8AC3E}">
        <p14:creationId xmlns:p14="http://schemas.microsoft.com/office/powerpoint/2010/main" val="1773739994"/>
      </p:ext>
    </p:extLst>
  </p:cSld>
  <p:clrMapOvr>
    <a:masterClrMapping/>
  </p:clrMapOvr>
  <p:transition spd="slow">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20753331" flipH="1">
            <a:off x="108261" y="-3142205"/>
            <a:ext cx="2895600" cy="6861081"/>
          </a:xfrm>
          <a:prstGeom prst="rect">
            <a:avLst/>
          </a:prstGeom>
        </p:spPr>
      </p:pic>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8991600" cy="2519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486706"/>
            <a:ext cx="9144000" cy="4371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613300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2362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62201"/>
            <a:ext cx="9144000" cy="4490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5232376"/>
      </p:ext>
    </p:extLst>
  </p:cSld>
  <p:clrMapOvr>
    <a:masterClrMapping/>
  </p:clrMapOvr>
  <p:transitio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3" y="0"/>
            <a:ext cx="9159903"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271" y="5486400"/>
            <a:ext cx="8610599"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a:spLocks noGrp="1"/>
          </p:cNvSpPr>
          <p:nvPr>
            <p:ph type="title" idx="4294967295"/>
          </p:nvPr>
        </p:nvSpPr>
        <p:spPr>
          <a:xfrm>
            <a:off x="2971800" y="76200"/>
            <a:ext cx="4343400" cy="441325"/>
          </a:xfrm>
        </p:spPr>
        <p:txBody>
          <a:bodyPr>
            <a:normAutofit fontScale="90000"/>
          </a:bodyPr>
          <a:lstStyle/>
          <a:p>
            <a:pPr algn="ctr"/>
            <a:r>
              <a:rPr lang="en-US" b="1" dirty="0"/>
              <a:t>Problem 2</a:t>
            </a:r>
          </a:p>
        </p:txBody>
      </p:sp>
    </p:spTree>
    <p:extLst>
      <p:ext uri="{BB962C8B-B14F-4D97-AF65-F5344CB8AC3E}">
        <p14:creationId xmlns:p14="http://schemas.microsoft.com/office/powerpoint/2010/main" val="420853188"/>
      </p:ext>
    </p:extLst>
  </p:cSld>
  <p:clrMapOvr>
    <a:masterClrMapping/>
  </p:clrMapOvr>
  <p:transition spd="slow">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0886"/>
            <a:ext cx="9144001" cy="485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4852307"/>
            <a:ext cx="9144001" cy="1853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4954662"/>
      </p:ext>
    </p:extLst>
  </p:cSld>
  <p:clrMapOvr>
    <a:masterClrMapping/>
  </p:clrMapOvr>
  <p:transition spd="slow">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99160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81200"/>
            <a:ext cx="9144001"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1181801"/>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pPr algn="ctr"/>
            <a:r>
              <a:rPr lang="en-US" b="1" dirty="0">
                <a:latin typeface="Arial Black" panose="020B0A04020102020204" pitchFamily="34" charset="0"/>
              </a:rPr>
              <a:t>Hebb’s Postulate</a:t>
            </a:r>
          </a:p>
        </p:txBody>
      </p:sp>
      <p:pic>
        <p:nvPicPr>
          <p:cNvPr id="1026" name="Picture 2"/>
          <p:cNvPicPr>
            <a:picLocks noGrp="1" noChangeAspect="1" noChangeArrowheads="1"/>
          </p:cNvPicPr>
          <p:nvPr>
            <p:ph idx="1"/>
          </p:nvPr>
        </p:nvPicPr>
        <p:blipFill>
          <a:blip r:embed="rId5">
            <a:extLst>
              <a:ext uri="{28A0092B-C50C-407E-A947-70E740481C1C}">
                <a14:useLocalDpi xmlns:a14="http://schemas.microsoft.com/office/drawing/2010/main" val="0"/>
              </a:ext>
            </a:extLst>
          </a:blip>
          <a:stretch>
            <a:fillRect/>
          </a:stretch>
        </p:blipFill>
        <p:spPr bwMode="auto">
          <a:xfrm>
            <a:off x="1" y="2272506"/>
            <a:ext cx="9144000" cy="458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518820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4" y="0"/>
            <a:ext cx="9171213" cy="6847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691437" y="6213021"/>
            <a:ext cx="1362075" cy="650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a:spLocks noGrp="1"/>
          </p:cNvSpPr>
          <p:nvPr>
            <p:ph type="title" idx="4294967295"/>
          </p:nvPr>
        </p:nvSpPr>
        <p:spPr>
          <a:xfrm>
            <a:off x="4800600" y="0"/>
            <a:ext cx="4343400" cy="838200"/>
          </a:xfrm>
        </p:spPr>
        <p:txBody>
          <a:bodyPr/>
          <a:lstStyle/>
          <a:p>
            <a:pPr algn="ctr"/>
            <a:r>
              <a:rPr lang="en-US" dirty="0"/>
              <a:t>problems</a:t>
            </a:r>
          </a:p>
        </p:txBody>
      </p:sp>
    </p:spTree>
    <p:extLst>
      <p:ext uri="{BB962C8B-B14F-4D97-AF65-F5344CB8AC3E}">
        <p14:creationId xmlns:p14="http://schemas.microsoft.com/office/powerpoint/2010/main" val="967264311"/>
      </p:ext>
    </p:extLst>
  </p:cSld>
  <p:clrMapOvr>
    <a:masterClrMapping/>
  </p:clrMapOvr>
  <p:transition spd="slow">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00600" y="0"/>
            <a:ext cx="4343400" cy="838200"/>
          </a:xfrm>
        </p:spPr>
        <p:txBody>
          <a:bodyPr/>
          <a:lstStyle/>
          <a:p>
            <a:pPr algn="ctr"/>
            <a:r>
              <a:rPr lang="en-US" dirty="0"/>
              <a:t>problems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
            <a:ext cx="9143999" cy="6857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0375596"/>
      </p:ext>
    </p:extLst>
  </p:cSld>
  <p:clrMapOvr>
    <a:masterClrMapping/>
  </p:clrMapOvr>
  <p:transition spd="slow">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838200"/>
            <a:ext cx="92964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654514"/>
      </p:ext>
    </p:extLst>
  </p:cSld>
  <p:clrMapOvr>
    <a:masterClrMapping/>
  </p:clrMapOvr>
  <p:transition spd="slow">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43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3905488"/>
      </p:ext>
    </p:extLst>
  </p:cSld>
  <p:clrMapOvr>
    <a:masterClrMapping/>
  </p:clrMapOvr>
  <p:transition spd="slow">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04800"/>
            <a:ext cx="9143999"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648200"/>
            <a:ext cx="8991598"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6947266"/>
      </p:ext>
    </p:extLst>
  </p:cSld>
  <p:clrMapOvr>
    <a:masterClrMapping/>
  </p:clrMapOvr>
  <p:transition spd="slow">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62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4210970"/>
      </p:ext>
    </p:extLst>
  </p:cSld>
  <p:clrMapOvr>
    <a:masterClrMapping/>
  </p:clrMapOvr>
  <p:transition spd="slow">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9623614"/>
      </p:ext>
    </p:extLst>
  </p:cSld>
  <p:clrMapOvr>
    <a:masterClrMapping/>
  </p:clrMapOvr>
  <p:transition spd="slow">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4052891"/>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95400" y="2363450"/>
            <a:ext cx="6781800" cy="3808750"/>
          </a:xfrm>
          <a:prstGeom prst="rect">
            <a:avLst/>
          </a:prstGeom>
          <a:noFill/>
        </p:spPr>
        <p:txBody>
          <a:bodyPr wrap="square" rtlCol="0">
            <a:normAutofit/>
          </a:bodyPr>
          <a:lstStyle/>
          <a:p>
            <a:endParaRPr lang="en-US" sz="72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28085"/>
            <a:ext cx="9144000" cy="5753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6200"/>
            <a:ext cx="9144000" cy="11321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533400" y="4343400"/>
            <a:ext cx="6705600" cy="830997"/>
          </a:xfrm>
          <a:prstGeom prst="rect">
            <a:avLst/>
          </a:prstGeom>
        </p:spPr>
        <p:txBody>
          <a:bodyPr wrap="square">
            <a:spAutoFit/>
          </a:bodyPr>
          <a:lstStyle/>
          <a:p>
            <a:r>
              <a:rPr lang="en-US" sz="2400" dirty="0"/>
              <a:t>output vector a is determined from the input vector  p according</a:t>
            </a:r>
          </a:p>
        </p:txBody>
      </p:sp>
    </p:spTree>
    <p:extLst>
      <p:ext uri="{BB962C8B-B14F-4D97-AF65-F5344CB8AC3E}">
        <p14:creationId xmlns:p14="http://schemas.microsoft.com/office/powerpoint/2010/main" val="1308509035"/>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683" y="0"/>
            <a:ext cx="7366634" cy="5567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306087" y="1200150"/>
            <a:ext cx="6856713" cy="400110"/>
          </a:xfrm>
          <a:prstGeom prst="rect">
            <a:avLst/>
          </a:prstGeom>
        </p:spPr>
        <p:txBody>
          <a:bodyPr wrap="square">
            <a:spAutoFit/>
          </a:bodyPr>
          <a:lstStyle/>
          <a:p>
            <a:r>
              <a:rPr lang="el-GR" sz="2000" dirty="0"/>
              <a:t>α</a:t>
            </a:r>
            <a:r>
              <a:rPr lang="en-US" sz="2000" dirty="0"/>
              <a:t>  is a positive constant, called the learning rate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711970"/>
            <a:ext cx="906780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685800"/>
            <a:ext cx="6248400"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825" y="1611954"/>
            <a:ext cx="6272474" cy="388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686442" y="2187774"/>
            <a:ext cx="7238357" cy="369332"/>
          </a:xfrm>
          <a:prstGeom prst="rect">
            <a:avLst/>
          </a:prstGeom>
        </p:spPr>
        <p:txBody>
          <a:bodyPr wrap="square">
            <a:spAutoFit/>
          </a:bodyPr>
          <a:lstStyle/>
          <a:p>
            <a:r>
              <a:rPr lang="en-US" dirty="0"/>
              <a:t>For this chapter we   will simplify Equation to the following form</a:t>
            </a:r>
          </a:p>
        </p:txBody>
      </p:sp>
      <p:sp>
        <p:nvSpPr>
          <p:cNvPr id="4" name="Rectangle 3"/>
          <p:cNvSpPr/>
          <p:nvPr/>
        </p:nvSpPr>
        <p:spPr>
          <a:xfrm>
            <a:off x="686442" y="3544669"/>
            <a:ext cx="8152758" cy="646331"/>
          </a:xfrm>
          <a:prstGeom prst="rect">
            <a:avLst/>
          </a:prstGeom>
        </p:spPr>
        <p:txBody>
          <a:bodyPr wrap="square">
            <a:spAutoFit/>
          </a:bodyPr>
          <a:lstStyle/>
          <a:p>
            <a:r>
              <a:rPr lang="en-US" dirty="0"/>
              <a:t>The Hebb rule defined in Equation is an </a:t>
            </a:r>
            <a:r>
              <a:rPr lang="en-US" i="1" dirty="0"/>
              <a:t>unsupervised </a:t>
            </a:r>
            <a:r>
              <a:rPr lang="en-US" dirty="0"/>
              <a:t>learning rule. It does</a:t>
            </a:r>
          </a:p>
          <a:p>
            <a:r>
              <a:rPr lang="en-US" dirty="0"/>
              <a:t>not require any information concerning the target output</a:t>
            </a:r>
          </a:p>
        </p:txBody>
      </p:sp>
      <p:sp>
        <p:nvSpPr>
          <p:cNvPr id="5" name="Rectangle 4"/>
          <p:cNvSpPr/>
          <p:nvPr/>
        </p:nvSpPr>
        <p:spPr>
          <a:xfrm>
            <a:off x="324826" y="5147846"/>
            <a:ext cx="8819174" cy="338554"/>
          </a:xfrm>
          <a:prstGeom prst="rect">
            <a:avLst/>
          </a:prstGeom>
        </p:spPr>
        <p:txBody>
          <a:bodyPr wrap="square">
            <a:spAutoFit/>
          </a:bodyPr>
          <a:lstStyle/>
          <a:p>
            <a:pPr algn="just"/>
            <a:r>
              <a:rPr lang="en-US" sz="1600" dirty="0"/>
              <a:t>the Hebb rule for supervised learning, in which the target output is known for each input vector</a:t>
            </a:r>
          </a:p>
        </p:txBody>
      </p:sp>
    </p:spTree>
    <p:extLst>
      <p:ext uri="{BB962C8B-B14F-4D97-AF65-F5344CB8AC3E}">
        <p14:creationId xmlns:p14="http://schemas.microsoft.com/office/powerpoint/2010/main" val="839070133"/>
      </p:ext>
    </p:extLst>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77" y="1560731"/>
            <a:ext cx="9143999"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0"/>
            <a:ext cx="52578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 y="733508"/>
            <a:ext cx="9143999"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If we assume that the weight matrix is initialized to zero and then each of the Q input/output pairs are applied once to Eq. (7.7), we can write</a:t>
            </a:r>
          </a:p>
        </p:txBody>
      </p:sp>
      <p:sp>
        <p:nvSpPr>
          <p:cNvPr id="3" name="Rectangle 2"/>
          <p:cNvSpPr/>
          <p:nvPr/>
        </p:nvSpPr>
        <p:spPr>
          <a:xfrm>
            <a:off x="990600" y="2590800"/>
            <a:ext cx="3879267" cy="369332"/>
          </a:xfrm>
          <a:prstGeom prst="rect">
            <a:avLst/>
          </a:prstGeom>
        </p:spPr>
        <p:txBody>
          <a:bodyPr wrap="none">
            <a:spAutoFit/>
          </a:bodyPr>
          <a:lstStyle/>
          <a:p>
            <a:r>
              <a:rPr lang="en-US" dirty="0"/>
              <a:t>This can be represented in matrix form:</a:t>
            </a:r>
          </a:p>
        </p:txBody>
      </p:sp>
    </p:spTree>
    <p:extLst>
      <p:ext uri="{BB962C8B-B14F-4D97-AF65-F5344CB8AC3E}">
        <p14:creationId xmlns:p14="http://schemas.microsoft.com/office/powerpoint/2010/main" val="2376622753"/>
      </p:ext>
    </p:extLst>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
            <a:ext cx="9144000" cy="655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352800" y="-76200"/>
            <a:ext cx="2438400" cy="584775"/>
          </a:xfrm>
          <a:prstGeom prst="rect">
            <a:avLst/>
          </a:prstGeom>
          <a:noFill/>
        </p:spPr>
        <p:txBody>
          <a:bodyPr wrap="square" rtlCol="0">
            <a:spAutoFit/>
          </a:bodyPr>
          <a:lstStyle/>
          <a:p>
            <a:pPr algn="ctr"/>
            <a:r>
              <a:rPr lang="en-US" sz="3200" b="1" dirty="0"/>
              <a:t>Example</a:t>
            </a:r>
          </a:p>
        </p:txBody>
      </p:sp>
    </p:spTree>
    <p:extLst>
      <p:ext uri="{BB962C8B-B14F-4D97-AF65-F5344CB8AC3E}">
        <p14:creationId xmlns:p14="http://schemas.microsoft.com/office/powerpoint/2010/main" val="1394154284"/>
      </p:ext>
    </p:extLst>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21056"/>
            <a:ext cx="9144000" cy="5808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399" y="30480"/>
            <a:ext cx="6603483"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7010400" y="4419600"/>
            <a:ext cx="1981200" cy="1323439"/>
          </a:xfrm>
          <a:prstGeom prst="rect">
            <a:avLst/>
          </a:prstGeom>
        </p:spPr>
        <p:txBody>
          <a:bodyPr wrap="square">
            <a:spAutoFit/>
          </a:bodyPr>
          <a:lstStyle/>
          <a:p>
            <a:pPr algn="ctr"/>
            <a:r>
              <a:rPr lang="en-US" sz="2000" b="1" dirty="0">
                <a:solidFill>
                  <a:schemeClr val="accent1"/>
                </a:solidFill>
              </a:rPr>
              <a:t>The outputs are close, but do not quite match the target outputs.</a:t>
            </a:r>
          </a:p>
        </p:txBody>
      </p:sp>
    </p:spTree>
    <p:extLst>
      <p:ext uri="{BB962C8B-B14F-4D97-AF65-F5344CB8AC3E}">
        <p14:creationId xmlns:p14="http://schemas.microsoft.com/office/powerpoint/2010/main" val="1420190242"/>
      </p:ext>
    </p:extLst>
  </p:cSld>
  <p:clrMapOvr>
    <a:masterClrMapping/>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0"/>
            <a:ext cx="9143999"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0"/>
            <a:ext cx="54864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0" y="457200"/>
            <a:ext cx="9144000" cy="1015663"/>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We analyze the performance of Hebbian learning for the linear associator. First consider the case where the vectors are orthonormal (orthogonal and unit length). If is input to the network, then the network output can be computed</a:t>
            </a:r>
          </a:p>
        </p:txBody>
      </p:sp>
    </p:spTree>
    <p:extLst>
      <p:ext uri="{BB962C8B-B14F-4D97-AF65-F5344CB8AC3E}">
        <p14:creationId xmlns:p14="http://schemas.microsoft.com/office/powerpoint/2010/main" val="310914838"/>
      </p:ext>
    </p:extLst>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69720"/>
            <a:ext cx="9144000" cy="5288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1" y="0"/>
            <a:ext cx="54102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 y="565696"/>
            <a:ext cx="9144001" cy="1200329"/>
          </a:xfrm>
          <a:prstGeom prst="rect">
            <a:avLst/>
          </a:prstGeom>
        </p:spPr>
        <p:txBody>
          <a:bodyPr wrap="square">
            <a:spAutoFit/>
          </a:bodyPr>
          <a:lstStyle/>
          <a:p>
            <a:r>
              <a:rPr lang="en-US" sz="2400" b="1" dirty="0">
                <a:solidFill>
                  <a:schemeClr val="accent1"/>
                </a:solidFill>
              </a:rPr>
              <a:t>When the prototype input patterns are not orthogonal, the Hebb rule produces some errors. There are several procedures that can be used to reduce  these errors</a:t>
            </a:r>
          </a:p>
        </p:txBody>
      </p:sp>
    </p:spTree>
    <p:extLst>
      <p:ext uri="{BB962C8B-B14F-4D97-AF65-F5344CB8AC3E}">
        <p14:creationId xmlns:p14="http://schemas.microsoft.com/office/powerpoint/2010/main" val="3998641831"/>
      </p:ext>
    </p:extLst>
  </p:cSld>
  <p:clrMapOvr>
    <a:masterClrMapping/>
  </p:clrMapOvr>
  <p:transition spd="slow">
    <p:wipe dir="d"/>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TotalTime>
  <Words>281</Words>
  <Application>Microsoft Office PowerPoint</Application>
  <PresentationFormat>On-screen Show (4:3)</PresentationFormat>
  <Paragraphs>27</Paragraphs>
  <Slides>27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 Black</vt:lpstr>
      <vt:lpstr>Calibri</vt:lpstr>
      <vt:lpstr>Calibri Light</vt:lpstr>
      <vt:lpstr>Georgia</vt:lpstr>
      <vt:lpstr>Office Theme</vt:lpstr>
      <vt:lpstr>Supervised Hebbian Learning</vt:lpstr>
      <vt:lpstr>Hebb’s Postulate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1</vt:lpstr>
      <vt:lpstr>PowerPoint Presentation</vt:lpstr>
      <vt:lpstr>PowerPoint Presentation</vt:lpstr>
      <vt:lpstr>Problem 2</vt:lpstr>
      <vt:lpstr>PowerPoint Presentation</vt:lpstr>
      <vt:lpstr>PowerPoint Presentation</vt:lpstr>
      <vt:lpstr>problems</vt:lpstr>
      <vt:lpstr>problems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Dr.Ashraf</dc:creator>
  <cp:lastModifiedBy>Dr-ghada</cp:lastModifiedBy>
  <cp:revision>13</cp:revision>
  <dcterms:created xsi:type="dcterms:W3CDTF">2006-08-16T00:00:00Z</dcterms:created>
  <dcterms:modified xsi:type="dcterms:W3CDTF">2020-02-28T18:33:23Z</dcterms:modified>
</cp:coreProperties>
</file>