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 autoCompressPictures="0">
  <p:sldMasterIdLst>
    <p:sldMasterId id="2147484503" r:id="rId4"/>
  </p:sldMasterIdLst>
  <p:notesMasterIdLst>
    <p:notesMasterId r:id="rId28"/>
  </p:notesMasterIdLst>
  <p:sldIdLst>
    <p:sldId id="299" r:id="rId5"/>
    <p:sldId id="300" r:id="rId6"/>
    <p:sldId id="301" r:id="rId7"/>
    <p:sldId id="302" r:id="rId8"/>
    <p:sldId id="303" r:id="rId9"/>
    <p:sldId id="325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20" r:id="rId21"/>
    <p:sldId id="321" r:id="rId22"/>
    <p:sldId id="322" r:id="rId23"/>
    <p:sldId id="319" r:id="rId24"/>
    <p:sldId id="326" r:id="rId25"/>
    <p:sldId id="327" r:id="rId26"/>
    <p:sldId id="32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5DFFF"/>
    <a:srgbClr val="00FFFF"/>
    <a:srgbClr val="362795"/>
    <a:srgbClr val="10103D"/>
    <a:srgbClr val="D4D0E9"/>
    <a:srgbClr val="FFFFFF"/>
    <a:srgbClr val="439EB7"/>
    <a:srgbClr val="212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49" autoAdjust="0"/>
    <p:restoredTop sz="95290" autoAdjust="0"/>
  </p:normalViewPr>
  <p:slideViewPr>
    <p:cSldViewPr snapToGrid="0">
      <p:cViewPr varScale="1">
        <p:scale>
          <a:sx n="75" d="100"/>
          <a:sy n="75" d="100"/>
        </p:scale>
        <p:origin x="1128" y="5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7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10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68C18-1BF1-F447-95ED-60EAAE35426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upport.microsoft.com/en-us/office/edit-your-school-presentation-44445997-6769-4d44-8b30-f9e3050adbfb?ui=en-us&amp;rs=en-us&amp;ad=u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987" y="884255"/>
            <a:ext cx="5148105" cy="285751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B5661-7CA8-2748-8523-AD0DFD354C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8057" y="4552915"/>
            <a:ext cx="5030036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8057" y="4928790"/>
            <a:ext cx="5030036" cy="150267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63268" y="4083933"/>
            <a:ext cx="1253208" cy="0"/>
          </a:xfrm>
          <a:prstGeom prst="line">
            <a:avLst/>
          </a:prstGeom>
          <a:ln w="76200">
            <a:solidFill>
              <a:schemeClr val="accent2"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F9B1CD-0F75-2582-F5BC-0027F62F8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8657" y="1064814"/>
            <a:ext cx="4884723" cy="5024485"/>
          </a:xfrm>
          <a:prstGeom prst="ellipse">
            <a:avLst/>
          </a:prstGeom>
          <a:ln w="952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65495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6B18601-29B7-CEC1-B476-E63FC26258C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08647" y="1497208"/>
            <a:ext cx="8266112" cy="454183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5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8FDCB9-AEA4-F924-769F-D7879C1F8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2978" y="1532515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1376" y="1355087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F472EDF-4FA4-A513-0E98-D822B8C95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22978" y="3030332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1466440-7F75-D2E2-E6A5-0B6934E0C4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1375" y="2852903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E67C585A-7EB8-F39C-0B1A-47CB38C471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22978" y="4528149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91440" anchor="ctr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F912DBC-B36A-7029-667C-F843955330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1375" y="4350721"/>
            <a:ext cx="5052635" cy="1132097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3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873926-7B78-3D8B-7329-EF50EAE68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2471" y="983016"/>
            <a:ext cx="7176252" cy="4806702"/>
            <a:chOff x="3843454" y="907788"/>
            <a:chExt cx="7789936" cy="521775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85623-B323-15BB-984D-DDE69D4B9587}"/>
                </a:ext>
              </a:extLst>
            </p:cNvPr>
            <p:cNvSpPr/>
            <p:nvPr/>
          </p:nvSpPr>
          <p:spPr>
            <a:xfrm>
              <a:off x="3843454" y="31229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6C7E221-8D2B-CBFC-68D6-839D5E0657F8}"/>
                </a:ext>
              </a:extLst>
            </p:cNvPr>
            <p:cNvSpPr/>
            <p:nvPr/>
          </p:nvSpPr>
          <p:spPr>
            <a:xfrm>
              <a:off x="8630838" y="907788"/>
              <a:ext cx="3002552" cy="3002552"/>
            </a:xfrm>
            <a:prstGeom prst="ellipse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75363E9-2831-22C4-5953-A85CCD374559}"/>
                </a:ext>
              </a:extLst>
            </p:cNvPr>
            <p:cNvSpPr/>
            <p:nvPr/>
          </p:nvSpPr>
          <p:spPr>
            <a:xfrm>
              <a:off x="6431113" y="2040522"/>
              <a:ext cx="2786092" cy="27860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D9BC358-DA62-078E-A1CA-3210A4B84823}"/>
                </a:ext>
              </a:extLst>
            </p:cNvPr>
            <p:cNvSpPr/>
            <p:nvPr/>
          </p:nvSpPr>
          <p:spPr>
            <a:xfrm>
              <a:off x="6214653" y="1838034"/>
              <a:ext cx="3201728" cy="320172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AB175B-864E-BA0F-E983-C33054BB0D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7865" y="1665516"/>
            <a:ext cx="2492882" cy="3506871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5561" y="3838475"/>
            <a:ext cx="2146157" cy="9847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DE2C736-388B-9EFD-81DA-A15F750F95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45561" y="4857546"/>
            <a:ext cx="2146157" cy="3148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E321BD-9A11-AE29-8459-9C200AF797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33442" y="2753783"/>
            <a:ext cx="1984267" cy="94857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DD92F1-24D0-50C9-4AB7-DC84EC5DEA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3490" y="3702356"/>
            <a:ext cx="1984267" cy="3177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FE4CF5-A2F0-8B32-3770-9CAA8D022A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71447" y="1712736"/>
            <a:ext cx="1984267" cy="89606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79E692B-5B0D-1A20-90E6-6E364FBB4E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1447" y="2608801"/>
            <a:ext cx="1984267" cy="3651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2E5F8C-6D58-8F32-B51F-0C3D8A348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3739" y="0"/>
            <a:ext cx="7938261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17" y="269182"/>
            <a:ext cx="3362008" cy="1196426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816" y="2100107"/>
            <a:ext cx="2899443" cy="30722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66693-B86C-0A7F-4122-5AFA5028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802953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38A35A-0479-9C12-5A6F-E459151CA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36BCCE0-8E96-CFD7-773F-6DD34953319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559245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F1B55E6-D30C-94A2-74A3-7753E4C42B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17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12D6E0-52A8-9730-81A1-85A486A1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DDE02828-F855-FC8F-BE08-3709165F933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67941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27154A6-5E2E-B227-1A26-0180BD3790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15313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C45418-A5D9-CF6D-A126-CFC58220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873373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7">
            <a:extLst>
              <a:ext uri="{FF2B5EF4-FFF2-40B4-BE49-F238E27FC236}">
                <a16:creationId xmlns:a16="http://schemas.microsoft.com/office/drawing/2014/main" id="{C9960172-8670-373D-A621-80693CE45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176637" y="1239133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864550A4-3E55-BC7E-8E76-D618452D34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724009" y="2504151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3DC7D4-9A01-6517-BBA3-25985ED3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485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icture Placeholder 27">
            <a:extLst>
              <a:ext uri="{FF2B5EF4-FFF2-40B4-BE49-F238E27FC236}">
                <a16:creationId xmlns:a16="http://schemas.microsoft.com/office/drawing/2014/main" id="{8B660B9C-1FDD-B66C-4771-6927C706C1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59245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CEDB5D2-20DC-E42D-81A3-DD675DB5DA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6617" y="5112564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E0A5FF-B1AF-63A9-AB13-9C59EC05F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2181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CE1131E2-6ABA-CCF9-F1A8-115DB733B6E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867941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11333C39-8C83-07F1-DB19-333B85C4D5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15313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5DEC11-1F32-4EAC-3FA0-360A3FEB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10877" y="3507830"/>
            <a:ext cx="1463040" cy="1463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27">
            <a:extLst>
              <a:ext uri="{FF2B5EF4-FFF2-40B4-BE49-F238E27FC236}">
                <a16:creationId xmlns:a16="http://schemas.microsoft.com/office/drawing/2014/main" id="{ADD5603E-E24A-E9C5-D35F-A38DC46658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176637" y="3895767"/>
            <a:ext cx="73152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65FCE6B-F5AD-CA04-8BC6-D677E90648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724009" y="5122612"/>
            <a:ext cx="1636776" cy="821854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2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440766"/>
            <a:ext cx="10506386" cy="586583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3200" b="1" cap="all" baseline="0"/>
            </a:lvl1pPr>
          </a:lstStyle>
          <a:p>
            <a:r>
              <a:rPr lang="en-US" dirty="0"/>
              <a:t>Add Title </a:t>
            </a:r>
          </a:p>
        </p:txBody>
      </p:sp>
      <p:cxnSp>
        <p:nvCxnSpPr>
          <p:cNvPr id="13" name="Straight Connector 12" descr="Verticle Rule Line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370880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171D-B8A1-3D4F-8F0C-145874B4BC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08647" y="1497208"/>
            <a:ext cx="8266112" cy="24718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0BFEB1E-8991-0667-6BDA-AFC8E1A819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647" y="4270548"/>
            <a:ext cx="8265604" cy="1090244"/>
          </a:xfrm>
        </p:spPr>
        <p:txBody>
          <a:bodyPr lIns="137160" tIns="0" rIns="0" bIns="0" numCol="3" spcCol="640080">
            <a:normAutofit/>
          </a:bodyPr>
          <a:lstStyle>
            <a:lvl1pPr marL="182880" indent="-347472">
              <a:lnSpc>
                <a:spcPct val="150000"/>
              </a:lnSpc>
              <a:buFont typeface="Arial" panose="020B0604020202020204" pitchFamily="34" charset="0"/>
              <a:buChar char="•"/>
              <a:defRPr sz="16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8743" y="2090054"/>
            <a:ext cx="8034492" cy="4093447"/>
          </a:xfrm>
        </p:spPr>
        <p:txBody>
          <a:bodyPr>
            <a:noAutofit/>
          </a:bodyPr>
          <a:lstStyle>
            <a:lvl1pPr marL="274320" indent="-274320">
              <a:lnSpc>
                <a:spcPct val="12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F6AE-149E-CEA7-AE00-D115EB2346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865" y="214692"/>
            <a:ext cx="3713700" cy="124598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 b="1" cap="all" baseline="0"/>
            </a:lvl1pPr>
          </a:lstStyle>
          <a:p>
            <a:r>
              <a:rPr lang="en-US" dirty="0"/>
              <a:t>Add Title 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04BD1D-781E-E27B-949C-49484EB07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6288" y="2059910"/>
            <a:ext cx="4072934" cy="112541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0"/>
              </a:spcBef>
              <a:buFont typeface="Arial" panose="020B0604020202020204" pitchFamily="34" charset="0"/>
              <a:buNone/>
              <a:defRPr sz="2400" u="sng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13" name="Straight Connector 12" title="Verticle Rule Line">
            <a:extLst>
              <a:ext uri="{FF2B5EF4-FFF2-40B4-BE49-F238E27FC236}">
                <a16:creationId xmlns:a16="http://schemas.microsoft.com/office/drawing/2014/main" id="{CE266693-B86C-0A7F-4122-5AFA5028696B}"/>
              </a:ext>
            </a:extLst>
          </p:cNvPr>
          <p:cNvCxnSpPr>
            <a:cxnSpLocks/>
          </p:cNvCxnSpPr>
          <p:nvPr userDrawn="1"/>
        </p:nvCxnSpPr>
        <p:spPr>
          <a:xfrm flipH="1">
            <a:off x="853219" y="1792905"/>
            <a:ext cx="1253208" cy="0"/>
          </a:xfrm>
          <a:prstGeom prst="line">
            <a:avLst/>
          </a:prstGeom>
          <a:ln w="76200">
            <a:solidFill>
              <a:schemeClr val="accent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C2AD9E8-14E8-2D94-11D7-64806DB7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722167-2F12-D034-503E-17517FE0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 descr="Circle with left arrow with solid fill">
            <a:hlinkClick r:id="rId2"/>
            <a:extLst>
              <a:ext uri="{FF2B5EF4-FFF2-40B4-BE49-F238E27FC236}">
                <a16:creationId xmlns:a16="http://schemas.microsoft.com/office/drawing/2014/main" id="{D888B852-56B6-C839-5CBD-590D6856CF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192428" y="2103070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44999A-DAD5-F853-1F66-4F461193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>
            <a:lvl1pPr algn="l">
              <a:defRPr sz="1000" cap="all" baseline="0"/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A5DA8F-E966-3396-E829-59C248D6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 lIns="0" tIns="0" rIns="0"/>
          <a:lstStyle>
            <a:lvl1pPr>
              <a:defRPr sz="1000" cap="all" baseline="0"/>
            </a:lvl1pPr>
          </a:lstStyle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colorfulness, purple, magenta, violet&#10;&#10;Description automatically generated">
            <a:extLst>
              <a:ext uri="{FF2B5EF4-FFF2-40B4-BE49-F238E27FC236}">
                <a16:creationId xmlns:a16="http://schemas.microsoft.com/office/drawing/2014/main" id="{21C67B27-3DCB-A612-1630-DEAAA09B8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9871A-9A2C-2E6F-0221-5C00575E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5982-9619-48E7-255C-DAB69168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A30-D605-A6EE-40D5-0F18CC14B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7005CC9-ACBC-4F41-893C-06CDEFA85144}" type="datetimeFigureOut">
              <a:rPr lang="en-US" smtClean="0"/>
              <a:pPr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E9BE-1334-B164-BD91-65446700A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1F1D-6897-D2A8-3BF8-B5672CDFF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D6F5BC-20F0-430F-85EA-3DE30F119E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3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19" r:id="rId5"/>
    <p:sldLayoutId id="2147484520" r:id="rId6"/>
    <p:sldLayoutId id="2147484521" r:id="rId7"/>
    <p:sldLayoutId id="2147484522" r:id="rId8"/>
    <p:sldLayoutId id="214748451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accent5">
                <a:lumMod val="50000"/>
              </a:schemeClr>
            </a:gs>
            <a:gs pos="100000">
              <a:schemeClr val="accent5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D28-376C-83FF-3BDA-B0F5DCD0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118" y="-412338"/>
            <a:ext cx="4605738" cy="242159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ar-SA" sz="6000" dirty="0"/>
              <a:t>   </a:t>
            </a:r>
            <a:br>
              <a:rPr lang="ar-SA" sz="6000" dirty="0"/>
            </a:br>
            <a:br>
              <a:rPr lang="ar-SA" sz="6000" dirty="0"/>
            </a:br>
            <a:br>
              <a:rPr lang="ar-SA" sz="6000" dirty="0"/>
            </a:br>
            <a:br>
              <a:rPr lang="ar-SA" sz="6000" dirty="0"/>
            </a:br>
            <a:br>
              <a:rPr lang="ar-SA" sz="6000" dirty="0"/>
            </a:br>
            <a:br>
              <a:rPr lang="ar-SA" sz="6000" dirty="0"/>
            </a:br>
            <a:br>
              <a:rPr lang="ar-SA" sz="6000" dirty="0"/>
            </a:br>
            <a:r>
              <a:rPr lang="ar-SA" sz="6000" dirty="0"/>
              <a:t>نظام إدارة    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ar-SA" sz="6000" dirty="0"/>
              <a:t>تقديم</a:t>
            </a:r>
            <a:r>
              <a:rPr lang="en-US" sz="6000" dirty="0"/>
              <a:t> </a:t>
            </a:r>
            <a:r>
              <a:rPr lang="ar-SA" sz="6000" dirty="0"/>
              <a:t> جمعية خيرية</a:t>
            </a:r>
            <a:endParaRPr lang="en-US" sz="60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2444326" y="4708253"/>
            <a:ext cx="417755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altLang="zh-CN" dirty="0">
                <a:solidFill>
                  <a:schemeClr val="bg1"/>
                </a:solidFill>
              </a:rPr>
              <a:t>تقديم الطلاب : احلام جمال حلبوني و</a:t>
            </a:r>
          </a:p>
          <a:p>
            <a:r>
              <a:rPr lang="ar-SA" altLang="zh-CN" dirty="0">
                <a:solidFill>
                  <a:schemeClr val="bg1"/>
                </a:solidFill>
              </a:rPr>
              <a:t> رانيا ياسين قريع </a:t>
            </a:r>
            <a:endParaRPr lang="en-GB" altLang="zh-CN" dirty="0">
              <a:solidFill>
                <a:schemeClr val="bg1"/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04341" y="140313"/>
            <a:ext cx="298190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الجمهورية العربية السورية    </a:t>
            </a:r>
          </a:p>
          <a:p>
            <a:r>
              <a:rPr lang="ar-SA" dirty="0">
                <a:solidFill>
                  <a:schemeClr val="bg1"/>
                </a:solidFill>
              </a:rPr>
              <a:t>وزارة  التعليم العالي و البحث العلمي</a:t>
            </a:r>
          </a:p>
          <a:p>
            <a:r>
              <a:rPr lang="ar-SA" dirty="0">
                <a:solidFill>
                  <a:schemeClr val="bg1"/>
                </a:solidFill>
              </a:rPr>
              <a:t>    جامعة حمص            </a:t>
            </a:r>
          </a:p>
          <a:p>
            <a:r>
              <a:rPr lang="ar-SA" dirty="0">
                <a:solidFill>
                  <a:schemeClr val="bg1"/>
                </a:solidFill>
              </a:rPr>
              <a:t>الكلية التطبيقية /  قسم تقنيات الحاسوب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886631" y="3669234"/>
            <a:ext cx="191934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solidFill>
                  <a:schemeClr val="bg1"/>
                </a:solidFill>
              </a:rPr>
              <a:t>إشراف: د.فدوى صافي</a:t>
            </a:r>
          </a:p>
        </p:txBody>
      </p:sp>
      <p:pic>
        <p:nvPicPr>
          <p:cNvPr id="11" name="Picture Placeholder 7" descr="Close-up of a laptop on a desk with documents.">
            <a:extLst>
              <a:ext uri="{FF2B5EF4-FFF2-40B4-BE49-F238E27FC236}">
                <a16:creationId xmlns:a16="http://schemas.microsoft.com/office/drawing/2014/main" id="{82316F9B-3EB8-DF6C-405A-F39B5E1E9A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99" t="-433" r="199"/>
          <a:stretch/>
        </p:blipFill>
        <p:spPr>
          <a:xfrm>
            <a:off x="7188000" y="-19878"/>
            <a:ext cx="5004000" cy="685800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1395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6076965" y="-826752"/>
            <a:ext cx="5148105" cy="2916135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pPr algn="ctr"/>
            <a:r>
              <a:rPr lang="ar-SA" dirty="0"/>
              <a:t>      </a:t>
            </a:r>
            <a:br>
              <a:rPr lang="ar-SA" dirty="0"/>
            </a:br>
            <a:br>
              <a:rPr lang="ar-SA" dirty="0"/>
            </a:br>
            <a:r>
              <a:rPr lang="ar-SA" dirty="0"/>
              <a:t>واجهة </a:t>
            </a:r>
            <a:r>
              <a:rPr lang="ar-SA" dirty="0" err="1"/>
              <a:t>الأدمن</a:t>
            </a:r>
            <a:br>
              <a:rPr lang="ar-SA" dirty="0"/>
            </a:br>
            <a:endParaRPr lang="ar-SA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6" y="1523254"/>
            <a:ext cx="9241278" cy="4908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23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6564115" y="-4802309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sz="2400" dirty="0"/>
              <a:t>      </a:t>
            </a:r>
            <a:br>
              <a:rPr lang="ar-SA" sz="2400" dirty="0"/>
            </a:br>
            <a:br>
              <a:rPr lang="ar-SA" sz="2400" dirty="0"/>
            </a:br>
            <a:r>
              <a:rPr lang="ar-SA" altLang="zh-CN" sz="2400" dirty="0"/>
              <a:t>واجهة تسجيل دخول من الحساب المولد من قبل </a:t>
            </a:r>
            <a:r>
              <a:rPr lang="ar-SA" altLang="zh-CN" sz="2400" dirty="0" err="1"/>
              <a:t>الأدمن</a:t>
            </a:r>
            <a:r>
              <a:rPr lang="ar-SA" altLang="zh-CN" sz="2400" dirty="0"/>
              <a:t> </a:t>
            </a:r>
            <a:br>
              <a:rPr lang="ar-SA" sz="2400" dirty="0"/>
            </a:b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6" r="24156"/>
          <a:stretch/>
        </p:blipFill>
        <p:spPr>
          <a:xfrm>
            <a:off x="879177" y="1086803"/>
            <a:ext cx="8554402" cy="50244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7888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6762987" y="-5033811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altLang="zh-CN" sz="2400" dirty="0"/>
              <a:t>واجهة تسجيل </a:t>
            </a:r>
            <a:r>
              <a:rPr lang="ar-SA" altLang="zh-CN" sz="2400" dirty="0" err="1"/>
              <a:t>دخومن</a:t>
            </a:r>
            <a:r>
              <a:rPr lang="ar-SA" altLang="zh-CN" sz="2400" dirty="0"/>
              <a:t> الحساب المولد من قبل </a:t>
            </a:r>
            <a:r>
              <a:rPr lang="ar-SA" altLang="zh-CN" sz="2400" dirty="0" err="1"/>
              <a:t>الأدمن</a:t>
            </a:r>
            <a:r>
              <a:rPr lang="ar-SA" altLang="zh-CN" sz="2400" dirty="0"/>
              <a:t> واخترنا الدور موظف 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62" y="1296664"/>
            <a:ext cx="9241278" cy="4908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9112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7230347" y="-5022714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altLang="zh-CN" sz="2400" dirty="0"/>
              <a:t>حذف الحساب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22" y="1191836"/>
            <a:ext cx="9241278" cy="49082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8118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7230347" y="-5022714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altLang="zh-CN" sz="2400" dirty="0"/>
              <a:t>توليد حساب متطوع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9922" y="1813600"/>
            <a:ext cx="6569671" cy="4042451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4D2343D-255C-F9B0-E647-F75C833375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00" y="1293669"/>
            <a:ext cx="4343173" cy="5137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545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7687547" y="-5286874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altLang="zh-CN" sz="2400" dirty="0"/>
              <a:t>واجهة المتطوع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788" y="1054980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35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7687547" y="-5286874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altLang="zh-CN" sz="2400" dirty="0"/>
              <a:t>DJANGO</a:t>
            </a:r>
            <a:r>
              <a:rPr lang="ar-SA" altLang="zh-CN" sz="2400" dirty="0"/>
              <a:t>واجهة </a:t>
            </a:r>
            <a:r>
              <a:rPr lang="ar-SA" altLang="zh-CN" sz="2400" dirty="0" err="1"/>
              <a:t>الادمن</a:t>
            </a:r>
            <a:r>
              <a:rPr lang="ar-SA" altLang="zh-CN" sz="2400" dirty="0"/>
              <a:t> في </a:t>
            </a:r>
            <a:r>
              <a:rPr lang="en-US" altLang="zh-CN" sz="2400" dirty="0"/>
              <a:t> 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268" y="1120716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8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767865" y="176667"/>
            <a:ext cx="211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altLang="zh-CN" sz="2400" dirty="0">
                <a:solidFill>
                  <a:schemeClr val="bg1"/>
                </a:solidFill>
              </a:rPr>
              <a:t>المخططات</a:t>
            </a:r>
          </a:p>
          <a:p>
            <a:r>
              <a:rPr lang="ar-SA" altLang="zh-CN" sz="2400" dirty="0">
                <a:solidFill>
                  <a:schemeClr val="bg1"/>
                </a:solidFill>
              </a:rPr>
              <a:t>مخطط </a:t>
            </a:r>
            <a:br>
              <a:rPr lang="ar-SA" altLang="zh-CN" sz="2400" dirty="0">
                <a:solidFill>
                  <a:schemeClr val="bg1"/>
                </a:solidFill>
              </a:rPr>
            </a:br>
            <a:r>
              <a:rPr lang="ar-SA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usecase</a:t>
            </a:r>
            <a:r>
              <a:rPr lang="ar-SA" altLang="zh-CN" sz="2400" dirty="0">
                <a:solidFill>
                  <a:schemeClr val="bg1"/>
                </a:solidFill>
              </a:rPr>
              <a:t> </a:t>
            </a:r>
            <a:endParaRPr lang="ar-SA" sz="2400" dirty="0">
              <a:solidFill>
                <a:schemeClr val="bg1"/>
              </a:solidFill>
            </a:endParaRPr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8423" y="1376996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4729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39" y="728684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ar-SA" altLang="zh-CN" dirty="0"/>
              <a:t>المخططات</a:t>
            </a:r>
            <a:br>
              <a:rPr lang="ar-SA" altLang="zh-CN" dirty="0"/>
            </a:br>
            <a:r>
              <a:rPr lang="ar-SA" altLang="zh-CN" dirty="0"/>
              <a:t> مخطط</a:t>
            </a:r>
            <a:br>
              <a:rPr lang="ar-SA" altLang="zh-CN" dirty="0"/>
            </a:b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3705786-8131-FBD6-E8CF-DB29DCDC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865" y="6183501"/>
            <a:ext cx="31610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9986" y="1496758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407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39" y="728684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ar-SA" altLang="zh-CN" dirty="0"/>
              <a:t>المخططات </a:t>
            </a:r>
            <a:br>
              <a:rPr lang="ar-SA" altLang="zh-CN" dirty="0"/>
            </a:br>
            <a:r>
              <a:rPr lang="ar-SA" altLang="zh-CN" dirty="0"/>
              <a:t>مخطط</a:t>
            </a:r>
            <a:br>
              <a:rPr lang="en-US" altLang="zh-CN" dirty="0"/>
            </a:br>
            <a:r>
              <a:rPr lang="en-US" altLang="zh-CN" dirty="0" err="1"/>
              <a:t>sequanS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59986" y="1496758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471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6D1-6E5B-BA77-8F43-80D0631F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089" y="728684"/>
            <a:ext cx="10506386" cy="586583"/>
          </a:xfrm>
        </p:spPr>
        <p:txBody>
          <a:bodyPr>
            <a:normAutofit fontScale="90000"/>
          </a:bodyPr>
          <a:lstStyle/>
          <a:p>
            <a:r>
              <a:rPr lang="ar-SA" dirty="0"/>
              <a:t>     </a:t>
            </a:r>
            <a:br>
              <a:rPr lang="ar-SA" dirty="0"/>
            </a:br>
            <a:r>
              <a:rPr lang="ar-SA" dirty="0"/>
              <a:t>مقدمة</a:t>
            </a:r>
            <a:endParaRPr lang="en-US" dirty="0"/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ED2877CA-93DC-27E4-7E88-A3BFD023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0214-D480-A4DA-83AE-72A2879904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55694" y="1497013"/>
            <a:ext cx="9418731" cy="4581058"/>
          </a:xfrm>
        </p:spPr>
        <p:txBody>
          <a:bodyPr/>
          <a:lstStyle/>
          <a:p>
            <a:r>
              <a:rPr lang="ar-SA" dirty="0"/>
              <a:t>هو نظام إلكتروني متكامل يهدف إلى تحسين إدارة الجمعيات الخيرية من خلال توفير أدوات تفاعلية لتنظيم الموارد البشرية، المالية، والمشاريع، وتعزيز التواصل مع المستفيدين والمتطوعين. 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3491467" y="-5229652"/>
            <a:ext cx="5148105" cy="6214550"/>
          </a:xfrm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ar-SA" altLang="zh-CN" sz="2400" dirty="0"/>
              <a:t>المخططات </a:t>
            </a:r>
            <a:br>
              <a:rPr lang="ar-SA" altLang="zh-CN" sz="2400" dirty="0"/>
            </a:br>
            <a:r>
              <a:rPr lang="ar-SA" altLang="zh-CN" sz="2400" dirty="0"/>
              <a:t> </a:t>
            </a:r>
            <a:r>
              <a:rPr lang="en-US" altLang="zh-CN" sz="2400" dirty="0" err="1"/>
              <a:t>usecase</a:t>
            </a:r>
            <a:r>
              <a:rPr lang="ar-SA" altLang="zh-CN" sz="2400" dirty="0"/>
              <a:t>مخطط </a:t>
            </a:r>
            <a:endParaRPr lang="ar-SA" sz="2400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057" y="1166170"/>
            <a:ext cx="8210146" cy="5051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250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294095" y="2796988"/>
            <a:ext cx="43120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b="1" i="1" spc="600" dirty="0">
                <a:solidFill>
                  <a:schemeClr val="bg1"/>
                </a:solidFill>
              </a:rPr>
              <a:t>الأفاق المستقبلية</a:t>
            </a:r>
          </a:p>
        </p:txBody>
      </p:sp>
    </p:spTree>
    <p:extLst>
      <p:ext uri="{BB962C8B-B14F-4D97-AF65-F5344CB8AC3E}">
        <p14:creationId xmlns:p14="http://schemas.microsoft.com/office/powerpoint/2010/main" val="417609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59813" y="1609243"/>
            <a:ext cx="777240" cy="777240"/>
          </a:xfrm>
        </p:spPr>
        <p:txBody>
          <a:bodyPr>
            <a:normAutofit/>
          </a:bodyPr>
          <a:lstStyle/>
          <a:p>
            <a:r>
              <a:rPr lang="ar-SA" dirty="0"/>
              <a:t>1.</a:t>
            </a:r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2655" y="1565768"/>
            <a:ext cx="2398130" cy="1132097"/>
          </a:xfrm>
        </p:spPr>
        <p:txBody>
          <a:bodyPr>
            <a:noAutofit/>
          </a:bodyPr>
          <a:lstStyle/>
          <a:p>
            <a:r>
              <a:rPr lang="ar-SA" sz="2800" dirty="0"/>
              <a:t>اضافة برامج 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59813" y="2786066"/>
            <a:ext cx="777240" cy="777240"/>
          </a:xfrm>
        </p:spPr>
        <p:txBody>
          <a:bodyPr>
            <a:normAutofit/>
          </a:bodyPr>
          <a:lstStyle/>
          <a:p>
            <a:r>
              <a:rPr lang="ar-SA" dirty="0"/>
              <a:t>2.</a:t>
            </a:r>
            <a:endParaRPr lang="en-US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9248" y="2764710"/>
            <a:ext cx="3819516" cy="1132097"/>
          </a:xfrm>
        </p:spPr>
        <p:txBody>
          <a:bodyPr>
            <a:noAutofit/>
          </a:bodyPr>
          <a:lstStyle/>
          <a:p>
            <a:r>
              <a:rPr lang="ar-SA" dirty="0"/>
              <a:t>تحسين عملية التواصل مع المستفيد</a:t>
            </a:r>
            <a:endParaRPr lang="ar-SA" sz="2800" dirty="0"/>
          </a:p>
          <a:p>
            <a:endParaRPr lang="en-US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159813" y="3963653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ar-SA" dirty="0"/>
              <a:t>3</a:t>
            </a:r>
            <a:endParaRPr lang="en-US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8631432" y="4147602"/>
            <a:ext cx="2417332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/>
              <a:t>اضافة ذكاء صنعي</a:t>
            </a:r>
            <a:endParaRPr lang="en-US" sz="2800" dirty="0"/>
          </a:p>
          <a:p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03717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112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347882" y="2958353"/>
            <a:ext cx="4016189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THANK YOU FOR LISTEING</a:t>
            </a:r>
            <a:endParaRPr lang="ar-S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63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091F-2E1A-3912-A662-9729BFF7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25" y="556239"/>
            <a:ext cx="10506386" cy="586583"/>
          </a:xfrm>
        </p:spPr>
        <p:txBody>
          <a:bodyPr/>
          <a:lstStyle/>
          <a:p>
            <a:r>
              <a:rPr lang="ar-SA" b="0" dirty="0"/>
              <a:t>الهدف من النظام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666B-BB3E-B2ED-8A5E-19221BAAE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865" y="1809870"/>
            <a:ext cx="2492882" cy="350687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ar-SA" sz="2000" dirty="0"/>
              <a:t>تحسين إدارة الجمعية الخيرية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ar-SA" sz="2000" dirty="0"/>
              <a:t>تنظيم</a:t>
            </a:r>
            <a:r>
              <a:rPr lang="ar-SA" sz="1800" dirty="0"/>
              <a:t> الموارد (مالية، بشرية، مشاريع)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ar-SA" sz="1800" dirty="0"/>
              <a:t>تحسين التواصل مع المستفيدين والمتطوعين</a:t>
            </a:r>
          </a:p>
          <a:p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7AEC9E-CD35-42D1-BC0E-9ADB786E41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159813" y="1609243"/>
            <a:ext cx="777240" cy="777240"/>
          </a:xfrm>
        </p:spPr>
        <p:txBody>
          <a:bodyPr>
            <a:normAutofit/>
          </a:bodyPr>
          <a:lstStyle/>
          <a:p>
            <a:r>
              <a:rPr lang="ar-SA" dirty="0"/>
              <a:t>1.</a:t>
            </a:r>
            <a:endParaRPr lang="en-US" dirty="0"/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E98D4F18-5E2F-031D-60BB-4B142E36E3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56086" y="1632124"/>
            <a:ext cx="1202606" cy="1132097"/>
          </a:xfrm>
        </p:spPr>
        <p:txBody>
          <a:bodyPr>
            <a:noAutofit/>
          </a:bodyPr>
          <a:lstStyle/>
          <a:p>
            <a:r>
              <a:rPr lang="ar-SA" dirty="0"/>
              <a:t>المديرين</a:t>
            </a:r>
            <a:endParaRPr lang="en-US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B9F52-1D1B-C12E-B4CD-FE05CFE5D17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159813" y="2786066"/>
            <a:ext cx="777240" cy="777240"/>
          </a:xfrm>
        </p:spPr>
        <p:txBody>
          <a:bodyPr>
            <a:normAutofit/>
          </a:bodyPr>
          <a:lstStyle/>
          <a:p>
            <a:r>
              <a:rPr lang="ar-SA" dirty="0"/>
              <a:t>2.</a:t>
            </a:r>
            <a:endParaRPr lang="en-US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43AE4C46-DDC1-E4A5-9BB9-D3B96E0DB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1329" y="2831556"/>
            <a:ext cx="1405021" cy="1132097"/>
          </a:xfrm>
        </p:spPr>
        <p:txBody>
          <a:bodyPr>
            <a:noAutofit/>
          </a:bodyPr>
          <a:lstStyle/>
          <a:p>
            <a:r>
              <a:rPr lang="ar-SA" dirty="0"/>
              <a:t>الموظفين</a:t>
            </a:r>
            <a:endParaRPr lang="ar-SA" sz="2800" dirty="0"/>
          </a:p>
          <a:p>
            <a:endParaRPr lang="en-US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159813" y="3963653"/>
            <a:ext cx="777240" cy="777240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ar-SA" dirty="0"/>
              <a:t>3</a:t>
            </a:r>
            <a:endParaRPr lang="en-US" dirty="0"/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8C559730-60A8-902B-3589-AA34371DB4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41329" y="4510701"/>
            <a:ext cx="1607435" cy="1132097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ar-SA" dirty="0"/>
              <a:t>المتطوعون</a:t>
            </a:r>
            <a:endParaRPr lang="en-US" dirty="0"/>
          </a:p>
        </p:txBody>
      </p:sp>
      <p:sp>
        <p:nvSpPr>
          <p:cNvPr id="115" name="Slide Number Placeholder 114">
            <a:extLst>
              <a:ext uri="{FF2B5EF4-FFF2-40B4-BE49-F238E27FC236}">
                <a16:creationId xmlns:a16="http://schemas.microsoft.com/office/drawing/2014/main" id="{CC42DFEC-7500-6BE8-98B9-115C5A76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مربع نص 3"/>
          <p:cNvSpPr txBox="1"/>
          <p:nvPr/>
        </p:nvSpPr>
        <p:spPr>
          <a:xfrm>
            <a:off x="7019365" y="403254"/>
            <a:ext cx="2303930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dirty="0">
                <a:solidFill>
                  <a:schemeClr val="accent5">
                    <a:lumMod val="75000"/>
                  </a:schemeClr>
                </a:solidFill>
              </a:rPr>
              <a:t>الفئات المستهدفة 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ar-SA" sz="2400" dirty="0"/>
          </a:p>
        </p:txBody>
      </p:sp>
      <p:sp>
        <p:nvSpPr>
          <p:cNvPr id="5" name="مربع نص 4"/>
          <p:cNvSpPr txBox="1"/>
          <p:nvPr/>
        </p:nvSpPr>
        <p:spPr>
          <a:xfrm>
            <a:off x="9441329" y="4160135"/>
            <a:ext cx="1317363" cy="8925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400" dirty="0"/>
              <a:t>المتبرعين</a:t>
            </a:r>
            <a:endParaRPr lang="en-US" sz="2800" dirty="0"/>
          </a:p>
          <a:p>
            <a:endParaRPr lang="ar-SA" sz="2800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C4D62A7-4691-23C9-A9A0-E32D8B7496F0}"/>
              </a:ext>
            </a:extLst>
          </p:cNvPr>
          <p:cNvSpPr txBox="1">
            <a:spLocks/>
          </p:cNvSpPr>
          <p:nvPr/>
        </p:nvSpPr>
        <p:spPr>
          <a:xfrm>
            <a:off x="11159813" y="5113653"/>
            <a:ext cx="777240" cy="777240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9144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.</a:t>
            </a:r>
            <a:r>
              <a:rPr lang="ar-SA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1" grpId="0" build="p"/>
      <p:bldP spid="112" grpId="0" build="p"/>
      <p:bldP spid="11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E71E21-F825-552E-685A-A16DFD08C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446" y="713809"/>
            <a:ext cx="10506386" cy="586583"/>
          </a:xfrm>
        </p:spPr>
        <p:txBody>
          <a:bodyPr/>
          <a:lstStyle/>
          <a:p>
            <a:r>
              <a:rPr lang="ar-SA" dirty="0"/>
              <a:t>                                                        اللغات المستخدمة   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B02CA1-46F0-C88E-1D4D-AD45E4BEEC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71785" y="4248475"/>
            <a:ext cx="2492882" cy="3506871"/>
          </a:xfrm>
        </p:spPr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67296C-B54D-C9E0-7D35-C566B558EE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561" y="3838475"/>
            <a:ext cx="2146157" cy="984735"/>
          </a:xfrm>
        </p:spPr>
        <p:txBody>
          <a:bodyPr/>
          <a:lstStyle/>
          <a:p>
            <a:r>
              <a:rPr lang="en-US" b="0" dirty="0" err="1"/>
              <a:t>Django</a:t>
            </a:r>
            <a:r>
              <a:rPr lang="en-US" b="0" dirty="0"/>
              <a:t> and </a:t>
            </a:r>
            <a:r>
              <a:rPr lang="en-US" b="0" dirty="0" err="1"/>
              <a:t>sqlite</a:t>
            </a:r>
            <a:endParaRPr lang="ar-SA" b="0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236FB88-8B4F-3B1A-3D00-E7CAB9D24C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99404" y="5477306"/>
            <a:ext cx="2146157" cy="3148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EABD9D-673D-C03F-F3E6-FDE21FAC3B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33442" y="2753783"/>
            <a:ext cx="1984267" cy="948574"/>
          </a:xfrm>
        </p:spPr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E2FDD-3DAA-E87E-5AFE-C00DD46A99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71447" y="1712736"/>
            <a:ext cx="1984267" cy="896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8C50D6-EAAD-53D4-AB70-E52B103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ED6EBD2F-CBB0-973E-AFDF-718652A82854}"/>
              </a:ext>
            </a:extLst>
          </p:cNvPr>
          <p:cNvSpPr txBox="1">
            <a:spLocks/>
          </p:cNvSpPr>
          <p:nvPr/>
        </p:nvSpPr>
        <p:spPr>
          <a:xfrm>
            <a:off x="6752496" y="3483941"/>
            <a:ext cx="2146157" cy="314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</a:rPr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7670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build="p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9CFD1133-D47B-B071-80B5-9B3DE911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816" y="607322"/>
            <a:ext cx="3362008" cy="1196426"/>
          </a:xfrm>
        </p:spPr>
        <p:txBody>
          <a:bodyPr/>
          <a:lstStyle/>
          <a:p>
            <a:pPr lvl="0"/>
            <a:r>
              <a:rPr lang="ar-SA" noProof="0" dirty="0"/>
              <a:t>المكونات</a:t>
            </a:r>
            <a:br>
              <a:rPr lang="ar-SA" noProof="0" dirty="0"/>
            </a:br>
            <a:r>
              <a:rPr lang="ar-SA" dirty="0"/>
              <a:t>الأساسية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3D22A32-5716-1278-A5B3-6B3E3B307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6617" y="1278253"/>
            <a:ext cx="1636776" cy="821854"/>
          </a:xfrm>
        </p:spPr>
        <p:txBody>
          <a:bodyPr/>
          <a:lstStyle/>
          <a:p>
            <a:r>
              <a:rPr lang="ar-SA" dirty="0"/>
              <a:t>تسجيل الأعضاء والمستفيدين</a:t>
            </a:r>
          </a:p>
          <a:p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66F4DAA0-DC1C-D290-2231-525BE71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7469" y="6183501"/>
            <a:ext cx="2593316" cy="365125"/>
          </a:xfrm>
        </p:spPr>
        <p:txBody>
          <a:bodyPr/>
          <a:lstStyle/>
          <a:p>
            <a:r>
              <a:rPr lang="en-US" dirty="0"/>
              <a:t>Page 0</a:t>
            </a:r>
            <a:fld id="{F4D6F5BC-20F0-430F-85EA-3DE30F119EF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7602759" y="131787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dirty="0"/>
              <a:t>إدارة التبرعات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9888517" y="1317874"/>
            <a:ext cx="1828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إدارة المشاريع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5441577" y="3862112"/>
            <a:ext cx="1577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التقارير والإحصائيات</a:t>
            </a:r>
          </a:p>
          <a:p>
            <a:endParaRPr lang="ar-SA" dirty="0"/>
          </a:p>
        </p:txBody>
      </p:sp>
      <p:sp>
        <p:nvSpPr>
          <p:cNvPr id="13" name="مستطيل 12"/>
          <p:cNvSpPr/>
          <p:nvPr/>
        </p:nvSpPr>
        <p:spPr>
          <a:xfrm>
            <a:off x="7602759" y="4033598"/>
            <a:ext cx="144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إدارة الفعاليات</a:t>
            </a:r>
          </a:p>
          <a:p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10031666" y="3862112"/>
            <a:ext cx="15420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dirty="0"/>
              <a:t>انشاء حسابات مدير موظف متطوع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6" grpId="0"/>
      <p:bldP spid="8" grpId="0"/>
      <p:bldP spid="10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4294095" y="2796988"/>
            <a:ext cx="431202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000" b="1" i="1" spc="600" dirty="0">
                <a:solidFill>
                  <a:schemeClr val="bg1"/>
                </a:solidFill>
              </a:rPr>
              <a:t>واجهات المشروع</a:t>
            </a:r>
          </a:p>
        </p:txBody>
      </p:sp>
    </p:spTree>
    <p:extLst>
      <p:ext uri="{BB962C8B-B14F-4D97-AF65-F5344CB8AC3E}">
        <p14:creationId xmlns:p14="http://schemas.microsoft.com/office/powerpoint/2010/main" val="226556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3933416" y="-334945"/>
            <a:ext cx="5148105" cy="2857510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pPr algn="ctr"/>
            <a:r>
              <a:rPr lang="ar-SA" dirty="0"/>
              <a:t>      </a:t>
            </a:r>
            <a:br>
              <a:rPr lang="ar-SA" dirty="0"/>
            </a:br>
            <a:br>
              <a:rPr lang="ar-SA" dirty="0"/>
            </a:br>
            <a:r>
              <a:rPr lang="ar-SA" dirty="0"/>
              <a:t>واجهة </a:t>
            </a:r>
            <a:r>
              <a:rPr lang="ar-SA" dirty="0" err="1"/>
              <a:t>الأدمن</a:t>
            </a:r>
            <a:br>
              <a:rPr lang="ar-SA" dirty="0"/>
            </a:br>
            <a:endParaRPr lang="ar-SA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784B9C58-62DD-F329-5F64-6BCB7A26A2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5" b="7055"/>
          <a:stretch>
            <a:fillRect/>
          </a:stretch>
        </p:blipFill>
        <p:spPr>
          <a:xfrm>
            <a:off x="6885064" y="1662917"/>
            <a:ext cx="5217289" cy="4908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" y="1662917"/>
            <a:ext cx="6293797" cy="4908213"/>
          </a:xfrm>
        </p:spPr>
      </p:pic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" y="1816721"/>
            <a:ext cx="6293797" cy="4908213"/>
          </a:xfrm>
        </p:spPr>
      </p:pic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69" y="1502364"/>
            <a:ext cx="6293797" cy="490821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0703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3933416" y="-334945"/>
            <a:ext cx="5148105" cy="2857510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pPr algn="ctr"/>
            <a:r>
              <a:rPr lang="ar-SA" dirty="0"/>
              <a:t>      </a:t>
            </a:r>
            <a:br>
              <a:rPr lang="ar-SA" dirty="0"/>
            </a:br>
            <a:br>
              <a:rPr lang="ar-SA" dirty="0"/>
            </a:br>
            <a:r>
              <a:rPr lang="ar-SA" dirty="0"/>
              <a:t>واجهة </a:t>
            </a:r>
            <a:r>
              <a:rPr lang="ar-SA" dirty="0" err="1"/>
              <a:t>الأدمن</a:t>
            </a:r>
            <a:br>
              <a:rPr lang="ar-SA" dirty="0"/>
            </a:br>
            <a:endParaRPr lang="ar-SA" dirty="0"/>
          </a:p>
        </p:txBody>
      </p:sp>
      <p:sp>
        <p:nvSpPr>
          <p:cNvPr id="7" name="عنوان فرعي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عنصر نائب للنص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r="12035"/>
          <a:stretch/>
        </p:blipFill>
        <p:spPr>
          <a:xfrm>
            <a:off x="7194775" y="1662917"/>
            <a:ext cx="4884723" cy="5024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784B9C58-62DD-F329-5F64-6BCB7A26A2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757" y="2124637"/>
            <a:ext cx="5938256" cy="4401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63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5"/>
          <p:cNvSpPr>
            <a:spLocks noGrp="1"/>
          </p:cNvSpPr>
          <p:nvPr>
            <p:ph type="ctrTitle"/>
          </p:nvPr>
        </p:nvSpPr>
        <p:spPr>
          <a:xfrm>
            <a:off x="3933416" y="-334945"/>
            <a:ext cx="5148105" cy="2857510"/>
          </a:xfrm>
          <a:scene3d>
            <a:camera prst="perspectiveRelaxedModerately"/>
            <a:lightRig rig="threePt" dir="t"/>
          </a:scene3d>
        </p:spPr>
        <p:txBody>
          <a:bodyPr>
            <a:normAutofit fontScale="90000"/>
          </a:bodyPr>
          <a:lstStyle/>
          <a:p>
            <a:pPr algn="ctr"/>
            <a:r>
              <a:rPr lang="ar-SA" dirty="0"/>
              <a:t>      </a:t>
            </a:r>
            <a:br>
              <a:rPr lang="ar-SA" dirty="0"/>
            </a:br>
            <a:br>
              <a:rPr lang="ar-SA" dirty="0"/>
            </a:br>
            <a:r>
              <a:rPr lang="ar-SA" dirty="0"/>
              <a:t>واجهة </a:t>
            </a:r>
            <a:r>
              <a:rPr lang="ar-SA" dirty="0" err="1"/>
              <a:t>الأدمن</a:t>
            </a:r>
            <a:br>
              <a:rPr lang="ar-SA" dirty="0"/>
            </a:br>
            <a:endParaRPr lang="ar-SA" dirty="0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825FB7F0-762D-0943-8809-59A49D9BF8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r="12035"/>
          <a:stretch/>
        </p:blipFill>
        <p:spPr>
          <a:xfrm>
            <a:off x="7132021" y="1670799"/>
            <a:ext cx="4884723" cy="5024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784B9C58-62DD-F329-5F64-6BCB7A26A2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729" y="1593731"/>
            <a:ext cx="5345761" cy="51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D4D0E9"/>
      </a:accent2>
      <a:accent3>
        <a:srgbClr val="0070C0"/>
      </a:accent3>
      <a:accent4>
        <a:srgbClr val="FFC000"/>
      </a:accent4>
      <a:accent5>
        <a:srgbClr val="362795"/>
      </a:accent5>
      <a:accent6>
        <a:srgbClr val="70AD47"/>
      </a:accent6>
      <a:hlink>
        <a:srgbClr val="85DFFF"/>
      </a:hlink>
      <a:folHlink>
        <a:srgbClr val="00B0F0"/>
      </a:folHlink>
    </a:clrScheme>
    <a:fontScheme name="Custom 61">
      <a:majorFont>
        <a:latin typeface="Batang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175639_Win32_SL_V3" id="{E3BABE8A-5E36-4CEB-8367-07951D61F935}" vid="{CBF2C544-30BB-46F6-928C-1C11FB7997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739EF8B-F994-4519-B48E-10C452FEAD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1C2A15-7366-43A1-B7CD-9C6962E5A8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2B3A36-3019-4E93-B322-5E261AC5876F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http://schemas.microsoft.com/office/2006/documentManagement/types"/>
    <ds:schemaRef ds:uri="16c05727-aa75-4e4a-9b5f-8a80a1165891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Widescreen</PresentationFormat>
  <Paragraphs>75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Batang</vt:lpstr>
      <vt:lpstr>Arial</vt:lpstr>
      <vt:lpstr>Calibri</vt:lpstr>
      <vt:lpstr>Corbel</vt:lpstr>
      <vt:lpstr>Wingdings</vt:lpstr>
      <vt:lpstr>Custom</vt:lpstr>
      <vt:lpstr>          نظام إدارة      تقديم  جمعية خيرية</vt:lpstr>
      <vt:lpstr>      مقدمة</vt:lpstr>
      <vt:lpstr>الهدف من النظام </vt:lpstr>
      <vt:lpstr>                                                        اللغات المستخدمة   </vt:lpstr>
      <vt:lpstr>المكونات الأساسية</vt:lpstr>
      <vt:lpstr>PowerPoint Presentation</vt:lpstr>
      <vt:lpstr>        واجهة الأدمن </vt:lpstr>
      <vt:lpstr>        واجهة الأدمن </vt:lpstr>
      <vt:lpstr>        واجهة الأدمن </vt:lpstr>
      <vt:lpstr>        واجهة الأدمن </vt:lpstr>
      <vt:lpstr>        واجهة تسجيل دخول من الحساب المولد من قبل الأدمن  </vt:lpstr>
      <vt:lpstr>واجهة تسجيل دخومن الحساب المولد من قبل الأدمن واخترنا الدور موظف </vt:lpstr>
      <vt:lpstr>حذف الحساب</vt:lpstr>
      <vt:lpstr>توليد حساب متطوع</vt:lpstr>
      <vt:lpstr>واجهة المتطوع</vt:lpstr>
      <vt:lpstr>DJANGOواجهة الادمن في  </vt:lpstr>
      <vt:lpstr>PowerPoint Presentation</vt:lpstr>
      <vt:lpstr>المخططات  مخطط class</vt:lpstr>
      <vt:lpstr>المخططات  مخطط sequanS</vt:lpstr>
      <vt:lpstr>المخططات   usecaseمخطط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2023-07-17T18:59:19Z</dcterms:created>
  <dcterms:modified xsi:type="dcterms:W3CDTF">2025-07-26T18:11:26Z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