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62" r:id="rId2"/>
    <p:sldId id="256" r:id="rId3"/>
    <p:sldId id="259" r:id="rId4"/>
    <p:sldId id="265" r:id="rId5"/>
    <p:sldId id="264" r:id="rId6"/>
    <p:sldId id="283" r:id="rId7"/>
    <p:sldId id="263" r:id="rId8"/>
    <p:sldId id="267" r:id="rId9"/>
    <p:sldId id="269" r:id="rId10"/>
    <p:sldId id="268" r:id="rId11"/>
    <p:sldId id="272" r:id="rId12"/>
    <p:sldId id="279" r:id="rId13"/>
    <p:sldId id="281" r:id="rId14"/>
    <p:sldId id="273" r:id="rId15"/>
    <p:sldId id="271" r:id="rId16"/>
    <p:sldId id="282" r:id="rId17"/>
    <p:sldId id="270" r:id="rId18"/>
    <p:sldId id="278" r:id="rId19"/>
    <p:sldId id="274" r:id="rId20"/>
    <p:sldId id="276" r:id="rId21"/>
    <p:sldId id="275" r:id="rId22"/>
    <p:sldId id="28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esz waesz" initials="ww" lastIdx="1" clrIdx="0">
    <p:extLst>
      <p:ext uri="{19B8F6BF-5375-455C-9EA6-DF929625EA0E}">
        <p15:presenceInfo xmlns:p15="http://schemas.microsoft.com/office/powerpoint/2012/main" userId="2854b5be43625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6720" autoAdjust="0"/>
  </p:normalViewPr>
  <p:slideViewPr>
    <p:cSldViewPr snapToGrid="0">
      <p:cViewPr varScale="1">
        <p:scale>
          <a:sx n="59" d="100"/>
          <a:sy n="59" d="100"/>
        </p:scale>
        <p:origin x="78" y="148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56F7-0624-490C-9489-5FA72A5A3EE6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E9F1-5DE8-43C1-8F45-A3F6058C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16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C6CFAEC3-49C2-4F36-9CD3-DA80DD3DED3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4D8117-FF5F-42B8-9472-7FA54C01260E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C182978-EB20-49B3-BD98-BAFB16B7E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42C9366F-558C-4E26-B3C4-47B182566F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56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lerie d’images" descr="Galerie d’images">
            <a:extLst>
              <a:ext uri="{FF2B5EF4-FFF2-40B4-BE49-F238E27FC236}">
                <a16:creationId xmlns:a16="http://schemas.microsoft.com/office/drawing/2014/main" id="{8C9C2F58-685D-4C26-B074-D0737EAF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04" b="21604"/>
          <a:stretch>
            <a:fillRect/>
          </a:stretch>
        </p:blipFill>
        <p:spPr>
          <a:xfrm>
            <a:off x="208694" y="1162447"/>
            <a:ext cx="8260855" cy="55537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hef projet : Wassim Manour…">
            <a:extLst>
              <a:ext uri="{FF2B5EF4-FFF2-40B4-BE49-F238E27FC236}">
                <a16:creationId xmlns:a16="http://schemas.microsoft.com/office/drawing/2014/main" id="{922A414A-00ED-4FF8-B957-73226C74A132}"/>
              </a:ext>
            </a:extLst>
          </p:cNvPr>
          <p:cNvSpPr txBox="1"/>
          <p:nvPr/>
        </p:nvSpPr>
        <p:spPr>
          <a:xfrm>
            <a:off x="8536235" y="1800618"/>
            <a:ext cx="3655557" cy="17340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noAutofit/>
          </a:bodyPr>
          <a:lstStyle/>
          <a:p>
            <a:pPr defTabSz="439275" hangingPunct="0">
              <a:spcAft>
                <a:spcPts val="1282"/>
              </a:spcAft>
              <a:defRPr sz="1979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51">
              <a:solidFill>
                <a:srgbClr val="FFC000"/>
              </a:solidFill>
              <a:latin typeface="Liberation Sans" pitchFamily="18"/>
            </a:endParaRP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Chef projet : Wassim Manour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51" b="1">
              <a:solidFill>
                <a:srgbClr val="FFC000"/>
              </a:solidFill>
              <a:latin typeface="Liberation Sans" pitchFamily="18"/>
            </a:endParaRP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Geoffrey Leroy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Jessica Lamy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Mouad Arfa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Mostapha Tourgi</a:t>
            </a:r>
          </a:p>
          <a:p>
            <a:pPr defTabSz="439275" hangingPunct="0">
              <a:spcAft>
                <a:spcPts val="1282"/>
              </a:spcAft>
              <a:defRPr sz="2112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51" b="1">
                <a:solidFill>
                  <a:srgbClr val="FFC000"/>
                </a:solidFill>
                <a:latin typeface="Liberation Sans" pitchFamily="18"/>
              </a:rPr>
              <a:t>Abderrahmane Rahmani</a:t>
            </a:r>
          </a:p>
          <a:p>
            <a:pPr defTabSz="243293" hangingPunct="0">
              <a:spcBef>
                <a:spcPts val="605"/>
              </a:spcBef>
              <a:spcAft>
                <a:spcPts val="1282"/>
              </a:spcAft>
              <a:defRPr sz="880" b="0" i="0" u="none" strike="noStrike" kern="0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pPr>
            <a:endParaRPr lang="fr-FR" sz="1064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62C760-9EFE-4DEF-B210-362D18D41E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9495" y="0"/>
            <a:ext cx="10353761" cy="1326321"/>
          </a:xfrm>
        </p:spPr>
        <p:txBody>
          <a:bodyPr/>
          <a:lstStyle/>
          <a:p>
            <a:pPr lvl="0"/>
            <a:r>
              <a:rPr lang="fr-FR" dirty="0">
                <a:cs typeface="Tahoma" pitchFamily="2"/>
              </a:rPr>
              <a:t>Railway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929299A-7030-46E0-A336-98D75BB9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815"/>
            <a:ext cx="12192000" cy="59611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BA8F1F2-EE2E-476B-9C0C-00C5A84DAC22}"/>
              </a:ext>
            </a:extLst>
          </p:cNvPr>
          <p:cNvSpPr txBox="1"/>
          <p:nvPr/>
        </p:nvSpPr>
        <p:spPr>
          <a:xfrm>
            <a:off x="4675414" y="250484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GITKRAKEN</a:t>
            </a:r>
          </a:p>
        </p:txBody>
      </p:sp>
    </p:spTree>
    <p:extLst>
      <p:ext uri="{BB962C8B-B14F-4D97-AF65-F5344CB8AC3E}">
        <p14:creationId xmlns:p14="http://schemas.microsoft.com/office/powerpoint/2010/main" val="378495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7E78B3-32AD-4D2E-A495-41338430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28" y="799950"/>
            <a:ext cx="8104415" cy="60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8C686251-4BA9-4999-B939-2E0E898D8B66}"/>
              </a:ext>
            </a:extLst>
          </p:cNvPr>
          <p:cNvSpPr txBox="1"/>
          <p:nvPr/>
        </p:nvSpPr>
        <p:spPr>
          <a:xfrm>
            <a:off x="2362374" y="-70820"/>
            <a:ext cx="6443715" cy="87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algn="ctr"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dirty="0">
                <a:solidFill>
                  <a:schemeClr val="tx1">
                    <a:lumMod val="95000"/>
                  </a:schemeClr>
                </a:solidFill>
                <a:latin typeface="Liberation Sans" pitchFamily="18"/>
                <a:cs typeface="Tahoma" pitchFamily="2"/>
              </a:rPr>
              <a:t>III Railway</a:t>
            </a:r>
          </a:p>
        </p:txBody>
      </p:sp>
    </p:spTree>
    <p:extLst>
      <p:ext uri="{BB962C8B-B14F-4D97-AF65-F5344CB8AC3E}">
        <p14:creationId xmlns:p14="http://schemas.microsoft.com/office/powerpoint/2010/main" val="20107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E1DE22F-F670-4205-B11B-C241F790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1" y="881743"/>
            <a:ext cx="10865922" cy="59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9D067-BA39-412A-9356-156D5B50E4B4}"/>
              </a:ext>
            </a:extLst>
          </p:cNvPr>
          <p:cNvSpPr txBox="1"/>
          <p:nvPr/>
        </p:nvSpPr>
        <p:spPr>
          <a:xfrm>
            <a:off x="4908384" y="235412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Tutoriel</a:t>
            </a:r>
          </a:p>
        </p:txBody>
      </p:sp>
    </p:spTree>
    <p:extLst>
      <p:ext uri="{BB962C8B-B14F-4D97-AF65-F5344CB8AC3E}">
        <p14:creationId xmlns:p14="http://schemas.microsoft.com/office/powerpoint/2010/main" val="153003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3269A38-BFAF-40BA-AB71-FCC9124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1" y="1188449"/>
            <a:ext cx="10308276" cy="56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56A1B9-E926-47A6-AAAA-40CB7D217322}"/>
              </a:ext>
            </a:extLst>
          </p:cNvPr>
          <p:cNvSpPr txBox="1"/>
          <p:nvPr/>
        </p:nvSpPr>
        <p:spPr>
          <a:xfrm>
            <a:off x="4369541" y="317055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Tutoriel</a:t>
            </a:r>
          </a:p>
        </p:txBody>
      </p:sp>
    </p:spTree>
    <p:extLst>
      <p:ext uri="{BB962C8B-B14F-4D97-AF65-F5344CB8AC3E}">
        <p14:creationId xmlns:p14="http://schemas.microsoft.com/office/powerpoint/2010/main" val="77569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3992993-AD17-4085-AC04-3C85CD23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93" y="1210627"/>
            <a:ext cx="7555014" cy="56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1EE825-A946-412C-96CF-6093AF231455}"/>
              </a:ext>
            </a:extLst>
          </p:cNvPr>
          <p:cNvSpPr txBox="1"/>
          <p:nvPr/>
        </p:nvSpPr>
        <p:spPr>
          <a:xfrm>
            <a:off x="4653479" y="310242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387898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92D2A8C-6644-479B-8752-88D9B4D2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0373"/>
            <a:ext cx="6939643" cy="532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9727EF5-56C6-4FA9-BC88-744A2B034AA5}"/>
              </a:ext>
            </a:extLst>
          </p:cNvPr>
          <p:cNvSpPr txBox="1"/>
          <p:nvPr/>
        </p:nvSpPr>
        <p:spPr>
          <a:xfrm>
            <a:off x="4653479" y="310242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16725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1EA9A8F-EED9-4DDC-874F-4FD1ED4E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4" y="1165021"/>
            <a:ext cx="7457803" cy="56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7C56F18-60EC-4D8E-AB80-2B74BBDAFF46}"/>
              </a:ext>
            </a:extLst>
          </p:cNvPr>
          <p:cNvSpPr txBox="1"/>
          <p:nvPr/>
        </p:nvSpPr>
        <p:spPr>
          <a:xfrm>
            <a:off x="2512340" y="391885"/>
            <a:ext cx="66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intermédiaire Client </a:t>
            </a:r>
          </a:p>
        </p:txBody>
      </p:sp>
    </p:spTree>
    <p:extLst>
      <p:ext uri="{BB962C8B-B14F-4D97-AF65-F5344CB8AC3E}">
        <p14:creationId xmlns:p14="http://schemas.microsoft.com/office/powerpoint/2010/main" val="76905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AB97F8-0420-4334-9AA5-1EF4491E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182"/>
            <a:ext cx="12191999" cy="59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998CE93-C104-4B66-B78C-D71C1FE181BA}"/>
              </a:ext>
            </a:extLst>
          </p:cNvPr>
          <p:cNvSpPr txBox="1"/>
          <p:nvPr/>
        </p:nvSpPr>
        <p:spPr>
          <a:xfrm>
            <a:off x="4163621" y="236851"/>
            <a:ext cx="26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54211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FB8138-AE10-49DC-8B9F-4C7ECAF9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96" y="1032334"/>
            <a:ext cx="7592784" cy="58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AF49B8-174D-44C5-9D81-0E39BEA3F38A}"/>
              </a:ext>
            </a:extLst>
          </p:cNvPr>
          <p:cNvSpPr txBox="1"/>
          <p:nvPr/>
        </p:nvSpPr>
        <p:spPr>
          <a:xfrm>
            <a:off x="2292748" y="386003"/>
            <a:ext cx="692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Validation d’achat d’un ticket</a:t>
            </a:r>
          </a:p>
        </p:txBody>
      </p:sp>
    </p:spTree>
    <p:extLst>
      <p:ext uri="{BB962C8B-B14F-4D97-AF65-F5344CB8AC3E}">
        <p14:creationId xmlns:p14="http://schemas.microsoft.com/office/powerpoint/2010/main" val="25683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A7D28FE-1579-41AA-84C6-9110DA96862E}"/>
              </a:ext>
            </a:extLst>
          </p:cNvPr>
          <p:cNvSpPr txBox="1"/>
          <p:nvPr/>
        </p:nvSpPr>
        <p:spPr>
          <a:xfrm>
            <a:off x="4506522" y="279126"/>
            <a:ext cx="34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Administrateur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683EF21-A8B3-45C5-BDC6-3430189A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1" y="925457"/>
            <a:ext cx="7830957" cy="593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3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D3BB5-3872-4595-A1A2-3AE95076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12" y="-573314"/>
            <a:ext cx="9001462" cy="2387600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4866DB-35D0-48B6-83D9-068DCEEA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91871"/>
            <a:ext cx="9001462" cy="362494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 Les Difficultés du projet</a:t>
            </a:r>
          </a:p>
          <a:p>
            <a:r>
              <a:rPr lang="fr-FR" dirty="0">
                <a:solidFill>
                  <a:schemeClr val="accent6"/>
                </a:solidFill>
              </a:rPr>
              <a:t>II Organisation (Git) </a:t>
            </a:r>
          </a:p>
          <a:p>
            <a:r>
              <a:rPr lang="fr-FR" dirty="0">
                <a:solidFill>
                  <a:schemeClr val="accent6"/>
                </a:solidFill>
              </a:rPr>
              <a:t>III. Railway</a:t>
            </a:r>
          </a:p>
          <a:p>
            <a:r>
              <a:rPr lang="fr-FR" dirty="0">
                <a:solidFill>
                  <a:schemeClr val="accent6"/>
                </a:solidFill>
              </a:rPr>
              <a:t>IV 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8883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1FA71D-19BF-43B5-A3D8-8AFE2187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86" y="1077686"/>
            <a:ext cx="8869814" cy="57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CCF9EC-D418-4A3C-8A72-3BB3464739B3}"/>
              </a:ext>
            </a:extLst>
          </p:cNvPr>
          <p:cNvSpPr txBox="1"/>
          <p:nvPr/>
        </p:nvSpPr>
        <p:spPr>
          <a:xfrm>
            <a:off x="4392221" y="310242"/>
            <a:ext cx="39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Rajout de Train</a:t>
            </a:r>
          </a:p>
        </p:txBody>
      </p:sp>
    </p:spTree>
    <p:extLst>
      <p:ext uri="{BB962C8B-B14F-4D97-AF65-F5344CB8AC3E}">
        <p14:creationId xmlns:p14="http://schemas.microsoft.com/office/powerpoint/2010/main" val="412696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B620071-533E-413D-AD54-0FD2165D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79526"/>
            <a:ext cx="7661610" cy="587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02F5E1-8B9D-4F67-9883-55EF2A7547E1}"/>
              </a:ext>
            </a:extLst>
          </p:cNvPr>
          <p:cNvSpPr txBox="1"/>
          <p:nvPr/>
        </p:nvSpPr>
        <p:spPr>
          <a:xfrm>
            <a:off x="3181268" y="333195"/>
            <a:ext cx="537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Rajout d’administrateur</a:t>
            </a:r>
          </a:p>
        </p:txBody>
      </p:sp>
    </p:spTree>
    <p:extLst>
      <p:ext uri="{BB962C8B-B14F-4D97-AF65-F5344CB8AC3E}">
        <p14:creationId xmlns:p14="http://schemas.microsoft.com/office/powerpoint/2010/main" val="221017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69EE713A-8533-4FD5-BA74-31056338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79" y="1177127"/>
            <a:ext cx="7945277" cy="56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509ACAB-71D7-403C-A631-D10F1BB5A340}"/>
              </a:ext>
            </a:extLst>
          </p:cNvPr>
          <p:cNvSpPr txBox="1"/>
          <p:nvPr/>
        </p:nvSpPr>
        <p:spPr>
          <a:xfrm>
            <a:off x="3181268" y="333195"/>
            <a:ext cx="537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Rajout de ligne</a:t>
            </a:r>
          </a:p>
        </p:txBody>
      </p:sp>
    </p:spTree>
    <p:extLst>
      <p:ext uri="{BB962C8B-B14F-4D97-AF65-F5344CB8AC3E}">
        <p14:creationId xmlns:p14="http://schemas.microsoft.com/office/powerpoint/2010/main" val="263641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7B2933-DEB4-4490-81A8-848C3AD2B708}"/>
              </a:ext>
            </a:extLst>
          </p:cNvPr>
          <p:cNvSpPr txBox="1"/>
          <p:nvPr/>
        </p:nvSpPr>
        <p:spPr>
          <a:xfrm>
            <a:off x="3412506" y="2921168"/>
            <a:ext cx="672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IV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58606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-Train, Wagon, Gare…">
            <a:extLst>
              <a:ext uri="{FF2B5EF4-FFF2-40B4-BE49-F238E27FC236}">
                <a16:creationId xmlns:a16="http://schemas.microsoft.com/office/drawing/2014/main" id="{48CB99C1-729A-4D1A-A337-3EF5B0EAFC5C}"/>
              </a:ext>
            </a:extLst>
          </p:cNvPr>
          <p:cNvGrpSpPr/>
          <p:nvPr/>
        </p:nvGrpSpPr>
        <p:grpSpPr>
          <a:xfrm>
            <a:off x="347131" y="1488949"/>
            <a:ext cx="3769554" cy="1129280"/>
            <a:chOff x="0" y="0"/>
            <a:chExt cx="7432974" cy="2438400"/>
          </a:xfrm>
        </p:grpSpPr>
        <p:sp>
          <p:nvSpPr>
            <p:cNvPr id="22" name="-Train, Wagon, Gare…">
              <a:extLst>
                <a:ext uri="{FF2B5EF4-FFF2-40B4-BE49-F238E27FC236}">
                  <a16:creationId xmlns:a16="http://schemas.microsoft.com/office/drawing/2014/main" id="{34C127D1-B9C9-4958-AA21-C2F56C233C82}"/>
                </a:ext>
              </a:extLst>
            </p:cNvPr>
            <p:cNvSpPr txBox="1"/>
            <p:nvPr/>
          </p:nvSpPr>
          <p:spPr>
            <a:xfrm>
              <a:off x="50800" y="50800"/>
              <a:ext cx="7331375" cy="23368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-Train, Wagon, Gare</a:t>
              </a:r>
            </a:p>
            <a:p>
              <a:r>
                <a:t>-Gestion des clients</a:t>
              </a:r>
            </a:p>
            <a:p>
              <a:r>
                <a:t>-Gestion ticket et planning train</a:t>
              </a:r>
            </a:p>
            <a:p>
              <a:r>
                <a:t>-Interface graphique dédiée</a:t>
              </a:r>
            </a:p>
          </p:txBody>
        </p:sp>
        <p:pic>
          <p:nvPicPr>
            <p:cNvPr id="23" name="-Train, Wagon, Gare… -Train, Wagon, Gare-Gestion des clients-Gestion ticket et planning train-Interface graphique dédiée" descr="-Train, Wagon, Gare… -Train, Wagon, Gare-Gestion des clients-Gestion ticket et planning train-Interface graphique dédiée">
              <a:extLst>
                <a:ext uri="{FF2B5EF4-FFF2-40B4-BE49-F238E27FC236}">
                  <a16:creationId xmlns:a16="http://schemas.microsoft.com/office/drawing/2014/main" id="{F0673065-F005-44F7-91DD-0FB8F9E0D6BB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32975" cy="24384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24" name="Version 1">
            <a:extLst>
              <a:ext uri="{FF2B5EF4-FFF2-40B4-BE49-F238E27FC236}">
                <a16:creationId xmlns:a16="http://schemas.microsoft.com/office/drawing/2014/main" id="{D0D62A7E-BE55-4CB9-A9C0-A10A78810DC2}"/>
              </a:ext>
            </a:extLst>
          </p:cNvPr>
          <p:cNvSpPr txBox="1"/>
          <p:nvPr/>
        </p:nvSpPr>
        <p:spPr>
          <a:xfrm>
            <a:off x="347049" y="1047045"/>
            <a:ext cx="4440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1</a:t>
            </a:r>
          </a:p>
        </p:txBody>
      </p:sp>
      <p:sp>
        <p:nvSpPr>
          <p:cNvPr id="25" name="Version 2">
            <a:extLst>
              <a:ext uri="{FF2B5EF4-FFF2-40B4-BE49-F238E27FC236}">
                <a16:creationId xmlns:a16="http://schemas.microsoft.com/office/drawing/2014/main" id="{B2B042F2-9B02-4178-B0E0-466263314F1E}"/>
              </a:ext>
            </a:extLst>
          </p:cNvPr>
          <p:cNvSpPr txBox="1"/>
          <p:nvPr/>
        </p:nvSpPr>
        <p:spPr>
          <a:xfrm>
            <a:off x="7056432" y="907935"/>
            <a:ext cx="354329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2</a:t>
            </a:r>
          </a:p>
        </p:txBody>
      </p:sp>
      <p:grpSp>
        <p:nvGrpSpPr>
          <p:cNvPr id="26" name="-Recette…">
            <a:extLst>
              <a:ext uri="{FF2B5EF4-FFF2-40B4-BE49-F238E27FC236}">
                <a16:creationId xmlns:a16="http://schemas.microsoft.com/office/drawing/2014/main" id="{F9CBC762-C813-4A0C-82D0-DF2F12F9C1CD}"/>
              </a:ext>
            </a:extLst>
          </p:cNvPr>
          <p:cNvGrpSpPr/>
          <p:nvPr/>
        </p:nvGrpSpPr>
        <p:grpSpPr>
          <a:xfrm>
            <a:off x="7025899" y="1418924"/>
            <a:ext cx="4502456" cy="1129280"/>
            <a:chOff x="0" y="0"/>
            <a:chExt cx="6541810" cy="2438400"/>
          </a:xfrm>
        </p:grpSpPr>
        <p:sp>
          <p:nvSpPr>
            <p:cNvPr id="27" name="-Recette…">
              <a:extLst>
                <a:ext uri="{FF2B5EF4-FFF2-40B4-BE49-F238E27FC236}">
                  <a16:creationId xmlns:a16="http://schemas.microsoft.com/office/drawing/2014/main" id="{A793CBC3-EDFD-4F6D-90FC-FEDF8DDAFF0A}"/>
                </a:ext>
              </a:extLst>
            </p:cNvPr>
            <p:cNvSpPr txBox="1"/>
            <p:nvPr/>
          </p:nvSpPr>
          <p:spPr>
            <a:xfrm>
              <a:off x="50800" y="50800"/>
              <a:ext cx="6440211" cy="23368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-Recette</a:t>
              </a:r>
            </a:p>
            <a:p>
              <a:r>
                <a:t>-Gestion admin employé </a:t>
              </a:r>
            </a:p>
            <a:p>
              <a:r>
                <a:t>-Gestion abonnement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28" name="-Recette… -Recette-Gestion admin employé -Gestion abonnement-Modification interface graphique" descr="-Recette… -Recette-Gestion admin employé -Gestion abonnement-Modification interface graphique">
              <a:extLst>
                <a:ext uri="{FF2B5EF4-FFF2-40B4-BE49-F238E27FC236}">
                  <a16:creationId xmlns:a16="http://schemas.microsoft.com/office/drawing/2014/main" id="{2D668493-FF5A-42EB-8EF5-7765446C62A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41811" cy="24384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grpSp>
        <p:nvGrpSpPr>
          <p:cNvPr id="29" name="-Historique achats…">
            <a:extLst>
              <a:ext uri="{FF2B5EF4-FFF2-40B4-BE49-F238E27FC236}">
                <a16:creationId xmlns:a16="http://schemas.microsoft.com/office/drawing/2014/main" id="{EBBC602B-C88E-43EF-942A-06A4071F7A9B}"/>
              </a:ext>
            </a:extLst>
          </p:cNvPr>
          <p:cNvGrpSpPr/>
          <p:nvPr/>
        </p:nvGrpSpPr>
        <p:grpSpPr>
          <a:xfrm>
            <a:off x="347131" y="3436865"/>
            <a:ext cx="4502457" cy="827923"/>
            <a:chOff x="0" y="0"/>
            <a:chExt cx="7432974" cy="1905000"/>
          </a:xfrm>
        </p:grpSpPr>
        <p:sp>
          <p:nvSpPr>
            <p:cNvPr id="30" name="-Historique achats…">
              <a:extLst>
                <a:ext uri="{FF2B5EF4-FFF2-40B4-BE49-F238E27FC236}">
                  <a16:creationId xmlns:a16="http://schemas.microsoft.com/office/drawing/2014/main" id="{3E5B5D37-A97E-4C03-BE1C-0F906BFDCEF6}"/>
                </a:ext>
              </a:extLst>
            </p:cNvPr>
            <p:cNvSpPr txBox="1"/>
            <p:nvPr/>
          </p:nvSpPr>
          <p:spPr>
            <a:xfrm>
              <a:off x="50800" y="50800"/>
              <a:ext cx="7331375" cy="18034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-Historique achats</a:t>
              </a:r>
            </a:p>
            <a:p>
              <a:r>
                <a:t>-Entretien des trains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31" name="-Historique achats… -Historique achats-Entretien des trains-Modification interface graphique" descr="-Historique achats… -Historique achats-Entretien des trains-Modification interface graphique">
              <a:extLst>
                <a:ext uri="{FF2B5EF4-FFF2-40B4-BE49-F238E27FC236}">
                  <a16:creationId xmlns:a16="http://schemas.microsoft.com/office/drawing/2014/main" id="{19FBEE70-E087-4767-9E67-370EF53D9D2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432975" cy="19050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32" name="Version 3">
            <a:extLst>
              <a:ext uri="{FF2B5EF4-FFF2-40B4-BE49-F238E27FC236}">
                <a16:creationId xmlns:a16="http://schemas.microsoft.com/office/drawing/2014/main" id="{FFAFB810-B45C-40DE-A720-1BC3882385F9}"/>
              </a:ext>
            </a:extLst>
          </p:cNvPr>
          <p:cNvSpPr txBox="1"/>
          <p:nvPr/>
        </p:nvSpPr>
        <p:spPr>
          <a:xfrm>
            <a:off x="347132" y="2932649"/>
            <a:ext cx="44716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3</a:t>
            </a:r>
          </a:p>
        </p:txBody>
      </p:sp>
      <p:grpSp>
        <p:nvGrpSpPr>
          <p:cNvPr id="33" name="-Conseils…">
            <a:extLst>
              <a:ext uri="{FF2B5EF4-FFF2-40B4-BE49-F238E27FC236}">
                <a16:creationId xmlns:a16="http://schemas.microsoft.com/office/drawing/2014/main" id="{4AC1C710-E124-4A94-9482-65EF9BE50FDF}"/>
              </a:ext>
            </a:extLst>
          </p:cNvPr>
          <p:cNvGrpSpPr/>
          <p:nvPr/>
        </p:nvGrpSpPr>
        <p:grpSpPr>
          <a:xfrm>
            <a:off x="7025899" y="3152630"/>
            <a:ext cx="4467494" cy="1396391"/>
            <a:chOff x="0" y="0"/>
            <a:chExt cx="7432974" cy="2971800"/>
          </a:xfrm>
        </p:grpSpPr>
        <p:sp>
          <p:nvSpPr>
            <p:cNvPr id="34" name="-Conseils…">
              <a:extLst>
                <a:ext uri="{FF2B5EF4-FFF2-40B4-BE49-F238E27FC236}">
                  <a16:creationId xmlns:a16="http://schemas.microsoft.com/office/drawing/2014/main" id="{F7BC63C0-DC4E-4154-B6FF-11705F2D3722}"/>
                </a:ext>
              </a:extLst>
            </p:cNvPr>
            <p:cNvSpPr txBox="1"/>
            <p:nvPr/>
          </p:nvSpPr>
          <p:spPr>
            <a:xfrm>
              <a:off x="50800" y="50800"/>
              <a:ext cx="7331375" cy="28702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-Conseils</a:t>
              </a:r>
            </a:p>
            <a:p>
              <a:r>
                <a:t>-différents types voyageurs (handicapé, animaux)</a:t>
              </a:r>
            </a:p>
            <a:p>
              <a:r>
                <a:t>-plusieurs trains par ligne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35" name="-Conseils… -Conseils-différents types voyageurs (handicapé, animaux)-plusieurs trains par ligne-Modification interface graphique" descr="-Conseils… -Conseils-différents types voyageurs (handicapé, animaux)-plusieurs trains par ligne-Modification interface graphique">
              <a:extLst>
                <a:ext uri="{FF2B5EF4-FFF2-40B4-BE49-F238E27FC236}">
                  <a16:creationId xmlns:a16="http://schemas.microsoft.com/office/drawing/2014/main" id="{FA6CFC6D-B37A-4F3B-8B10-B1D61FADBBE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432975" cy="29718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36" name="Version4">
            <a:extLst>
              <a:ext uri="{FF2B5EF4-FFF2-40B4-BE49-F238E27FC236}">
                <a16:creationId xmlns:a16="http://schemas.microsoft.com/office/drawing/2014/main" id="{CA199886-6F4B-4D0E-A562-44E7A835DB53}"/>
              </a:ext>
            </a:extLst>
          </p:cNvPr>
          <p:cNvSpPr txBox="1"/>
          <p:nvPr/>
        </p:nvSpPr>
        <p:spPr>
          <a:xfrm>
            <a:off x="7025899" y="2674298"/>
            <a:ext cx="316774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Version4</a:t>
            </a:r>
          </a:p>
        </p:txBody>
      </p:sp>
      <p:grpSp>
        <p:nvGrpSpPr>
          <p:cNvPr id="37" name="-Ajout du type marchand…">
            <a:extLst>
              <a:ext uri="{FF2B5EF4-FFF2-40B4-BE49-F238E27FC236}">
                <a16:creationId xmlns:a16="http://schemas.microsoft.com/office/drawing/2014/main" id="{F2F24828-0A44-42E2-B241-ED4DE78A1E10}"/>
              </a:ext>
            </a:extLst>
          </p:cNvPr>
          <p:cNvGrpSpPr/>
          <p:nvPr/>
        </p:nvGrpSpPr>
        <p:grpSpPr>
          <a:xfrm>
            <a:off x="370355" y="5321297"/>
            <a:ext cx="4045256" cy="954801"/>
            <a:chOff x="0" y="0"/>
            <a:chExt cx="7580083" cy="1905000"/>
          </a:xfrm>
        </p:grpSpPr>
        <p:sp>
          <p:nvSpPr>
            <p:cNvPr id="38" name="-Ajout du type marchand…">
              <a:extLst>
                <a:ext uri="{FF2B5EF4-FFF2-40B4-BE49-F238E27FC236}">
                  <a16:creationId xmlns:a16="http://schemas.microsoft.com/office/drawing/2014/main" id="{95530794-997F-41CE-85B7-C6565DB612ED}"/>
                </a:ext>
              </a:extLst>
            </p:cNvPr>
            <p:cNvSpPr txBox="1"/>
            <p:nvPr/>
          </p:nvSpPr>
          <p:spPr>
            <a:xfrm>
              <a:off x="50800" y="50800"/>
              <a:ext cx="7478484" cy="18034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-Ajout du type marchand</a:t>
              </a:r>
            </a:p>
            <a:p>
              <a:r>
                <a:t>-Gestion de l’offre et la demande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39" name="-Ajout du type marchand… -Ajout du type marchand-Gestion de l’offre et la demande-Modification interface graphique" descr="-Ajout du type marchand… -Ajout du type marchand-Gestion de l’offre et la demande-Modification interface graphique">
              <a:extLst>
                <a:ext uri="{FF2B5EF4-FFF2-40B4-BE49-F238E27FC236}">
                  <a16:creationId xmlns:a16="http://schemas.microsoft.com/office/drawing/2014/main" id="{0EAB0BB5-92B8-4439-BA93-19E6549C945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7580084" cy="19050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40" name="Version 5">
            <a:extLst>
              <a:ext uri="{FF2B5EF4-FFF2-40B4-BE49-F238E27FC236}">
                <a16:creationId xmlns:a16="http://schemas.microsoft.com/office/drawing/2014/main" id="{D02EB155-85BC-4477-B8FF-1D0103F3307C}"/>
              </a:ext>
            </a:extLst>
          </p:cNvPr>
          <p:cNvSpPr txBox="1"/>
          <p:nvPr/>
        </p:nvSpPr>
        <p:spPr>
          <a:xfrm>
            <a:off x="347131" y="4893629"/>
            <a:ext cx="31471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Version 5</a:t>
            </a:r>
          </a:p>
        </p:txBody>
      </p:sp>
      <p:grpSp>
        <p:nvGrpSpPr>
          <p:cNvPr id="41" name="-Ajout de train via admin…">
            <a:extLst>
              <a:ext uri="{FF2B5EF4-FFF2-40B4-BE49-F238E27FC236}">
                <a16:creationId xmlns:a16="http://schemas.microsoft.com/office/drawing/2014/main" id="{4D737C5A-A7D3-4189-9DD8-A6452DA2018B}"/>
              </a:ext>
            </a:extLst>
          </p:cNvPr>
          <p:cNvGrpSpPr/>
          <p:nvPr/>
        </p:nvGrpSpPr>
        <p:grpSpPr>
          <a:xfrm>
            <a:off x="6990936" y="5125122"/>
            <a:ext cx="4502457" cy="1333570"/>
            <a:chOff x="0" y="0"/>
            <a:chExt cx="6541810" cy="2438400"/>
          </a:xfrm>
        </p:grpSpPr>
        <p:sp>
          <p:nvSpPr>
            <p:cNvPr id="42" name="-Ajout de train via admin…">
              <a:extLst>
                <a:ext uri="{FF2B5EF4-FFF2-40B4-BE49-F238E27FC236}">
                  <a16:creationId xmlns:a16="http://schemas.microsoft.com/office/drawing/2014/main" id="{2FB2A61C-26DC-41A4-B598-0D38BC120E43}"/>
                </a:ext>
              </a:extLst>
            </p:cNvPr>
            <p:cNvSpPr txBox="1"/>
            <p:nvPr/>
          </p:nvSpPr>
          <p:spPr>
            <a:xfrm>
              <a:off x="50800" y="50800"/>
              <a:ext cx="6440211" cy="23368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-Ajout de train via admin</a:t>
              </a:r>
            </a:p>
            <a:p>
              <a:r>
                <a:t>-Gestion de la pub </a:t>
              </a:r>
            </a:p>
            <a:p>
              <a:r>
                <a:t>-planning employé</a:t>
              </a:r>
            </a:p>
            <a:p>
              <a:r>
                <a:t>-Modification interface graphique</a:t>
              </a:r>
            </a:p>
          </p:txBody>
        </p:sp>
        <p:pic>
          <p:nvPicPr>
            <p:cNvPr id="43" name="-Ajout de train via admin… -Ajout de train via admin-Gestion de la pub -planning employé-Modification interface graphique" descr="-Ajout de train via admin… -Ajout de train via admin-Gestion de la pub -planning employé-Modification interface graphique">
              <a:extLst>
                <a:ext uri="{FF2B5EF4-FFF2-40B4-BE49-F238E27FC236}">
                  <a16:creationId xmlns:a16="http://schemas.microsoft.com/office/drawing/2014/main" id="{740A776D-CDA7-494F-BD1A-35E80540000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41811" cy="2438400"/>
            </a:xfrm>
            <a:prstGeom prst="rect">
              <a:avLst/>
            </a:prstGeom>
            <a:ln>
              <a:solidFill>
                <a:schemeClr val="accent5"/>
              </a:solidFill>
            </a:ln>
            <a:effectLst/>
          </p:spPr>
        </p:pic>
      </p:grpSp>
      <p:sp>
        <p:nvSpPr>
          <p:cNvPr id="44" name="Version 6">
            <a:extLst>
              <a:ext uri="{FF2B5EF4-FFF2-40B4-BE49-F238E27FC236}">
                <a16:creationId xmlns:a16="http://schemas.microsoft.com/office/drawing/2014/main" id="{12549861-E9E0-4421-93CA-EE8F40A23EA8}"/>
              </a:ext>
            </a:extLst>
          </p:cNvPr>
          <p:cNvSpPr txBox="1"/>
          <p:nvPr/>
        </p:nvSpPr>
        <p:spPr>
          <a:xfrm>
            <a:off x="6990936" y="4666930"/>
            <a:ext cx="431466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t>Version 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95518-5B19-4DC0-8ED2-B89222D4D519}"/>
              </a:ext>
            </a:extLst>
          </p:cNvPr>
          <p:cNvSpPr txBox="1"/>
          <p:nvPr/>
        </p:nvSpPr>
        <p:spPr>
          <a:xfrm>
            <a:off x="2598360" y="146957"/>
            <a:ext cx="670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I  Les difficultés du Projet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81EED7-1E06-416F-B4BF-297C7BE0E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557" y="1175657"/>
            <a:ext cx="11168743" cy="53721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6AB959-D507-4DFE-B5A4-AA100DDA92AD}"/>
              </a:ext>
            </a:extLst>
          </p:cNvPr>
          <p:cNvSpPr txBox="1"/>
          <p:nvPr/>
        </p:nvSpPr>
        <p:spPr>
          <a:xfrm>
            <a:off x="5189764" y="489857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OLD UML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2C8ACD-17B9-41B3-BB01-26F3D83E0576}"/>
              </a:ext>
            </a:extLst>
          </p:cNvPr>
          <p:cNvSpPr txBox="1"/>
          <p:nvPr/>
        </p:nvSpPr>
        <p:spPr>
          <a:xfrm>
            <a:off x="9587592" y="174562"/>
            <a:ext cx="298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octobre 2020</a:t>
            </a:r>
          </a:p>
        </p:txBody>
      </p:sp>
    </p:spTree>
    <p:extLst>
      <p:ext uri="{BB962C8B-B14F-4D97-AF65-F5344CB8AC3E}">
        <p14:creationId xmlns:p14="http://schemas.microsoft.com/office/powerpoint/2010/main" val="27443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F4F12-8F4D-4CCB-94DB-E843C56A2432}"/>
              </a:ext>
            </a:extLst>
          </p:cNvPr>
          <p:cNvSpPr txBox="1"/>
          <p:nvPr/>
        </p:nvSpPr>
        <p:spPr>
          <a:xfrm>
            <a:off x="2673272" y="261231"/>
            <a:ext cx="6443715" cy="87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algn="ctr"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991" dirty="0">
                <a:solidFill>
                  <a:srgbClr val="FFFFFF"/>
                </a:solidFill>
                <a:latin typeface="Liberation Sans" pitchFamily="18"/>
                <a:cs typeface="Tahoma" pitchFamily="2"/>
              </a:rPr>
              <a:t> Base de donnée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91762D2F-B4C1-41C9-99EF-5ECEFFB8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9" y="1132002"/>
            <a:ext cx="11733135" cy="54833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1A6A13-4A29-4DEA-972C-473724DC9633}"/>
              </a:ext>
            </a:extLst>
          </p:cNvPr>
          <p:cNvSpPr txBox="1"/>
          <p:nvPr/>
        </p:nvSpPr>
        <p:spPr>
          <a:xfrm>
            <a:off x="8882743" y="261231"/>
            <a:ext cx="26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 octobre 2020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2DE2852-A8DC-420C-98F6-04384215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814"/>
            <a:ext cx="12192000" cy="63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40F9FA-3A3A-4CE8-872D-B111227D49F8}"/>
              </a:ext>
            </a:extLst>
          </p:cNvPr>
          <p:cNvSpPr txBox="1"/>
          <p:nvPr/>
        </p:nvSpPr>
        <p:spPr>
          <a:xfrm>
            <a:off x="5075464" y="52039"/>
            <a:ext cx="181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6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A8E36-D4C7-48BA-B784-6F046574333D}"/>
              </a:ext>
            </a:extLst>
          </p:cNvPr>
          <p:cNvSpPr txBox="1"/>
          <p:nvPr/>
        </p:nvSpPr>
        <p:spPr>
          <a:xfrm>
            <a:off x="2874145" y="147446"/>
            <a:ext cx="6443715" cy="87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rmAutofit/>
          </a:bodyPr>
          <a:lstStyle/>
          <a:p>
            <a:pPr algn="ctr"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749" dirty="0">
                <a:solidFill>
                  <a:srgbClr val="FFFFFF"/>
                </a:solidFill>
                <a:latin typeface="Liberation Sans" pitchFamily="18"/>
                <a:cs typeface="Tahoma" pitchFamily="2"/>
              </a:rPr>
              <a:t> Restructuration des équipes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32E8DF90-DDFC-460C-B974-1C4097E3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7" y="1522512"/>
            <a:ext cx="5745241" cy="51880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8">
            <a:extLst>
              <a:ext uri="{FF2B5EF4-FFF2-40B4-BE49-F238E27FC236}">
                <a16:creationId xmlns:a16="http://schemas.microsoft.com/office/drawing/2014/main" id="{B84CDBA3-7E16-4A87-9711-AFD74D553DBD}"/>
              </a:ext>
            </a:extLst>
          </p:cNvPr>
          <p:cNvSpPr txBox="1"/>
          <p:nvPr/>
        </p:nvSpPr>
        <p:spPr>
          <a:xfrm>
            <a:off x="1060222" y="1534543"/>
            <a:ext cx="327718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77" b="1" u="sng">
                <a:solidFill>
                  <a:srgbClr val="FF0000"/>
                </a:solidFill>
                <a:latin typeface="Calibri"/>
              </a:rPr>
              <a:t>Ancien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1FF40525-42C2-48E0-AC08-5AC2AE60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17" y="1533791"/>
            <a:ext cx="6253637" cy="51880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10">
            <a:extLst>
              <a:ext uri="{FF2B5EF4-FFF2-40B4-BE49-F238E27FC236}">
                <a16:creationId xmlns:a16="http://schemas.microsoft.com/office/drawing/2014/main" id="{CE49954F-F615-4A92-ADB4-ADF476C284A1}"/>
              </a:ext>
            </a:extLst>
          </p:cNvPr>
          <p:cNvSpPr txBox="1"/>
          <p:nvPr/>
        </p:nvSpPr>
        <p:spPr>
          <a:xfrm>
            <a:off x="7129133" y="1522512"/>
            <a:ext cx="327718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77" b="1" u="sng">
                <a:solidFill>
                  <a:srgbClr val="FF0000"/>
                </a:solidFill>
                <a:latin typeface="Calibri"/>
              </a:rPr>
              <a:t>Nouveau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258602-65A7-4F09-9FFD-2C7C01837217}"/>
              </a:ext>
            </a:extLst>
          </p:cNvPr>
          <p:cNvSpPr txBox="1"/>
          <p:nvPr/>
        </p:nvSpPr>
        <p:spPr>
          <a:xfrm>
            <a:off x="9568543" y="440871"/>
            <a:ext cx="25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 octobre 2020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DF08367-0995-46A1-9F9C-A9557A9849D3}"/>
              </a:ext>
            </a:extLst>
          </p:cNvPr>
          <p:cNvSpPr txBox="1"/>
          <p:nvPr/>
        </p:nvSpPr>
        <p:spPr>
          <a:xfrm>
            <a:off x="3967842" y="0"/>
            <a:ext cx="328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C00000"/>
                </a:solidFill>
              </a:rPr>
              <a:t>II Organisation </a:t>
            </a:r>
            <a:endParaRPr lang="fr-FR" sz="3200" dirty="0">
              <a:solidFill>
                <a:srgbClr val="C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657E47-4EA7-42B2-A06B-6CF1B3B6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" y="853485"/>
            <a:ext cx="6319157" cy="56289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67042B-C7B5-43F8-A983-6E6C68D3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562225"/>
            <a:ext cx="2609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294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935F26-E4C3-41A7-A0E9-2C56C7D3B019}"/>
              </a:ext>
            </a:extLst>
          </p:cNvPr>
          <p:cNvSpPr txBox="1"/>
          <p:nvPr/>
        </p:nvSpPr>
        <p:spPr>
          <a:xfrm>
            <a:off x="4675414" y="250484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GITHUB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B00E97-705E-4AF8-85C9-A2422D03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5"/>
            <a:ext cx="12192000" cy="40399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660D6A-DD34-4E0E-8610-7F9D035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30" y="4936784"/>
            <a:ext cx="5420428" cy="19212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E34D2A3-0042-43F7-83FF-BFBACDACD679}"/>
              </a:ext>
            </a:extLst>
          </p:cNvPr>
          <p:cNvSpPr txBox="1"/>
          <p:nvPr/>
        </p:nvSpPr>
        <p:spPr>
          <a:xfrm>
            <a:off x="8975271" y="388983"/>
            <a:ext cx="321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 octobre 2020</a:t>
            </a:r>
          </a:p>
        </p:txBody>
      </p:sp>
    </p:spTree>
    <p:extLst>
      <p:ext uri="{BB962C8B-B14F-4D97-AF65-F5344CB8AC3E}">
        <p14:creationId xmlns:p14="http://schemas.microsoft.com/office/powerpoint/2010/main" val="417265015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201</Words>
  <Application>Microsoft Office PowerPoint</Application>
  <PresentationFormat>Grand écran</PresentationFormat>
  <Paragraphs>70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Helvetica Neue</vt:lpstr>
      <vt:lpstr>Liberation Sans</vt:lpstr>
      <vt:lpstr>Rockwell</vt:lpstr>
      <vt:lpstr>Damask</vt:lpstr>
      <vt:lpstr>Railway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</dc:title>
  <dc:creator>waesz waesz</dc:creator>
  <cp:lastModifiedBy>waesz waesz</cp:lastModifiedBy>
  <cp:revision>3</cp:revision>
  <dcterms:created xsi:type="dcterms:W3CDTF">2020-12-13T21:33:54Z</dcterms:created>
  <dcterms:modified xsi:type="dcterms:W3CDTF">2020-12-14T00:15:45Z</dcterms:modified>
</cp:coreProperties>
</file>