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6" r:id="rId3"/>
    <p:sldId id="257" r:id="rId4"/>
    <p:sldId id="258" r:id="rId5"/>
    <p:sldId id="259" r:id="rId6"/>
    <p:sldId id="260" r:id="rId7"/>
    <p:sldId id="261" r:id="rId8"/>
    <p:sldId id="263" r:id="rId9"/>
    <p:sldId id="264" r:id="rId10"/>
    <p:sldId id="265" r:id="rId11"/>
    <p:sldId id="267" r:id="rId12"/>
    <p:sldId id="269" r:id="rId13"/>
    <p:sldId id="268"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76E75"/>
    <a:srgbClr val="9BAFB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58" y="14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C7D10174-FDED-49EF-B910-2C1772D0265F}" type="datetimeFigureOut">
              <a:rPr lang="ar-SA" smtClean="0"/>
              <a:t>13/04/1443</a:t>
            </a:fld>
            <a:endParaRPr lang="ar-SA"/>
          </a:p>
        </p:txBody>
      </p:sp>
      <p:sp>
        <p:nvSpPr>
          <p:cNvPr id="8" name="Footer Placeholder 7"/>
          <p:cNvSpPr>
            <a:spLocks noGrp="1"/>
          </p:cNvSpPr>
          <p:nvPr>
            <p:ph type="ftr" sz="quarter" idx="11"/>
          </p:nvPr>
        </p:nvSpPr>
        <p:spPr/>
        <p:txBody>
          <a:bodyPr/>
          <a:lstStyle/>
          <a:p>
            <a:endParaRPr lang="ar-SA"/>
          </a:p>
        </p:txBody>
      </p:sp>
      <p:sp>
        <p:nvSpPr>
          <p:cNvPr id="9" name="Slide Number Placeholder 8"/>
          <p:cNvSpPr>
            <a:spLocks noGrp="1"/>
          </p:cNvSpPr>
          <p:nvPr>
            <p:ph type="sldNum" sz="quarter" idx="12"/>
          </p:nvPr>
        </p:nvSpPr>
        <p:spPr/>
        <p:txBody>
          <a:bodyPr/>
          <a:lstStyle/>
          <a:p>
            <a:fld id="{2081EF9A-970C-4FE9-9181-DB1EAC01B82B}" type="slidenum">
              <a:rPr lang="ar-SA" smtClean="0"/>
              <a:t>‹#›</a:t>
            </a:fld>
            <a:endParaRPr lang="ar-SA"/>
          </a:p>
        </p:txBody>
      </p:sp>
    </p:spTree>
    <p:extLst>
      <p:ext uri="{BB962C8B-B14F-4D97-AF65-F5344CB8AC3E}">
        <p14:creationId xmlns:p14="http://schemas.microsoft.com/office/powerpoint/2010/main" val="185088904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D10174-FDED-49EF-B910-2C1772D0265F}" type="datetimeFigureOut">
              <a:rPr lang="ar-SA" smtClean="0"/>
              <a:t>13/04/1443</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2081EF9A-970C-4FE9-9181-DB1EAC01B82B}" type="slidenum">
              <a:rPr lang="ar-SA" smtClean="0"/>
              <a:t>‹#›</a:t>
            </a:fld>
            <a:endParaRPr lang="ar-SA"/>
          </a:p>
        </p:txBody>
      </p:sp>
    </p:spTree>
    <p:extLst>
      <p:ext uri="{BB962C8B-B14F-4D97-AF65-F5344CB8AC3E}">
        <p14:creationId xmlns:p14="http://schemas.microsoft.com/office/powerpoint/2010/main" val="499647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D10174-FDED-49EF-B910-2C1772D0265F}" type="datetimeFigureOut">
              <a:rPr lang="ar-SA" smtClean="0"/>
              <a:t>13/04/1443</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2081EF9A-970C-4FE9-9181-DB1EAC01B82B}" type="slidenum">
              <a:rPr lang="ar-SA" smtClean="0"/>
              <a:t>‹#›</a:t>
            </a:fld>
            <a:endParaRPr lang="ar-SA"/>
          </a:p>
        </p:txBody>
      </p:sp>
    </p:spTree>
    <p:extLst>
      <p:ext uri="{BB962C8B-B14F-4D97-AF65-F5344CB8AC3E}">
        <p14:creationId xmlns:p14="http://schemas.microsoft.com/office/powerpoint/2010/main" val="1539327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D10174-FDED-49EF-B910-2C1772D0265F}" type="datetimeFigureOut">
              <a:rPr lang="ar-SA" smtClean="0"/>
              <a:t>13/04/1443</a:t>
            </a:fld>
            <a:endParaRPr lang="ar-SA"/>
          </a:p>
        </p:txBody>
      </p:sp>
      <p:sp>
        <p:nvSpPr>
          <p:cNvPr id="8" name="Footer Placeholder 7"/>
          <p:cNvSpPr>
            <a:spLocks noGrp="1"/>
          </p:cNvSpPr>
          <p:nvPr>
            <p:ph type="ftr" sz="quarter" idx="11"/>
          </p:nvPr>
        </p:nvSpPr>
        <p:spPr/>
        <p:txBody>
          <a:bodyPr/>
          <a:lstStyle/>
          <a:p>
            <a:endParaRPr lang="ar-SA"/>
          </a:p>
        </p:txBody>
      </p:sp>
      <p:sp>
        <p:nvSpPr>
          <p:cNvPr id="9" name="Slide Number Placeholder 8"/>
          <p:cNvSpPr>
            <a:spLocks noGrp="1"/>
          </p:cNvSpPr>
          <p:nvPr>
            <p:ph type="sldNum" sz="quarter" idx="12"/>
          </p:nvPr>
        </p:nvSpPr>
        <p:spPr/>
        <p:txBody>
          <a:bodyPr/>
          <a:lstStyle/>
          <a:p>
            <a:fld id="{2081EF9A-970C-4FE9-9181-DB1EAC01B82B}" type="slidenum">
              <a:rPr lang="ar-SA" smtClean="0"/>
              <a:t>‹#›</a:t>
            </a:fld>
            <a:endParaRPr lang="ar-SA"/>
          </a:p>
        </p:txBody>
      </p:sp>
    </p:spTree>
    <p:extLst>
      <p:ext uri="{BB962C8B-B14F-4D97-AF65-F5344CB8AC3E}">
        <p14:creationId xmlns:p14="http://schemas.microsoft.com/office/powerpoint/2010/main" val="3644070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C7D10174-FDED-49EF-B910-2C1772D0265F}" type="datetimeFigureOut">
              <a:rPr lang="ar-SA" smtClean="0"/>
              <a:t>13/04/1443</a:t>
            </a:fld>
            <a:endParaRPr lang="ar-SA"/>
          </a:p>
        </p:txBody>
      </p:sp>
      <p:sp>
        <p:nvSpPr>
          <p:cNvPr id="8" name="Footer Placeholder 7"/>
          <p:cNvSpPr>
            <a:spLocks noGrp="1"/>
          </p:cNvSpPr>
          <p:nvPr>
            <p:ph type="ftr" sz="quarter" idx="11"/>
          </p:nvPr>
        </p:nvSpPr>
        <p:spPr/>
        <p:txBody>
          <a:bodyPr/>
          <a:lstStyle/>
          <a:p>
            <a:endParaRPr lang="ar-SA"/>
          </a:p>
        </p:txBody>
      </p:sp>
      <p:sp>
        <p:nvSpPr>
          <p:cNvPr id="9" name="Slide Number Placeholder 8"/>
          <p:cNvSpPr>
            <a:spLocks noGrp="1"/>
          </p:cNvSpPr>
          <p:nvPr>
            <p:ph type="sldNum" sz="quarter" idx="12"/>
          </p:nvPr>
        </p:nvSpPr>
        <p:spPr/>
        <p:txBody>
          <a:bodyPr/>
          <a:lstStyle/>
          <a:p>
            <a:fld id="{2081EF9A-970C-4FE9-9181-DB1EAC01B82B}" type="slidenum">
              <a:rPr lang="ar-SA" smtClean="0"/>
              <a:t>‹#›</a:t>
            </a:fld>
            <a:endParaRPr lang="ar-SA"/>
          </a:p>
        </p:txBody>
      </p:sp>
    </p:spTree>
    <p:extLst>
      <p:ext uri="{BB962C8B-B14F-4D97-AF65-F5344CB8AC3E}">
        <p14:creationId xmlns:p14="http://schemas.microsoft.com/office/powerpoint/2010/main" val="314289676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C7D10174-FDED-49EF-B910-2C1772D0265F}" type="datetimeFigureOut">
              <a:rPr lang="ar-SA" smtClean="0"/>
              <a:t>13/04/1443</a:t>
            </a:fld>
            <a:endParaRPr lang="ar-SA"/>
          </a:p>
        </p:txBody>
      </p:sp>
      <p:sp>
        <p:nvSpPr>
          <p:cNvPr id="9" name="Footer Placeholder 8"/>
          <p:cNvSpPr>
            <a:spLocks noGrp="1"/>
          </p:cNvSpPr>
          <p:nvPr>
            <p:ph type="ftr" sz="quarter" idx="11"/>
          </p:nvPr>
        </p:nvSpPr>
        <p:spPr/>
        <p:txBody>
          <a:bodyPr/>
          <a:lstStyle/>
          <a:p>
            <a:endParaRPr lang="ar-SA"/>
          </a:p>
        </p:txBody>
      </p:sp>
      <p:sp>
        <p:nvSpPr>
          <p:cNvPr id="10" name="Slide Number Placeholder 9"/>
          <p:cNvSpPr>
            <a:spLocks noGrp="1"/>
          </p:cNvSpPr>
          <p:nvPr>
            <p:ph type="sldNum" sz="quarter" idx="12"/>
          </p:nvPr>
        </p:nvSpPr>
        <p:spPr/>
        <p:txBody>
          <a:bodyPr/>
          <a:lstStyle/>
          <a:p>
            <a:fld id="{2081EF9A-970C-4FE9-9181-DB1EAC01B82B}" type="slidenum">
              <a:rPr lang="ar-SA" smtClean="0"/>
              <a:t>‹#›</a:t>
            </a:fld>
            <a:endParaRPr lang="ar-SA"/>
          </a:p>
        </p:txBody>
      </p:sp>
    </p:spTree>
    <p:extLst>
      <p:ext uri="{BB962C8B-B14F-4D97-AF65-F5344CB8AC3E}">
        <p14:creationId xmlns:p14="http://schemas.microsoft.com/office/powerpoint/2010/main" val="2594783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C7D10174-FDED-49EF-B910-2C1772D0265F}" type="datetimeFigureOut">
              <a:rPr lang="ar-SA" smtClean="0"/>
              <a:t>13/04/1443</a:t>
            </a:fld>
            <a:endParaRPr lang="ar-SA"/>
          </a:p>
        </p:txBody>
      </p:sp>
      <p:sp>
        <p:nvSpPr>
          <p:cNvPr id="8" name="Footer Placeholder 7"/>
          <p:cNvSpPr>
            <a:spLocks noGrp="1"/>
          </p:cNvSpPr>
          <p:nvPr>
            <p:ph type="ftr" sz="quarter" idx="11"/>
          </p:nvPr>
        </p:nvSpPr>
        <p:spPr/>
        <p:txBody>
          <a:bodyPr/>
          <a:lstStyle/>
          <a:p>
            <a:endParaRPr lang="ar-SA"/>
          </a:p>
        </p:txBody>
      </p:sp>
      <p:sp>
        <p:nvSpPr>
          <p:cNvPr id="9" name="Slide Number Placeholder 8"/>
          <p:cNvSpPr>
            <a:spLocks noGrp="1"/>
          </p:cNvSpPr>
          <p:nvPr>
            <p:ph type="sldNum" sz="quarter" idx="12"/>
          </p:nvPr>
        </p:nvSpPr>
        <p:spPr/>
        <p:txBody>
          <a:bodyPr/>
          <a:lstStyle/>
          <a:p>
            <a:fld id="{2081EF9A-970C-4FE9-9181-DB1EAC01B82B}" type="slidenum">
              <a:rPr lang="ar-SA" smtClean="0"/>
              <a:t>‹#›</a:t>
            </a:fld>
            <a:endParaRPr lang="ar-SA"/>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942254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D10174-FDED-49EF-B910-2C1772D0265F}" type="datetimeFigureOut">
              <a:rPr lang="ar-SA" smtClean="0"/>
              <a:t>13/04/1443</a:t>
            </a:fld>
            <a:endParaRPr lang="ar-SA"/>
          </a:p>
        </p:txBody>
      </p:sp>
      <p:sp>
        <p:nvSpPr>
          <p:cNvPr id="4" name="Footer Placeholder 3"/>
          <p:cNvSpPr>
            <a:spLocks noGrp="1"/>
          </p:cNvSpPr>
          <p:nvPr>
            <p:ph type="ftr" sz="quarter" idx="11"/>
          </p:nvPr>
        </p:nvSpPr>
        <p:spPr/>
        <p:txBody>
          <a:bodyPr/>
          <a:lstStyle/>
          <a:p>
            <a:endParaRPr lang="ar-SA"/>
          </a:p>
        </p:txBody>
      </p:sp>
      <p:sp>
        <p:nvSpPr>
          <p:cNvPr id="5" name="Slide Number Placeholder 4"/>
          <p:cNvSpPr>
            <a:spLocks noGrp="1"/>
          </p:cNvSpPr>
          <p:nvPr>
            <p:ph type="sldNum" sz="quarter" idx="12"/>
          </p:nvPr>
        </p:nvSpPr>
        <p:spPr/>
        <p:txBody>
          <a:bodyPr/>
          <a:lstStyle/>
          <a:p>
            <a:fld id="{2081EF9A-970C-4FE9-9181-DB1EAC01B82B}" type="slidenum">
              <a:rPr lang="ar-SA" smtClean="0"/>
              <a:t>‹#›</a:t>
            </a:fld>
            <a:endParaRPr lang="ar-SA"/>
          </a:p>
        </p:txBody>
      </p:sp>
    </p:spTree>
    <p:extLst>
      <p:ext uri="{BB962C8B-B14F-4D97-AF65-F5344CB8AC3E}">
        <p14:creationId xmlns:p14="http://schemas.microsoft.com/office/powerpoint/2010/main" val="2099185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D10174-FDED-49EF-B910-2C1772D0265F}" type="datetimeFigureOut">
              <a:rPr lang="ar-SA" smtClean="0"/>
              <a:t>13/04/1443</a:t>
            </a:fld>
            <a:endParaRPr lang="ar-SA"/>
          </a:p>
        </p:txBody>
      </p:sp>
      <p:sp>
        <p:nvSpPr>
          <p:cNvPr id="3" name="Footer Placeholder 2"/>
          <p:cNvSpPr>
            <a:spLocks noGrp="1"/>
          </p:cNvSpPr>
          <p:nvPr>
            <p:ph type="ftr" sz="quarter" idx="11"/>
          </p:nvPr>
        </p:nvSpPr>
        <p:spPr/>
        <p:txBody>
          <a:bodyPr/>
          <a:lstStyle/>
          <a:p>
            <a:endParaRPr lang="ar-SA"/>
          </a:p>
        </p:txBody>
      </p:sp>
      <p:sp>
        <p:nvSpPr>
          <p:cNvPr id="4" name="Slide Number Placeholder 3"/>
          <p:cNvSpPr>
            <a:spLocks noGrp="1"/>
          </p:cNvSpPr>
          <p:nvPr>
            <p:ph type="sldNum" sz="quarter" idx="12"/>
          </p:nvPr>
        </p:nvSpPr>
        <p:spPr/>
        <p:txBody>
          <a:bodyPr/>
          <a:lstStyle/>
          <a:p>
            <a:fld id="{2081EF9A-970C-4FE9-9181-DB1EAC01B82B}" type="slidenum">
              <a:rPr lang="ar-SA" smtClean="0"/>
              <a:t>‹#›</a:t>
            </a:fld>
            <a:endParaRPr lang="ar-SA"/>
          </a:p>
        </p:txBody>
      </p:sp>
    </p:spTree>
    <p:extLst>
      <p:ext uri="{BB962C8B-B14F-4D97-AF65-F5344CB8AC3E}">
        <p14:creationId xmlns:p14="http://schemas.microsoft.com/office/powerpoint/2010/main" val="909719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C7D10174-FDED-49EF-B910-2C1772D0265F}" type="datetimeFigureOut">
              <a:rPr lang="ar-SA" smtClean="0"/>
              <a:t>13/04/1443</a:t>
            </a:fld>
            <a:endParaRPr lang="ar-SA"/>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ar-SA"/>
          </a:p>
        </p:txBody>
      </p:sp>
      <p:sp>
        <p:nvSpPr>
          <p:cNvPr id="11" name="Slide Number Placeholder 10"/>
          <p:cNvSpPr>
            <a:spLocks noGrp="1"/>
          </p:cNvSpPr>
          <p:nvPr>
            <p:ph type="sldNum" sz="quarter" idx="12"/>
          </p:nvPr>
        </p:nvSpPr>
        <p:spPr/>
        <p:txBody>
          <a:bodyPr/>
          <a:lstStyle/>
          <a:p>
            <a:fld id="{2081EF9A-970C-4FE9-9181-DB1EAC01B82B}" type="slidenum">
              <a:rPr lang="ar-SA" smtClean="0"/>
              <a:t>‹#›</a:t>
            </a:fld>
            <a:endParaRPr lang="ar-SA"/>
          </a:p>
        </p:txBody>
      </p:sp>
    </p:spTree>
    <p:extLst>
      <p:ext uri="{BB962C8B-B14F-4D97-AF65-F5344CB8AC3E}">
        <p14:creationId xmlns:p14="http://schemas.microsoft.com/office/powerpoint/2010/main" val="1151703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C7D10174-FDED-49EF-B910-2C1772D0265F}" type="datetimeFigureOut">
              <a:rPr lang="ar-SA" smtClean="0"/>
              <a:t>13/04/1443</a:t>
            </a:fld>
            <a:endParaRPr lang="ar-SA"/>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ar-SA"/>
          </a:p>
        </p:txBody>
      </p:sp>
      <p:sp>
        <p:nvSpPr>
          <p:cNvPr id="10" name="Slide Number Placeholder 9"/>
          <p:cNvSpPr>
            <a:spLocks noGrp="1"/>
          </p:cNvSpPr>
          <p:nvPr>
            <p:ph type="sldNum" sz="quarter" idx="12"/>
          </p:nvPr>
        </p:nvSpPr>
        <p:spPr/>
        <p:txBody>
          <a:bodyPr/>
          <a:lstStyle/>
          <a:p>
            <a:fld id="{2081EF9A-970C-4FE9-9181-DB1EAC01B82B}" type="slidenum">
              <a:rPr lang="ar-SA" smtClean="0"/>
              <a:t>‹#›</a:t>
            </a:fld>
            <a:endParaRPr lang="ar-SA"/>
          </a:p>
        </p:txBody>
      </p:sp>
    </p:spTree>
    <p:extLst>
      <p:ext uri="{BB962C8B-B14F-4D97-AF65-F5344CB8AC3E}">
        <p14:creationId xmlns:p14="http://schemas.microsoft.com/office/powerpoint/2010/main" val="3088486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C7D10174-FDED-49EF-B910-2C1772D0265F}" type="datetimeFigureOut">
              <a:rPr lang="ar-SA" smtClean="0"/>
              <a:t>13/04/1443</a:t>
            </a:fld>
            <a:endParaRPr lang="ar-SA"/>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ar-SA"/>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2081EF9A-970C-4FE9-9181-DB1EAC01B82B}" type="slidenum">
              <a:rPr lang="ar-SA" smtClean="0"/>
              <a:t>‹#›</a:t>
            </a:fld>
            <a:endParaRPr lang="ar-SA"/>
          </a:p>
        </p:txBody>
      </p:sp>
    </p:spTree>
    <p:extLst>
      <p:ext uri="{BB962C8B-B14F-4D97-AF65-F5344CB8AC3E}">
        <p14:creationId xmlns:p14="http://schemas.microsoft.com/office/powerpoint/2010/main" val="63777637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1"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r" defTabSz="914400" rtl="1"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wafa.h457@gmail.com"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610ED-318B-454B-808A-9FF9EB687AC3}"/>
              </a:ext>
            </a:extLst>
          </p:cNvPr>
          <p:cNvSpPr>
            <a:spLocks noGrp="1"/>
          </p:cNvSpPr>
          <p:nvPr>
            <p:ph type="ctrTitle"/>
          </p:nvPr>
        </p:nvSpPr>
        <p:spPr/>
        <p:txBody>
          <a:bodyPr/>
          <a:lstStyle/>
          <a:p>
            <a:r>
              <a:rPr lang="en-US" i="0" dirty="0">
                <a:solidFill>
                  <a:schemeClr val="bg1"/>
                </a:solidFill>
                <a:effectLst/>
                <a:latin typeface="Helvetica Neue"/>
              </a:rPr>
              <a:t>COVID-19 predictor</a:t>
            </a:r>
            <a:endParaRPr lang="ar-SA" dirty="0">
              <a:solidFill>
                <a:schemeClr val="bg1"/>
              </a:solidFill>
            </a:endParaRPr>
          </a:p>
        </p:txBody>
      </p:sp>
      <p:sp>
        <p:nvSpPr>
          <p:cNvPr id="9" name="Rectangle 8">
            <a:extLst>
              <a:ext uri="{FF2B5EF4-FFF2-40B4-BE49-F238E27FC236}">
                <a16:creationId xmlns:a16="http://schemas.microsoft.com/office/drawing/2014/main" id="{0B07A4C5-AF5A-40EA-A99B-EE08B85C0AC8}"/>
              </a:ext>
            </a:extLst>
          </p:cNvPr>
          <p:cNvSpPr/>
          <p:nvPr/>
        </p:nvSpPr>
        <p:spPr>
          <a:xfrm>
            <a:off x="0" y="4762500"/>
            <a:ext cx="12192000" cy="2095500"/>
          </a:xfrm>
          <a:prstGeom prst="rect">
            <a:avLst/>
          </a:prstGeom>
          <a:solidFill>
            <a:srgbClr val="576E75"/>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 name="Rectangle 1">
            <a:extLst>
              <a:ext uri="{FF2B5EF4-FFF2-40B4-BE49-F238E27FC236}">
                <a16:creationId xmlns:a16="http://schemas.microsoft.com/office/drawing/2014/main" id="{A49FC872-EBA6-4E7F-80FE-901C12518F3F}"/>
              </a:ext>
            </a:extLst>
          </p:cNvPr>
          <p:cNvSpPr>
            <a:spLocks noGrp="1" noChangeArrowheads="1"/>
          </p:cNvSpPr>
          <p:nvPr>
            <p:ph type="subTitle" idx="1"/>
          </p:nvPr>
        </p:nvSpPr>
        <p:spPr bwMode="auto">
          <a:xfrm>
            <a:off x="3184071" y="5003397"/>
            <a:ext cx="5268686" cy="628276"/>
          </a:xfrm>
          <a:prstGeom prst="rect">
            <a:avLst/>
          </a:prstGeom>
          <a:solidFill>
            <a:srgbClr val="576E75"/>
          </a:solidFill>
          <a:ln>
            <a:noFill/>
          </a:ln>
          <a:effectLst/>
        </p:spPr>
        <p:txBody>
          <a:bodyPr vert="horz" wrap="square" lIns="317400" tIns="158700" rIns="317400" bIns="15870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ar-SA" sz="2000" b="1" i="0" u="none" strike="noStrike" cap="none" normalizeH="0" baseline="0" dirty="0">
                <a:ln>
                  <a:noFill/>
                </a:ln>
                <a:solidFill>
                  <a:schemeClr val="tx1"/>
                </a:solidFill>
                <a:effectLst/>
                <a:latin typeface="Adobe Caslon Pro" panose="0205050205050A020403" pitchFamily="18" charset="0"/>
                <a:cs typeface="+mj-cs"/>
              </a:rPr>
              <a:t>Name: </a:t>
            </a:r>
            <a:r>
              <a:rPr kumimoji="0" lang="ar-SA" altLang="ar-SA" sz="2000" b="1" i="0" u="none" strike="noStrike" cap="none" normalizeH="0" baseline="0" dirty="0" err="1">
                <a:ln>
                  <a:noFill/>
                </a:ln>
                <a:solidFill>
                  <a:schemeClr val="tx1"/>
                </a:solidFill>
                <a:effectLst/>
                <a:latin typeface="Adobe Caslon Pro" panose="0205050205050A020403" pitchFamily="18" charset="0"/>
                <a:cs typeface="+mj-cs"/>
              </a:rPr>
              <a:t>Wafa</a:t>
            </a:r>
            <a:r>
              <a:rPr kumimoji="0" lang="ar-SA" altLang="ar-SA" sz="2000" b="1" i="0" u="none" strike="noStrike" cap="none" normalizeH="0" baseline="0" dirty="0">
                <a:ln>
                  <a:noFill/>
                </a:ln>
                <a:solidFill>
                  <a:schemeClr val="tx1"/>
                </a:solidFill>
                <a:effectLst/>
                <a:latin typeface="Adobe Caslon Pro" panose="0205050205050A020403" pitchFamily="18" charset="0"/>
                <a:cs typeface="+mj-cs"/>
              </a:rPr>
              <a:t> </a:t>
            </a:r>
            <a:r>
              <a:rPr kumimoji="0" lang="ar-SA" altLang="ar-SA" sz="2000" b="1" i="0" u="none" strike="noStrike" cap="none" normalizeH="0" baseline="0" dirty="0" err="1">
                <a:ln>
                  <a:noFill/>
                </a:ln>
                <a:solidFill>
                  <a:schemeClr val="tx1"/>
                </a:solidFill>
                <a:effectLst/>
                <a:latin typeface="Adobe Caslon Pro" panose="0205050205050A020403" pitchFamily="18" charset="0"/>
                <a:cs typeface="+mj-cs"/>
              </a:rPr>
              <a:t>Hamdan</a:t>
            </a:r>
            <a:r>
              <a:rPr kumimoji="0" lang="ar-SA" altLang="ar-SA" sz="2000" b="1" i="0" u="none" strike="noStrike" cap="none" normalizeH="0" baseline="0" dirty="0">
                <a:ln>
                  <a:noFill/>
                </a:ln>
                <a:solidFill>
                  <a:schemeClr val="tx1"/>
                </a:solidFill>
                <a:effectLst/>
                <a:latin typeface="Adobe Caslon Pro" panose="0205050205050A020403" pitchFamily="18" charset="0"/>
                <a:cs typeface="+mj-cs"/>
              </a:rPr>
              <a:t> </a:t>
            </a:r>
            <a:r>
              <a:rPr kumimoji="0" lang="ar-SA" altLang="ar-SA" sz="2000" b="1" i="0" u="none" strike="noStrike" cap="none" normalizeH="0" baseline="0" dirty="0" err="1">
                <a:ln>
                  <a:noFill/>
                </a:ln>
                <a:solidFill>
                  <a:schemeClr val="tx1"/>
                </a:solidFill>
                <a:effectLst/>
                <a:latin typeface="Adobe Caslon Pro" panose="0205050205050A020403" pitchFamily="18" charset="0"/>
                <a:cs typeface="+mj-cs"/>
              </a:rPr>
              <a:t>Alshehri</a:t>
            </a:r>
            <a:r>
              <a:rPr kumimoji="0" lang="ar-SA" altLang="ar-SA" sz="2000" b="1" i="0" u="none" strike="noStrike" cap="none" normalizeH="0" baseline="0" dirty="0">
                <a:ln>
                  <a:noFill/>
                </a:ln>
                <a:solidFill>
                  <a:schemeClr val="tx1"/>
                </a:solidFill>
                <a:effectLst/>
                <a:latin typeface="Adobe Caslon Pro" panose="0205050205050A020403" pitchFamily="18" charset="0"/>
                <a:cs typeface="+mj-cs"/>
              </a:rPr>
              <a:t> </a:t>
            </a:r>
          </a:p>
        </p:txBody>
      </p:sp>
      <p:pic>
        <p:nvPicPr>
          <p:cNvPr id="5" name="Picture 4" descr="Text&#10;&#10;Description automatically generated with low confidence">
            <a:extLst>
              <a:ext uri="{FF2B5EF4-FFF2-40B4-BE49-F238E27FC236}">
                <a16:creationId xmlns:a16="http://schemas.microsoft.com/office/drawing/2014/main" id="{07DEFEE1-4E65-4A05-B231-3AEBEC6BD2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20591" y="158345"/>
            <a:ext cx="1786351" cy="766940"/>
          </a:xfrm>
          <a:prstGeom prst="rect">
            <a:avLst/>
          </a:prstGeom>
        </p:spPr>
      </p:pic>
      <p:sp>
        <p:nvSpPr>
          <p:cNvPr id="6" name="Rectangle 1">
            <a:extLst>
              <a:ext uri="{FF2B5EF4-FFF2-40B4-BE49-F238E27FC236}">
                <a16:creationId xmlns:a16="http://schemas.microsoft.com/office/drawing/2014/main" id="{4EC07C81-A32C-4D62-93D5-00D2124AD3E0}"/>
              </a:ext>
            </a:extLst>
          </p:cNvPr>
          <p:cNvSpPr txBox="1">
            <a:spLocks noChangeArrowheads="1"/>
          </p:cNvSpPr>
          <p:nvPr/>
        </p:nvSpPr>
        <p:spPr bwMode="auto">
          <a:xfrm>
            <a:off x="3124200" y="5577244"/>
            <a:ext cx="5268686" cy="628276"/>
          </a:xfrm>
          <a:prstGeom prst="rect">
            <a:avLst/>
          </a:prstGeom>
          <a:solidFill>
            <a:srgbClr val="576E75"/>
          </a:solidFill>
          <a:ln>
            <a:noFill/>
          </a:ln>
          <a:effectLst/>
        </p:spPr>
        <p:txBody>
          <a:bodyPr vert="horz" wrap="square" lIns="317400" tIns="158700" rIns="317400" bIns="158700" numCol="1" rtlCol="0" anchor="ctr" anchorCtr="0" compatLnSpc="1">
            <a:prstTxWarp prst="textNoShape">
              <a:avLst/>
            </a:prstTxWarp>
            <a:sp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eaLnBrk="0" fontAlgn="base" hangingPunct="0">
              <a:lnSpc>
                <a:spcPct val="100000"/>
              </a:lnSpc>
              <a:spcBef>
                <a:spcPct val="0"/>
              </a:spcBef>
              <a:spcAft>
                <a:spcPct val="0"/>
              </a:spcAft>
              <a:buFontTx/>
              <a:buNone/>
            </a:pPr>
            <a:r>
              <a:rPr lang="en-US" altLang="ar-SA" sz="2000" b="1" dirty="0">
                <a:latin typeface="Adobe Caslon Pro" panose="0205050205050A020403" pitchFamily="18" charset="0"/>
                <a:cs typeface="+mj-cs"/>
              </a:rPr>
              <a:t>Email:  </a:t>
            </a:r>
            <a:r>
              <a:rPr lang="en-US" altLang="ar-SA" sz="2000" b="1" dirty="0">
                <a:latin typeface="Adobe Caslon Pro" panose="0205050205050A020403" pitchFamily="18" charset="0"/>
                <a:cs typeface="+mj-cs"/>
                <a:hlinkClick r:id="rId3">
                  <a:extLst>
                    <a:ext uri="{A12FA001-AC4F-418D-AE19-62706E023703}">
                      <ahyp:hlinkClr xmlns:ahyp="http://schemas.microsoft.com/office/drawing/2018/hyperlinkcolor" val="tx"/>
                    </a:ext>
                  </a:extLst>
                </a:hlinkClick>
              </a:rPr>
              <a:t>wafa.h457@gmail.com</a:t>
            </a:r>
            <a:endParaRPr lang="en-US" altLang="ar-SA" sz="2000" b="1" dirty="0">
              <a:latin typeface="Adobe Caslon Pro" panose="0205050205050A020403" pitchFamily="18" charset="0"/>
              <a:cs typeface="+mj-cs"/>
            </a:endParaRPr>
          </a:p>
        </p:txBody>
      </p:sp>
      <p:sp>
        <p:nvSpPr>
          <p:cNvPr id="7" name="Rectangle 1">
            <a:extLst>
              <a:ext uri="{FF2B5EF4-FFF2-40B4-BE49-F238E27FC236}">
                <a16:creationId xmlns:a16="http://schemas.microsoft.com/office/drawing/2014/main" id="{26A9A904-799E-4FEF-B67F-82B21FD73E2C}"/>
              </a:ext>
            </a:extLst>
          </p:cNvPr>
          <p:cNvSpPr txBox="1">
            <a:spLocks noChangeArrowheads="1"/>
          </p:cNvSpPr>
          <p:nvPr/>
        </p:nvSpPr>
        <p:spPr bwMode="auto">
          <a:xfrm>
            <a:off x="3271157" y="6105201"/>
            <a:ext cx="4620986" cy="628276"/>
          </a:xfrm>
          <a:prstGeom prst="rect">
            <a:avLst/>
          </a:prstGeom>
          <a:solidFill>
            <a:srgbClr val="576E75"/>
          </a:solidFill>
          <a:ln>
            <a:noFill/>
          </a:ln>
          <a:effectLst/>
        </p:spPr>
        <p:txBody>
          <a:bodyPr vert="horz" wrap="square" lIns="317400" tIns="158700" rIns="317400" bIns="158700" numCol="1" rtlCol="0" anchor="ctr" anchorCtr="0" compatLnSpc="1">
            <a:prstTxWarp prst="textNoShape">
              <a:avLst/>
            </a:prstTxWarp>
            <a:sp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eaLnBrk="0" fontAlgn="base" hangingPunct="0">
              <a:lnSpc>
                <a:spcPct val="100000"/>
              </a:lnSpc>
              <a:spcBef>
                <a:spcPct val="0"/>
              </a:spcBef>
              <a:spcAft>
                <a:spcPct val="0"/>
              </a:spcAft>
              <a:buFontTx/>
              <a:buNone/>
            </a:pPr>
            <a:r>
              <a:rPr lang="en-US" altLang="ar-SA" sz="2000" b="1" dirty="0">
                <a:latin typeface="Adobe Caslon Pro" panose="0205050205050A020403" pitchFamily="18" charset="0"/>
                <a:cs typeface="+mj-cs"/>
              </a:rPr>
              <a:t>Mobile:  +966 55 966 4662</a:t>
            </a:r>
          </a:p>
        </p:txBody>
      </p:sp>
    </p:spTree>
    <p:extLst>
      <p:ext uri="{BB962C8B-B14F-4D97-AF65-F5344CB8AC3E}">
        <p14:creationId xmlns:p14="http://schemas.microsoft.com/office/powerpoint/2010/main" val="29972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8F3BF-2843-4FB8-85EB-C381C8E471AC}"/>
              </a:ext>
            </a:extLst>
          </p:cNvPr>
          <p:cNvSpPr>
            <a:spLocks noGrp="1"/>
          </p:cNvSpPr>
          <p:nvPr>
            <p:ph type="title"/>
          </p:nvPr>
        </p:nvSpPr>
        <p:spPr/>
        <p:txBody>
          <a:bodyPr/>
          <a:lstStyle/>
          <a:p>
            <a:r>
              <a:rPr lang="en-US" dirty="0"/>
              <a:t>Models </a:t>
            </a:r>
            <a:endParaRPr lang="ar-SA" dirty="0"/>
          </a:p>
        </p:txBody>
      </p:sp>
      <p:sp>
        <p:nvSpPr>
          <p:cNvPr id="3" name="Content Placeholder 2">
            <a:extLst>
              <a:ext uri="{FF2B5EF4-FFF2-40B4-BE49-F238E27FC236}">
                <a16:creationId xmlns:a16="http://schemas.microsoft.com/office/drawing/2014/main" id="{D2239C3E-3E72-45BC-94FF-E394055B3D5C}"/>
              </a:ext>
            </a:extLst>
          </p:cNvPr>
          <p:cNvSpPr>
            <a:spLocks noGrp="1"/>
          </p:cNvSpPr>
          <p:nvPr>
            <p:ph idx="1"/>
          </p:nvPr>
        </p:nvSpPr>
        <p:spPr/>
        <p:txBody>
          <a:bodyPr/>
          <a:lstStyle/>
          <a:p>
            <a:pPr marL="0" indent="0" algn="l" rtl="0">
              <a:buNone/>
            </a:pPr>
            <a:r>
              <a:rPr lang="en-US" dirty="0"/>
              <a:t>Logistic regression, k-nearest neighbors, and Decision Tree classifiers were used before settling on Decision Tree as the model with strongest cross-validation performance.</a:t>
            </a:r>
            <a:endParaRPr lang="ar-SA" dirty="0"/>
          </a:p>
        </p:txBody>
      </p:sp>
      <p:pic>
        <p:nvPicPr>
          <p:cNvPr id="5" name="Picture 4">
            <a:extLst>
              <a:ext uri="{FF2B5EF4-FFF2-40B4-BE49-F238E27FC236}">
                <a16:creationId xmlns:a16="http://schemas.microsoft.com/office/drawing/2014/main" id="{A700C4AD-61C2-4EEA-8550-57C56B6263FF}"/>
              </a:ext>
            </a:extLst>
          </p:cNvPr>
          <p:cNvPicPr>
            <a:picLocks noChangeAspect="1"/>
          </p:cNvPicPr>
          <p:nvPr/>
        </p:nvPicPr>
        <p:blipFill>
          <a:blip r:embed="rId2"/>
          <a:stretch>
            <a:fillRect/>
          </a:stretch>
        </p:blipFill>
        <p:spPr>
          <a:xfrm>
            <a:off x="2166258" y="3719101"/>
            <a:ext cx="7729728" cy="2753220"/>
          </a:xfrm>
          <a:prstGeom prst="rect">
            <a:avLst/>
          </a:prstGeom>
        </p:spPr>
      </p:pic>
      <p:sp>
        <p:nvSpPr>
          <p:cNvPr id="9" name="TextBox 8">
            <a:extLst>
              <a:ext uri="{FF2B5EF4-FFF2-40B4-BE49-F238E27FC236}">
                <a16:creationId xmlns:a16="http://schemas.microsoft.com/office/drawing/2014/main" id="{9C7219DA-B9B7-4AB9-8886-FEE04F032BC0}"/>
              </a:ext>
            </a:extLst>
          </p:cNvPr>
          <p:cNvSpPr txBox="1"/>
          <p:nvPr/>
        </p:nvSpPr>
        <p:spPr>
          <a:xfrm>
            <a:off x="6695586" y="3719101"/>
            <a:ext cx="3200400" cy="307777"/>
          </a:xfrm>
          <a:prstGeom prst="rect">
            <a:avLst/>
          </a:prstGeom>
          <a:solidFill>
            <a:srgbClr val="576E75"/>
          </a:solidFill>
        </p:spPr>
        <p:txBody>
          <a:bodyPr wrap="square">
            <a:spAutoFit/>
          </a:bodyPr>
          <a:lstStyle/>
          <a:p>
            <a:r>
              <a:rPr lang="en-US" sz="1400" dirty="0">
                <a:solidFill>
                  <a:schemeClr val="bg1"/>
                </a:solidFill>
              </a:rPr>
              <a:t>Search for an optimal value of k for KNN</a:t>
            </a:r>
            <a:endParaRPr lang="ar-SA" sz="1400" dirty="0">
              <a:solidFill>
                <a:schemeClr val="bg1"/>
              </a:solidFill>
            </a:endParaRPr>
          </a:p>
        </p:txBody>
      </p:sp>
    </p:spTree>
    <p:extLst>
      <p:ext uri="{BB962C8B-B14F-4D97-AF65-F5344CB8AC3E}">
        <p14:creationId xmlns:p14="http://schemas.microsoft.com/office/powerpoint/2010/main" val="2199003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5E403-A7AB-467B-B409-6CE1E3E3EA6E}"/>
              </a:ext>
            </a:extLst>
          </p:cNvPr>
          <p:cNvSpPr>
            <a:spLocks noGrp="1"/>
          </p:cNvSpPr>
          <p:nvPr>
            <p:ph type="title"/>
          </p:nvPr>
        </p:nvSpPr>
        <p:spPr/>
        <p:txBody>
          <a:bodyPr/>
          <a:lstStyle/>
          <a:p>
            <a:r>
              <a:rPr lang="en-US" dirty="0"/>
              <a:t>Before cross-validation</a:t>
            </a:r>
            <a:br>
              <a:rPr lang="en-US" dirty="0"/>
            </a:br>
            <a:r>
              <a:rPr lang="en-US" dirty="0">
                <a:solidFill>
                  <a:schemeClr val="accent3"/>
                </a:solidFill>
              </a:rPr>
              <a:t>vs </a:t>
            </a:r>
            <a:r>
              <a:rPr lang="en-US" dirty="0"/>
              <a:t>after cross-validation </a:t>
            </a:r>
            <a:endParaRPr lang="ar-SA" dirty="0"/>
          </a:p>
        </p:txBody>
      </p:sp>
      <p:pic>
        <p:nvPicPr>
          <p:cNvPr id="5" name="Content Placeholder 4">
            <a:extLst>
              <a:ext uri="{FF2B5EF4-FFF2-40B4-BE49-F238E27FC236}">
                <a16:creationId xmlns:a16="http://schemas.microsoft.com/office/drawing/2014/main" id="{A85E9B74-585C-40C7-8497-19C554132D43}"/>
              </a:ext>
            </a:extLst>
          </p:cNvPr>
          <p:cNvPicPr>
            <a:picLocks noGrp="1" noChangeAspect="1"/>
          </p:cNvPicPr>
          <p:nvPr>
            <p:ph idx="1"/>
          </p:nvPr>
        </p:nvPicPr>
        <p:blipFill>
          <a:blip r:embed="rId2"/>
          <a:stretch>
            <a:fillRect/>
          </a:stretch>
        </p:blipFill>
        <p:spPr>
          <a:xfrm>
            <a:off x="5912739" y="2868984"/>
            <a:ext cx="4048125" cy="1285875"/>
          </a:xfrm>
        </p:spPr>
      </p:pic>
      <p:pic>
        <p:nvPicPr>
          <p:cNvPr id="7" name="Picture 6">
            <a:extLst>
              <a:ext uri="{FF2B5EF4-FFF2-40B4-BE49-F238E27FC236}">
                <a16:creationId xmlns:a16="http://schemas.microsoft.com/office/drawing/2014/main" id="{8B77C9A0-18EB-4E25-9A5D-2A1BEA2F8D75}"/>
              </a:ext>
            </a:extLst>
          </p:cNvPr>
          <p:cNvPicPr>
            <a:picLocks noChangeAspect="1"/>
          </p:cNvPicPr>
          <p:nvPr/>
        </p:nvPicPr>
        <p:blipFill>
          <a:blip r:embed="rId3"/>
          <a:stretch>
            <a:fillRect/>
          </a:stretch>
        </p:blipFill>
        <p:spPr>
          <a:xfrm>
            <a:off x="2231136" y="2868984"/>
            <a:ext cx="2638425" cy="1362075"/>
          </a:xfrm>
          <a:prstGeom prst="rect">
            <a:avLst/>
          </a:prstGeom>
        </p:spPr>
      </p:pic>
      <p:sp>
        <p:nvSpPr>
          <p:cNvPr id="8" name="Content Placeholder 2">
            <a:extLst>
              <a:ext uri="{FF2B5EF4-FFF2-40B4-BE49-F238E27FC236}">
                <a16:creationId xmlns:a16="http://schemas.microsoft.com/office/drawing/2014/main" id="{B97FB185-9CF4-405C-9612-33847BC1B275}"/>
              </a:ext>
            </a:extLst>
          </p:cNvPr>
          <p:cNvSpPr txBox="1">
            <a:spLocks/>
          </p:cNvSpPr>
          <p:nvPr/>
        </p:nvSpPr>
        <p:spPr>
          <a:xfrm>
            <a:off x="2231136" y="4495800"/>
            <a:ext cx="7729728" cy="1244227"/>
          </a:xfrm>
          <a:prstGeom prst="rect">
            <a:avLst/>
          </a:prstGeom>
        </p:spPr>
        <p:txBody>
          <a:bodyPr vert="horz" lIns="91440" tIns="45720" rIns="91440" bIns="45720" rtlCol="0">
            <a:normAutofit/>
          </a:bodyPr>
          <a:lstStyle>
            <a:lvl1pPr marL="228600" indent="-228600" algn="r" defTabSz="914400" rtl="1"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l" rtl="0">
              <a:buNone/>
            </a:pPr>
            <a:r>
              <a:rPr lang="en-US" dirty="0"/>
              <a:t>Use cross-validation to repeat the process k=10 time and take the average of testing performance.</a:t>
            </a:r>
          </a:p>
          <a:p>
            <a:pPr marL="0" indent="0" algn="l" rtl="0">
              <a:buNone/>
            </a:pPr>
            <a:r>
              <a:rPr lang="en-US" dirty="0"/>
              <a:t>Decision Tree have strongest cross-validation performance.</a:t>
            </a:r>
            <a:endParaRPr lang="ar-SA" dirty="0"/>
          </a:p>
        </p:txBody>
      </p:sp>
    </p:spTree>
    <p:extLst>
      <p:ext uri="{BB962C8B-B14F-4D97-AF65-F5344CB8AC3E}">
        <p14:creationId xmlns:p14="http://schemas.microsoft.com/office/powerpoint/2010/main" val="3398869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8066F-CB3F-4830-992D-5F38773C9E8F}"/>
              </a:ext>
            </a:extLst>
          </p:cNvPr>
          <p:cNvSpPr>
            <a:spLocks noGrp="1"/>
          </p:cNvSpPr>
          <p:nvPr>
            <p:ph type="title"/>
          </p:nvPr>
        </p:nvSpPr>
        <p:spPr/>
        <p:txBody>
          <a:bodyPr/>
          <a:lstStyle/>
          <a:p>
            <a:r>
              <a:rPr lang="en-US" dirty="0"/>
              <a:t>Predicted</a:t>
            </a:r>
            <a:endParaRPr lang="ar-SA" dirty="0"/>
          </a:p>
        </p:txBody>
      </p:sp>
      <p:sp>
        <p:nvSpPr>
          <p:cNvPr id="3" name="Content Placeholder 2">
            <a:extLst>
              <a:ext uri="{FF2B5EF4-FFF2-40B4-BE49-F238E27FC236}">
                <a16:creationId xmlns:a16="http://schemas.microsoft.com/office/drawing/2014/main" id="{DBD9BF6F-656B-49F1-BAE7-FB85E448143F}"/>
              </a:ext>
            </a:extLst>
          </p:cNvPr>
          <p:cNvSpPr>
            <a:spLocks noGrp="1"/>
          </p:cNvSpPr>
          <p:nvPr>
            <p:ph idx="1"/>
          </p:nvPr>
        </p:nvSpPr>
        <p:spPr>
          <a:xfrm>
            <a:off x="2165821" y="2344130"/>
            <a:ext cx="7729728" cy="3101983"/>
          </a:xfrm>
        </p:spPr>
        <p:txBody>
          <a:bodyPr>
            <a:normAutofit lnSpcReduction="10000"/>
          </a:bodyPr>
          <a:lstStyle/>
          <a:p>
            <a:pPr algn="l" rtl="0"/>
            <a:r>
              <a:rPr lang="en-US" dirty="0"/>
              <a:t>Predicted if the person has Breathing Problem, Fever, Dry Cough and without Attended Large Gathering he will get affected with Covid-19?</a:t>
            </a:r>
          </a:p>
          <a:p>
            <a:pPr marL="0" indent="0" algn="l" rtl="0">
              <a:buNone/>
            </a:pPr>
            <a:r>
              <a:rPr lang="en-US" dirty="0"/>
              <a:t>The predict =0 </a:t>
            </a:r>
          </a:p>
          <a:p>
            <a:pPr marL="0" indent="0" algn="l" rtl="0">
              <a:buNone/>
            </a:pPr>
            <a:r>
              <a:rPr lang="en-US" dirty="0">
                <a:solidFill>
                  <a:schemeClr val="accent2">
                    <a:lumMod val="75000"/>
                  </a:schemeClr>
                </a:solidFill>
              </a:rPr>
              <a:t>Means he not affected with Covid-19.</a:t>
            </a:r>
          </a:p>
          <a:p>
            <a:pPr marL="0" indent="0" algn="l" rtl="0">
              <a:buNone/>
            </a:pPr>
            <a:endParaRPr lang="en-US" dirty="0"/>
          </a:p>
          <a:p>
            <a:pPr algn="l" rtl="0"/>
            <a:r>
              <a:rPr lang="en-US" dirty="0"/>
              <a:t>Predicted if the person has Breathing Problem, Fever, Dry Cough and with Attended Large Gathering he will get affected with Covid-19?</a:t>
            </a:r>
          </a:p>
          <a:p>
            <a:pPr marL="0" indent="0" algn="l" rtl="0">
              <a:buNone/>
            </a:pPr>
            <a:r>
              <a:rPr lang="en-US" dirty="0"/>
              <a:t>The predict =1 </a:t>
            </a:r>
          </a:p>
          <a:p>
            <a:pPr marL="0" indent="0" algn="l" rtl="0">
              <a:buNone/>
            </a:pPr>
            <a:r>
              <a:rPr lang="en-US" dirty="0">
                <a:solidFill>
                  <a:schemeClr val="accent2">
                    <a:lumMod val="75000"/>
                  </a:schemeClr>
                </a:solidFill>
              </a:rPr>
              <a:t>Means he affected with Covid-19 </a:t>
            </a:r>
            <a:endParaRPr lang="ar-SA" dirty="0">
              <a:solidFill>
                <a:schemeClr val="accent2">
                  <a:lumMod val="75000"/>
                </a:schemeClr>
              </a:solidFill>
            </a:endParaRPr>
          </a:p>
          <a:p>
            <a:pPr marL="0" indent="0" algn="l" rtl="0">
              <a:buNone/>
            </a:pPr>
            <a:endParaRPr lang="ar-SA" dirty="0"/>
          </a:p>
        </p:txBody>
      </p:sp>
    </p:spTree>
    <p:extLst>
      <p:ext uri="{BB962C8B-B14F-4D97-AF65-F5344CB8AC3E}">
        <p14:creationId xmlns:p14="http://schemas.microsoft.com/office/powerpoint/2010/main" val="1187785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91DB2-91E3-4DA5-BCB3-F90B3B8EC789}"/>
              </a:ext>
            </a:extLst>
          </p:cNvPr>
          <p:cNvSpPr>
            <a:spLocks noGrp="1"/>
          </p:cNvSpPr>
          <p:nvPr>
            <p:ph type="title"/>
          </p:nvPr>
        </p:nvSpPr>
        <p:spPr/>
        <p:txBody>
          <a:bodyPr/>
          <a:lstStyle/>
          <a:p>
            <a:r>
              <a:rPr lang="en-US" dirty="0"/>
              <a:t>conclusion</a:t>
            </a:r>
            <a:endParaRPr lang="ar-SA" dirty="0"/>
          </a:p>
        </p:txBody>
      </p:sp>
      <p:sp>
        <p:nvSpPr>
          <p:cNvPr id="3" name="Content Placeholder 2">
            <a:extLst>
              <a:ext uri="{FF2B5EF4-FFF2-40B4-BE49-F238E27FC236}">
                <a16:creationId xmlns:a16="http://schemas.microsoft.com/office/drawing/2014/main" id="{1B83453E-66AC-4694-9FF3-092BDC31917E}"/>
              </a:ext>
            </a:extLst>
          </p:cNvPr>
          <p:cNvSpPr>
            <a:spLocks noGrp="1"/>
          </p:cNvSpPr>
          <p:nvPr>
            <p:ph idx="1"/>
          </p:nvPr>
        </p:nvSpPr>
        <p:spPr/>
        <p:txBody>
          <a:bodyPr/>
          <a:lstStyle/>
          <a:p>
            <a:pPr algn="l" rtl="0"/>
            <a:r>
              <a:rPr lang="en-US" dirty="0">
                <a:latin typeface="Adobe Devanagari" panose="02040503050201020203" pitchFamily="18" charset="0"/>
                <a:cs typeface="Adobe Devanagari" panose="02040503050201020203" pitchFamily="18" charset="0"/>
              </a:rPr>
              <a:t>Using over-sampling to solve imbalance in our dataset.</a:t>
            </a:r>
          </a:p>
          <a:p>
            <a:pPr algn="l" rtl="0"/>
            <a:r>
              <a:rPr lang="en-US" dirty="0">
                <a:latin typeface="Adobe Devanagari" panose="02040503050201020203" pitchFamily="18" charset="0"/>
                <a:cs typeface="Adobe Devanagari" panose="02040503050201020203" pitchFamily="18" charset="0"/>
              </a:rPr>
              <a:t>We delete the features that have Nan or negative correlation.</a:t>
            </a:r>
          </a:p>
          <a:p>
            <a:pPr algn="l" rtl="0"/>
            <a:r>
              <a:rPr lang="en-US" dirty="0">
                <a:latin typeface="Adobe Devanagari" panose="02040503050201020203" pitchFamily="18" charset="0"/>
                <a:cs typeface="Adobe Devanagari" panose="02040503050201020203" pitchFamily="18" charset="0"/>
              </a:rPr>
              <a:t>Symptoms, activities and actions of the person it the reasons that will increase the possibility of he\she has COVID-19.</a:t>
            </a:r>
          </a:p>
          <a:p>
            <a:pPr algn="l" rtl="0"/>
            <a:r>
              <a:rPr lang="en-US" dirty="0">
                <a:latin typeface="Adobe Devanagari" panose="02040503050201020203" pitchFamily="18" charset="0"/>
                <a:cs typeface="Adobe Devanagari" panose="02040503050201020203" pitchFamily="18" charset="0"/>
              </a:rPr>
              <a:t>Performance of Decision Tree after cross-validation is get better.</a:t>
            </a:r>
          </a:p>
          <a:p>
            <a:pPr algn="l" rtl="0"/>
            <a:endParaRPr lang="ar-SA" dirty="0">
              <a:latin typeface="Adobe Devanagari" panose="02040503050201020203" pitchFamily="18" charset="0"/>
            </a:endParaRPr>
          </a:p>
        </p:txBody>
      </p:sp>
    </p:spTree>
    <p:extLst>
      <p:ext uri="{BB962C8B-B14F-4D97-AF65-F5344CB8AC3E}">
        <p14:creationId xmlns:p14="http://schemas.microsoft.com/office/powerpoint/2010/main" val="25901609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3BE0C-822A-4227-993C-D7DAE26626FE}"/>
              </a:ext>
            </a:extLst>
          </p:cNvPr>
          <p:cNvSpPr>
            <a:spLocks noGrp="1"/>
          </p:cNvSpPr>
          <p:nvPr>
            <p:ph type="title"/>
          </p:nvPr>
        </p:nvSpPr>
        <p:spPr/>
        <p:txBody>
          <a:bodyPr/>
          <a:lstStyle/>
          <a:p>
            <a:endParaRPr lang="ar-SA"/>
          </a:p>
        </p:txBody>
      </p:sp>
      <p:sp>
        <p:nvSpPr>
          <p:cNvPr id="3" name="Content Placeholder 2">
            <a:extLst>
              <a:ext uri="{FF2B5EF4-FFF2-40B4-BE49-F238E27FC236}">
                <a16:creationId xmlns:a16="http://schemas.microsoft.com/office/drawing/2014/main" id="{D1C5F709-3C28-4C8D-8B7D-8C51C5E8467D}"/>
              </a:ext>
            </a:extLst>
          </p:cNvPr>
          <p:cNvSpPr>
            <a:spLocks noGrp="1"/>
          </p:cNvSpPr>
          <p:nvPr>
            <p:ph idx="1"/>
          </p:nvPr>
        </p:nvSpPr>
        <p:spPr/>
        <p:txBody>
          <a:bodyPr/>
          <a:lstStyle/>
          <a:p>
            <a:endParaRPr lang="ar-SA"/>
          </a:p>
        </p:txBody>
      </p:sp>
      <p:pic>
        <p:nvPicPr>
          <p:cNvPr id="5" name="Picture 4">
            <a:extLst>
              <a:ext uri="{FF2B5EF4-FFF2-40B4-BE49-F238E27FC236}">
                <a16:creationId xmlns:a16="http://schemas.microsoft.com/office/drawing/2014/main" id="{D05879E6-AB9B-4974-9F0F-0AB2D93FE409}"/>
              </a:ext>
            </a:extLst>
          </p:cNvPr>
          <p:cNvPicPr>
            <a:picLocks noChangeAspect="1"/>
          </p:cNvPicPr>
          <p:nvPr/>
        </p:nvPicPr>
        <p:blipFill>
          <a:blip r:embed="rId2"/>
          <a:stretch>
            <a:fillRect/>
          </a:stretch>
        </p:blipFill>
        <p:spPr>
          <a:xfrm>
            <a:off x="1427448" y="146957"/>
            <a:ext cx="9108503" cy="6858000"/>
          </a:xfrm>
          <a:prstGeom prst="rect">
            <a:avLst/>
          </a:prstGeom>
        </p:spPr>
      </p:pic>
    </p:spTree>
    <p:extLst>
      <p:ext uri="{BB962C8B-B14F-4D97-AF65-F5344CB8AC3E}">
        <p14:creationId xmlns:p14="http://schemas.microsoft.com/office/powerpoint/2010/main" val="3501972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1FEB2-26C2-46DF-951F-CA3FC313C6F4}"/>
              </a:ext>
            </a:extLst>
          </p:cNvPr>
          <p:cNvSpPr>
            <a:spLocks noGrp="1"/>
          </p:cNvSpPr>
          <p:nvPr>
            <p:ph type="title"/>
          </p:nvPr>
        </p:nvSpPr>
        <p:spPr/>
        <p:txBody>
          <a:bodyPr/>
          <a:lstStyle/>
          <a:p>
            <a:r>
              <a:rPr lang="en-US" dirty="0"/>
              <a:t>Tools</a:t>
            </a:r>
            <a:endParaRPr lang="ar-SA" dirty="0"/>
          </a:p>
        </p:txBody>
      </p:sp>
      <p:sp>
        <p:nvSpPr>
          <p:cNvPr id="3" name="Content Placeholder 2">
            <a:extLst>
              <a:ext uri="{FF2B5EF4-FFF2-40B4-BE49-F238E27FC236}">
                <a16:creationId xmlns:a16="http://schemas.microsoft.com/office/drawing/2014/main" id="{4CB76698-39D8-4657-91E3-3BFFE7A3D16F}"/>
              </a:ext>
            </a:extLst>
          </p:cNvPr>
          <p:cNvSpPr>
            <a:spLocks noGrp="1"/>
          </p:cNvSpPr>
          <p:nvPr>
            <p:ph idx="1"/>
          </p:nvPr>
        </p:nvSpPr>
        <p:spPr/>
        <p:txBody>
          <a:bodyPr>
            <a:normAutofit/>
          </a:bodyPr>
          <a:lstStyle/>
          <a:p>
            <a:pPr marL="0" indent="0" algn="l" rtl="0">
              <a:buNone/>
            </a:pPr>
            <a:r>
              <a:rPr lang="en-US" dirty="0"/>
              <a:t>▪ The main tools </a:t>
            </a:r>
            <a:r>
              <a:rPr lang="en-US" dirty="0" err="1"/>
              <a:t>Jupyter</a:t>
            </a:r>
            <a:r>
              <a:rPr lang="en-US" dirty="0"/>
              <a:t> Notebook for writ code </a:t>
            </a:r>
          </a:p>
          <a:p>
            <a:pPr marL="0" indent="0" algn="l" rtl="0">
              <a:buNone/>
            </a:pPr>
            <a:r>
              <a:rPr lang="en-US" dirty="0"/>
              <a:t>▪ Pandas (</a:t>
            </a:r>
            <a:r>
              <a:rPr lang="en-US" dirty="0" err="1"/>
              <a:t>pandas.read_csv</a:t>
            </a:r>
            <a:r>
              <a:rPr lang="en-US" dirty="0"/>
              <a:t>) to Read a comma-separated values (csv) file into </a:t>
            </a:r>
            <a:r>
              <a:rPr lang="en-US" dirty="0" err="1"/>
              <a:t>DataFrame</a:t>
            </a:r>
            <a:r>
              <a:rPr lang="en-US" dirty="0"/>
              <a:t>. </a:t>
            </a:r>
          </a:p>
          <a:p>
            <a:pPr marL="0" indent="0" algn="l" rtl="0">
              <a:buNone/>
            </a:pPr>
            <a:r>
              <a:rPr lang="en-US" dirty="0"/>
              <a:t>▪ import </a:t>
            </a:r>
            <a:r>
              <a:rPr lang="en-US" dirty="0" err="1"/>
              <a:t>matplotlib.pyplot</a:t>
            </a:r>
            <a:r>
              <a:rPr lang="en-US" dirty="0"/>
              <a:t> as </a:t>
            </a:r>
            <a:r>
              <a:rPr lang="en-US" dirty="0" err="1"/>
              <a:t>plt</a:t>
            </a:r>
            <a:r>
              <a:rPr lang="en-US" dirty="0"/>
              <a:t> </a:t>
            </a:r>
          </a:p>
          <a:p>
            <a:pPr marL="0" indent="0" algn="l" rtl="0">
              <a:buNone/>
            </a:pPr>
            <a:r>
              <a:rPr lang="en-US" dirty="0"/>
              <a:t>▪ import seaborn as </a:t>
            </a:r>
            <a:r>
              <a:rPr lang="en-US" dirty="0" err="1"/>
              <a:t>sns</a:t>
            </a:r>
            <a:r>
              <a:rPr lang="en-US" dirty="0"/>
              <a:t> </a:t>
            </a:r>
          </a:p>
          <a:p>
            <a:pPr marL="0" indent="0" algn="l" rtl="0">
              <a:buNone/>
            </a:pPr>
            <a:r>
              <a:rPr lang="en-US" dirty="0"/>
              <a:t>▪ </a:t>
            </a:r>
            <a:r>
              <a:rPr lang="en-US" dirty="0" err="1"/>
              <a:t>sklearn</a:t>
            </a:r>
            <a:r>
              <a:rPr lang="en-US" dirty="0"/>
              <a:t>. </a:t>
            </a:r>
          </a:p>
          <a:p>
            <a:pPr marL="0" indent="0" algn="l" rtl="0">
              <a:buNone/>
            </a:pPr>
            <a:r>
              <a:rPr lang="en-US" dirty="0"/>
              <a:t>▪ </a:t>
            </a:r>
            <a:r>
              <a:rPr lang="en-US" dirty="0" err="1"/>
              <a:t>imblearn.over_sampling</a:t>
            </a:r>
            <a:r>
              <a:rPr lang="en-US" dirty="0"/>
              <a:t> to import SMOTE and </a:t>
            </a:r>
            <a:r>
              <a:rPr lang="en-US" dirty="0" err="1"/>
              <a:t>RandomOverSampler</a:t>
            </a:r>
            <a:r>
              <a:rPr lang="en-US" dirty="0"/>
              <a:t>. </a:t>
            </a:r>
          </a:p>
          <a:p>
            <a:pPr marL="0" indent="0" algn="l" rtl="0">
              <a:buNone/>
            </a:pPr>
            <a:r>
              <a:rPr lang="en-US" dirty="0"/>
              <a:t>▪ Collections to import Counter</a:t>
            </a:r>
            <a:endParaRPr lang="ar-SA" dirty="0"/>
          </a:p>
        </p:txBody>
      </p:sp>
    </p:spTree>
    <p:extLst>
      <p:ext uri="{BB962C8B-B14F-4D97-AF65-F5344CB8AC3E}">
        <p14:creationId xmlns:p14="http://schemas.microsoft.com/office/powerpoint/2010/main" val="2152273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F252C-5099-487D-BEB6-CD86C8894BBF}"/>
              </a:ext>
            </a:extLst>
          </p:cNvPr>
          <p:cNvSpPr>
            <a:spLocks noGrp="1"/>
          </p:cNvSpPr>
          <p:nvPr>
            <p:ph type="title"/>
          </p:nvPr>
        </p:nvSpPr>
        <p:spPr/>
        <p:txBody>
          <a:bodyPr/>
          <a:lstStyle/>
          <a:p>
            <a:r>
              <a:rPr lang="en-US" dirty="0"/>
              <a:t>Our goal</a:t>
            </a:r>
            <a:endParaRPr lang="ar-SA" dirty="0"/>
          </a:p>
        </p:txBody>
      </p:sp>
      <p:sp>
        <p:nvSpPr>
          <p:cNvPr id="3" name="Content Placeholder 2">
            <a:extLst>
              <a:ext uri="{FF2B5EF4-FFF2-40B4-BE49-F238E27FC236}">
                <a16:creationId xmlns:a16="http://schemas.microsoft.com/office/drawing/2014/main" id="{891AFE11-E0F3-4E0D-BC80-3BBA15A9726C}"/>
              </a:ext>
            </a:extLst>
          </p:cNvPr>
          <p:cNvSpPr>
            <a:spLocks noGrp="1"/>
          </p:cNvSpPr>
          <p:nvPr>
            <p:ph idx="1"/>
          </p:nvPr>
        </p:nvSpPr>
        <p:spPr/>
        <p:txBody>
          <a:bodyPr/>
          <a:lstStyle/>
          <a:p>
            <a:pPr marL="0" indent="0" algn="l" rtl="0">
              <a:buNone/>
            </a:pPr>
            <a:r>
              <a:rPr lang="en-US" b="0" i="0" dirty="0">
                <a:solidFill>
                  <a:srgbClr val="000000"/>
                </a:solidFill>
                <a:effectLst/>
                <a:latin typeface="Helvetica Neue"/>
              </a:rPr>
              <a:t>Project goal is to predict whether a person affected with Covid-19 based on their symptoms and signs or not.</a:t>
            </a:r>
          </a:p>
          <a:p>
            <a:pPr marL="0" indent="0" algn="l" rtl="0">
              <a:buNone/>
            </a:pPr>
            <a:endParaRPr lang="en-US" b="0" i="0" dirty="0">
              <a:solidFill>
                <a:srgbClr val="000000"/>
              </a:solidFill>
              <a:effectLst/>
              <a:latin typeface="Helvetica Neue"/>
            </a:endParaRPr>
          </a:p>
          <a:p>
            <a:pPr algn="l" rtl="0"/>
            <a:r>
              <a:rPr lang="en-US" b="0" i="0" dirty="0">
                <a:solidFill>
                  <a:srgbClr val="000000"/>
                </a:solidFill>
                <a:effectLst/>
                <a:latin typeface="Helvetica Neue"/>
              </a:rPr>
              <a:t>Our target variable will be the COVID-19 column, which equals Yes if the person affected with Covid-19 and equals NO if it not. The other variables will be used as predictors.</a:t>
            </a:r>
          </a:p>
          <a:p>
            <a:endParaRPr lang="ar-SA" dirty="0"/>
          </a:p>
        </p:txBody>
      </p:sp>
    </p:spTree>
    <p:extLst>
      <p:ext uri="{BB962C8B-B14F-4D97-AF65-F5344CB8AC3E}">
        <p14:creationId xmlns:p14="http://schemas.microsoft.com/office/powerpoint/2010/main" val="399528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252C3-76B0-4215-AFBB-8830317F190F}"/>
              </a:ext>
            </a:extLst>
          </p:cNvPr>
          <p:cNvSpPr>
            <a:spLocks noGrp="1"/>
          </p:cNvSpPr>
          <p:nvPr>
            <p:ph type="title"/>
          </p:nvPr>
        </p:nvSpPr>
        <p:spPr/>
        <p:txBody>
          <a:bodyPr/>
          <a:lstStyle/>
          <a:p>
            <a:r>
              <a:rPr lang="en-US" dirty="0"/>
              <a:t>Design</a:t>
            </a:r>
            <a:endParaRPr lang="ar-SA" dirty="0"/>
          </a:p>
        </p:txBody>
      </p:sp>
      <p:sp>
        <p:nvSpPr>
          <p:cNvPr id="3" name="Content Placeholder 2">
            <a:extLst>
              <a:ext uri="{FF2B5EF4-FFF2-40B4-BE49-F238E27FC236}">
                <a16:creationId xmlns:a16="http://schemas.microsoft.com/office/drawing/2014/main" id="{EDB5DC32-89D2-4181-9BAD-379BB69155FD}"/>
              </a:ext>
            </a:extLst>
          </p:cNvPr>
          <p:cNvSpPr>
            <a:spLocks noGrp="1"/>
          </p:cNvSpPr>
          <p:nvPr>
            <p:ph idx="1"/>
          </p:nvPr>
        </p:nvSpPr>
        <p:spPr>
          <a:xfrm>
            <a:off x="2231136" y="2638044"/>
            <a:ext cx="7729728" cy="1797885"/>
          </a:xfrm>
        </p:spPr>
        <p:txBody>
          <a:bodyPr/>
          <a:lstStyle/>
          <a:p>
            <a:pPr algn="l" rtl="0"/>
            <a:r>
              <a:rPr lang="en-US" b="0" i="0" dirty="0">
                <a:solidFill>
                  <a:srgbClr val="000000"/>
                </a:solidFill>
                <a:effectLst/>
                <a:latin typeface="Helvetica Neue"/>
              </a:rPr>
              <a:t>The dataset is from the Kaggle Datasets.</a:t>
            </a:r>
          </a:p>
          <a:p>
            <a:pPr algn="l" rtl="0"/>
            <a:r>
              <a:rPr lang="en-US" dirty="0"/>
              <a:t>Data were collected from India on year 2020. </a:t>
            </a:r>
          </a:p>
          <a:p>
            <a:pPr algn="l" rtl="0"/>
            <a:r>
              <a:rPr lang="en-US" dirty="0"/>
              <a:t>Classifying accurately via machine learning models will help the person know if he infected or not, then he\she can isolate himself to prevent the disease from spreading in the community COVID-19 is a contagious disease.</a:t>
            </a:r>
            <a:endParaRPr lang="ar-SA" dirty="0"/>
          </a:p>
        </p:txBody>
      </p:sp>
    </p:spTree>
    <p:extLst>
      <p:ext uri="{BB962C8B-B14F-4D97-AF65-F5344CB8AC3E}">
        <p14:creationId xmlns:p14="http://schemas.microsoft.com/office/powerpoint/2010/main" val="1818722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252C3-76B0-4215-AFBB-8830317F190F}"/>
              </a:ext>
            </a:extLst>
          </p:cNvPr>
          <p:cNvSpPr>
            <a:spLocks noGrp="1"/>
          </p:cNvSpPr>
          <p:nvPr>
            <p:ph type="title"/>
          </p:nvPr>
        </p:nvSpPr>
        <p:spPr/>
        <p:txBody>
          <a:bodyPr/>
          <a:lstStyle/>
          <a:p>
            <a:r>
              <a:rPr lang="en-US" dirty="0"/>
              <a:t>Data</a:t>
            </a:r>
            <a:endParaRPr lang="ar-SA" dirty="0"/>
          </a:p>
        </p:txBody>
      </p:sp>
      <p:sp>
        <p:nvSpPr>
          <p:cNvPr id="3" name="Content Placeholder 2">
            <a:extLst>
              <a:ext uri="{FF2B5EF4-FFF2-40B4-BE49-F238E27FC236}">
                <a16:creationId xmlns:a16="http://schemas.microsoft.com/office/drawing/2014/main" id="{EDB5DC32-89D2-4181-9BAD-379BB69155FD}"/>
              </a:ext>
            </a:extLst>
          </p:cNvPr>
          <p:cNvSpPr>
            <a:spLocks noGrp="1"/>
          </p:cNvSpPr>
          <p:nvPr>
            <p:ph idx="1"/>
          </p:nvPr>
        </p:nvSpPr>
        <p:spPr>
          <a:xfrm>
            <a:off x="2231136" y="2638044"/>
            <a:ext cx="7729728" cy="4002242"/>
          </a:xfrm>
        </p:spPr>
        <p:txBody>
          <a:bodyPr>
            <a:normAutofit/>
          </a:bodyPr>
          <a:lstStyle/>
          <a:p>
            <a:pPr algn="l" rtl="0"/>
            <a:r>
              <a:rPr lang="en-US" dirty="0">
                <a:latin typeface="Adobe Caslon Pro" panose="0205050205050A020403" pitchFamily="18" charset="0"/>
              </a:rPr>
              <a:t>The dataset contains 5434 rows × 21 columns</a:t>
            </a:r>
          </a:p>
          <a:p>
            <a:pPr algn="l" rtl="0"/>
            <a:r>
              <a:rPr lang="en-US" dirty="0">
                <a:latin typeface="Adobe Caslon Pro" panose="0205050205050A020403" pitchFamily="18" charset="0"/>
              </a:rPr>
              <a:t>The most important elements by which we can determine whether a person will be infected or not is COVID-19 is the target.</a:t>
            </a:r>
          </a:p>
          <a:p>
            <a:pPr algn="l" rtl="0"/>
            <a:r>
              <a:rPr lang="en-US" dirty="0">
                <a:latin typeface="Adobe Caslon Pro" panose="0205050205050A020403" pitchFamily="18" charset="0"/>
              </a:rPr>
              <a:t>Author is the features some of this features is symptoms like[Breathing Problem, Fever, Dry Cough, Sore throat, Running Nose] and some of it about diseases in humans such as[Asthma , Chronic Lung Disease, Headache, Heart Disease, Diabetes, Hyper Tension, Fatigue, Gastrointestinal] and the third group of features about the activities and actions of the person [Abroad travel, Contact with COVID Patient, Attended Large Gathering, Visited Public Exposed Places, Family working in Public Exposed Places, Wearing Masks, Sanitization from Market].</a:t>
            </a:r>
          </a:p>
          <a:p>
            <a:pPr algn="l" rtl="0"/>
            <a:r>
              <a:rPr lang="en-US" dirty="0">
                <a:latin typeface="Adobe Caslon Pro" panose="0205050205050A020403" pitchFamily="18" charset="0"/>
              </a:rPr>
              <a:t> All of the features and target contain two values Yes or No</a:t>
            </a:r>
            <a:endParaRPr lang="ar-SA" dirty="0">
              <a:latin typeface="Adobe Caslon Pro" panose="0205050205050A020403" pitchFamily="18" charset="0"/>
            </a:endParaRPr>
          </a:p>
        </p:txBody>
      </p:sp>
    </p:spTree>
    <p:extLst>
      <p:ext uri="{BB962C8B-B14F-4D97-AF65-F5344CB8AC3E}">
        <p14:creationId xmlns:p14="http://schemas.microsoft.com/office/powerpoint/2010/main" val="159594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CA53B-0E88-4EB2-88E2-E598C97F9371}"/>
              </a:ext>
            </a:extLst>
          </p:cNvPr>
          <p:cNvSpPr>
            <a:spLocks noGrp="1"/>
          </p:cNvSpPr>
          <p:nvPr>
            <p:ph type="title"/>
          </p:nvPr>
        </p:nvSpPr>
        <p:spPr/>
        <p:txBody>
          <a:bodyPr/>
          <a:lstStyle/>
          <a:p>
            <a:r>
              <a:rPr lang="en-US" dirty="0"/>
              <a:t>Algorithms:</a:t>
            </a:r>
            <a:br>
              <a:rPr lang="en-US" dirty="0"/>
            </a:br>
            <a:r>
              <a:rPr lang="en-US" sz="1200" dirty="0"/>
              <a:t>Feature Engineering </a:t>
            </a:r>
            <a:endParaRPr lang="ar-SA" dirty="0"/>
          </a:p>
        </p:txBody>
      </p:sp>
      <p:sp>
        <p:nvSpPr>
          <p:cNvPr id="3" name="Content Placeholder 2">
            <a:extLst>
              <a:ext uri="{FF2B5EF4-FFF2-40B4-BE49-F238E27FC236}">
                <a16:creationId xmlns:a16="http://schemas.microsoft.com/office/drawing/2014/main" id="{26FFDC0C-58C0-4EA4-8B8E-1FA10C44288A}"/>
              </a:ext>
            </a:extLst>
          </p:cNvPr>
          <p:cNvSpPr>
            <a:spLocks noGrp="1"/>
          </p:cNvSpPr>
          <p:nvPr>
            <p:ph idx="1"/>
          </p:nvPr>
        </p:nvSpPr>
        <p:spPr>
          <a:xfrm>
            <a:off x="2231136" y="2638044"/>
            <a:ext cx="7729728" cy="3936927"/>
          </a:xfrm>
        </p:spPr>
        <p:txBody>
          <a:bodyPr>
            <a:normAutofit/>
          </a:bodyPr>
          <a:lstStyle/>
          <a:p>
            <a:pPr marL="0" indent="0" algn="l">
              <a:buNone/>
            </a:pPr>
            <a:r>
              <a:rPr lang="en-US" dirty="0"/>
              <a:t>• data analysis our data shape is (5434, 21) </a:t>
            </a:r>
          </a:p>
          <a:p>
            <a:pPr marL="0" indent="0" algn="l">
              <a:buNone/>
            </a:pPr>
            <a:r>
              <a:rPr lang="en-US" dirty="0"/>
              <a:t>The Data type is object and by looking at the column names in our dataset, we find the trailing whitespace problem, so We remove this by calling map on the columns list and stripping the whitespace with strip. </a:t>
            </a:r>
          </a:p>
          <a:p>
            <a:pPr marL="0" indent="0" algn="l">
              <a:buNone/>
            </a:pPr>
            <a:endParaRPr lang="en-US" dirty="0"/>
          </a:p>
          <a:p>
            <a:pPr marL="0" indent="0" algn="l">
              <a:buNone/>
            </a:pPr>
            <a:r>
              <a:rPr lang="en-US" dirty="0"/>
              <a:t>• finding missing value there is no missing value in our dataset.</a:t>
            </a:r>
          </a:p>
          <a:p>
            <a:pPr marL="0" indent="0" algn="l">
              <a:buNone/>
            </a:pPr>
            <a:r>
              <a:rPr lang="en-US" dirty="0"/>
              <a:t>• feature transformation we convert the features into integer by using </a:t>
            </a:r>
            <a:r>
              <a:rPr lang="en-US" dirty="0" err="1"/>
              <a:t>LabelEncoder</a:t>
            </a:r>
            <a:r>
              <a:rPr lang="en-US" dirty="0"/>
              <a:t> to converting string labels into numbers No = 0 and Yes = 1</a:t>
            </a:r>
          </a:p>
          <a:p>
            <a:pPr marL="0" indent="0" algn="l">
              <a:buNone/>
            </a:pPr>
            <a:endParaRPr lang="ar-SA" dirty="0"/>
          </a:p>
        </p:txBody>
      </p:sp>
      <p:pic>
        <p:nvPicPr>
          <p:cNvPr id="5" name="Picture 4">
            <a:extLst>
              <a:ext uri="{FF2B5EF4-FFF2-40B4-BE49-F238E27FC236}">
                <a16:creationId xmlns:a16="http://schemas.microsoft.com/office/drawing/2014/main" id="{C4E07FEA-F515-4E67-932D-8E68EE599C93}"/>
              </a:ext>
            </a:extLst>
          </p:cNvPr>
          <p:cNvPicPr>
            <a:picLocks noChangeAspect="1"/>
          </p:cNvPicPr>
          <p:nvPr/>
        </p:nvPicPr>
        <p:blipFill>
          <a:blip r:embed="rId2"/>
          <a:stretch>
            <a:fillRect/>
          </a:stretch>
        </p:blipFill>
        <p:spPr>
          <a:xfrm>
            <a:off x="2341790" y="4076019"/>
            <a:ext cx="5962650" cy="219075"/>
          </a:xfrm>
          <a:prstGeom prst="rect">
            <a:avLst/>
          </a:prstGeom>
        </p:spPr>
      </p:pic>
      <p:pic>
        <p:nvPicPr>
          <p:cNvPr id="7" name="Picture 6">
            <a:extLst>
              <a:ext uri="{FF2B5EF4-FFF2-40B4-BE49-F238E27FC236}">
                <a16:creationId xmlns:a16="http://schemas.microsoft.com/office/drawing/2014/main" id="{4E6CB778-88C0-407B-9638-9EB16CF35BA7}"/>
              </a:ext>
            </a:extLst>
          </p:cNvPr>
          <p:cNvPicPr>
            <a:picLocks noChangeAspect="1"/>
          </p:cNvPicPr>
          <p:nvPr/>
        </p:nvPicPr>
        <p:blipFill>
          <a:blip r:embed="rId3"/>
          <a:stretch>
            <a:fillRect/>
          </a:stretch>
        </p:blipFill>
        <p:spPr>
          <a:xfrm>
            <a:off x="2341790" y="5674859"/>
            <a:ext cx="6419850" cy="276225"/>
          </a:xfrm>
          <a:prstGeom prst="rect">
            <a:avLst/>
          </a:prstGeom>
        </p:spPr>
      </p:pic>
    </p:spTree>
    <p:extLst>
      <p:ext uri="{BB962C8B-B14F-4D97-AF65-F5344CB8AC3E}">
        <p14:creationId xmlns:p14="http://schemas.microsoft.com/office/powerpoint/2010/main" val="1402525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CF7C9-F493-4094-831C-39083B65A832}"/>
              </a:ext>
            </a:extLst>
          </p:cNvPr>
          <p:cNvSpPr>
            <a:spLocks noGrp="1"/>
          </p:cNvSpPr>
          <p:nvPr>
            <p:ph type="title"/>
          </p:nvPr>
        </p:nvSpPr>
        <p:spPr/>
        <p:txBody>
          <a:bodyPr/>
          <a:lstStyle/>
          <a:p>
            <a:r>
              <a:rPr lang="en-US" dirty="0"/>
              <a:t>data visualization</a:t>
            </a:r>
            <a:endParaRPr lang="ar-SA" dirty="0"/>
          </a:p>
        </p:txBody>
      </p:sp>
      <p:sp>
        <p:nvSpPr>
          <p:cNvPr id="3" name="Content Placeholder 2">
            <a:extLst>
              <a:ext uri="{FF2B5EF4-FFF2-40B4-BE49-F238E27FC236}">
                <a16:creationId xmlns:a16="http://schemas.microsoft.com/office/drawing/2014/main" id="{0C682D06-5431-4170-AFBE-15E3EED99C0F}"/>
              </a:ext>
            </a:extLst>
          </p:cNvPr>
          <p:cNvSpPr>
            <a:spLocks noGrp="1"/>
          </p:cNvSpPr>
          <p:nvPr>
            <p:ph idx="1"/>
          </p:nvPr>
        </p:nvSpPr>
        <p:spPr>
          <a:xfrm>
            <a:off x="2231136" y="2638044"/>
            <a:ext cx="7729728" cy="948799"/>
          </a:xfrm>
        </p:spPr>
        <p:txBody>
          <a:bodyPr>
            <a:normAutofit/>
          </a:bodyPr>
          <a:lstStyle/>
          <a:p>
            <a:pPr marL="0" indent="0" algn="l" rtl="0">
              <a:buNone/>
            </a:pPr>
            <a:r>
              <a:rPr lang="en-US" dirty="0"/>
              <a:t>we can see our data set imbalance because there is a big different between column [No, 1051] and column [Yes, 4383] so our dataset not very huge using over-sampling it more efficient than the under-sampling. </a:t>
            </a:r>
            <a:endParaRPr lang="ar-SA" dirty="0"/>
          </a:p>
        </p:txBody>
      </p:sp>
      <p:pic>
        <p:nvPicPr>
          <p:cNvPr id="7" name="Picture 6">
            <a:extLst>
              <a:ext uri="{FF2B5EF4-FFF2-40B4-BE49-F238E27FC236}">
                <a16:creationId xmlns:a16="http://schemas.microsoft.com/office/drawing/2014/main" id="{48D53657-BFD8-453A-BE2F-7C146CE05871}"/>
              </a:ext>
            </a:extLst>
          </p:cNvPr>
          <p:cNvPicPr>
            <a:picLocks noChangeAspect="1"/>
          </p:cNvPicPr>
          <p:nvPr/>
        </p:nvPicPr>
        <p:blipFill>
          <a:blip r:embed="rId2"/>
          <a:stretch>
            <a:fillRect/>
          </a:stretch>
        </p:blipFill>
        <p:spPr>
          <a:xfrm>
            <a:off x="6792686" y="3764639"/>
            <a:ext cx="3288846" cy="2556260"/>
          </a:xfrm>
          <a:prstGeom prst="rect">
            <a:avLst/>
          </a:prstGeom>
        </p:spPr>
      </p:pic>
      <p:pic>
        <p:nvPicPr>
          <p:cNvPr id="9" name="Picture 8">
            <a:extLst>
              <a:ext uri="{FF2B5EF4-FFF2-40B4-BE49-F238E27FC236}">
                <a16:creationId xmlns:a16="http://schemas.microsoft.com/office/drawing/2014/main" id="{557B73C8-9B85-46E6-9B39-69A52083FB48}"/>
              </a:ext>
            </a:extLst>
          </p:cNvPr>
          <p:cNvPicPr>
            <a:picLocks noChangeAspect="1"/>
          </p:cNvPicPr>
          <p:nvPr/>
        </p:nvPicPr>
        <p:blipFill>
          <a:blip r:embed="rId3"/>
          <a:stretch>
            <a:fillRect/>
          </a:stretch>
        </p:blipFill>
        <p:spPr>
          <a:xfrm>
            <a:off x="1773011" y="3775525"/>
            <a:ext cx="4158342" cy="2591538"/>
          </a:xfrm>
          <a:prstGeom prst="rect">
            <a:avLst/>
          </a:prstGeom>
        </p:spPr>
      </p:pic>
    </p:spTree>
    <p:extLst>
      <p:ext uri="{BB962C8B-B14F-4D97-AF65-F5344CB8AC3E}">
        <p14:creationId xmlns:p14="http://schemas.microsoft.com/office/powerpoint/2010/main" val="1828247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CF7C9-F493-4094-831C-39083B65A832}"/>
              </a:ext>
            </a:extLst>
          </p:cNvPr>
          <p:cNvSpPr>
            <a:spLocks noGrp="1"/>
          </p:cNvSpPr>
          <p:nvPr>
            <p:ph type="title"/>
          </p:nvPr>
        </p:nvSpPr>
        <p:spPr/>
        <p:txBody>
          <a:bodyPr/>
          <a:lstStyle/>
          <a:p>
            <a:r>
              <a:rPr kumimoji="0" lang="en-US" sz="2800" b="0" i="0" u="none" strike="noStrike" kern="1200" cap="all" spc="200" normalizeH="0" baseline="0" noProof="0" dirty="0">
                <a:ln>
                  <a:noFill/>
                </a:ln>
                <a:solidFill>
                  <a:srgbClr val="262626"/>
                </a:solidFill>
                <a:effectLst/>
                <a:uLnTx/>
                <a:uFillTx/>
                <a:latin typeface="Gill Sans MT" panose="020B0502020104020203"/>
                <a:ea typeface="+mj-ea"/>
                <a:cs typeface="+mj-cs"/>
              </a:rPr>
              <a:t>Algorithms:</a:t>
            </a:r>
            <a:br>
              <a:rPr kumimoji="0" lang="en-US" sz="2800" b="0" i="0" u="none" strike="noStrike" kern="1200" cap="all" spc="200" normalizeH="0" baseline="0" noProof="0" dirty="0">
                <a:ln>
                  <a:noFill/>
                </a:ln>
                <a:solidFill>
                  <a:srgbClr val="262626"/>
                </a:solidFill>
                <a:effectLst/>
                <a:uLnTx/>
                <a:uFillTx/>
                <a:latin typeface="Gill Sans MT" panose="020B0502020104020203"/>
                <a:ea typeface="+mj-ea"/>
                <a:cs typeface="+mj-cs"/>
              </a:rPr>
            </a:br>
            <a:r>
              <a:rPr kumimoji="0" lang="en-US" sz="1200" b="0" i="0" u="none" strike="noStrike" kern="1200" cap="all" spc="200" normalizeH="0" baseline="0" noProof="0" dirty="0">
                <a:ln>
                  <a:noFill/>
                </a:ln>
                <a:solidFill>
                  <a:srgbClr val="262626"/>
                </a:solidFill>
                <a:effectLst/>
                <a:uLnTx/>
                <a:uFillTx/>
                <a:latin typeface="Gill Sans MT" panose="020B0502020104020203"/>
                <a:ea typeface="+mj-ea"/>
                <a:cs typeface="+mj-cs"/>
              </a:rPr>
              <a:t>Feature Engineering </a:t>
            </a:r>
            <a:endParaRPr lang="ar-SA" dirty="0"/>
          </a:p>
        </p:txBody>
      </p:sp>
      <p:grpSp>
        <p:nvGrpSpPr>
          <p:cNvPr id="11" name="Group 10">
            <a:extLst>
              <a:ext uri="{FF2B5EF4-FFF2-40B4-BE49-F238E27FC236}">
                <a16:creationId xmlns:a16="http://schemas.microsoft.com/office/drawing/2014/main" id="{4C755880-3F36-4666-BDF8-09B1881AC246}"/>
              </a:ext>
            </a:extLst>
          </p:cNvPr>
          <p:cNvGrpSpPr/>
          <p:nvPr/>
        </p:nvGrpSpPr>
        <p:grpSpPr>
          <a:xfrm>
            <a:off x="2122714" y="197541"/>
            <a:ext cx="8082645" cy="3819287"/>
            <a:chOff x="772885" y="311842"/>
            <a:chExt cx="9471023" cy="4613943"/>
          </a:xfrm>
        </p:grpSpPr>
        <p:pic>
          <p:nvPicPr>
            <p:cNvPr id="8" name="Picture 7">
              <a:extLst>
                <a:ext uri="{FF2B5EF4-FFF2-40B4-BE49-F238E27FC236}">
                  <a16:creationId xmlns:a16="http://schemas.microsoft.com/office/drawing/2014/main" id="{E2054A50-8975-4D0F-95B8-8C62D5D14680}"/>
                </a:ext>
              </a:extLst>
            </p:cNvPr>
            <p:cNvPicPr>
              <a:picLocks noChangeAspect="1"/>
            </p:cNvPicPr>
            <p:nvPr/>
          </p:nvPicPr>
          <p:blipFill>
            <a:blip r:embed="rId2"/>
            <a:stretch>
              <a:fillRect/>
            </a:stretch>
          </p:blipFill>
          <p:spPr>
            <a:xfrm>
              <a:off x="772885" y="366270"/>
              <a:ext cx="5619649" cy="4559515"/>
            </a:xfrm>
            <a:prstGeom prst="rect">
              <a:avLst/>
            </a:prstGeom>
          </p:spPr>
        </p:pic>
        <p:pic>
          <p:nvPicPr>
            <p:cNvPr id="10" name="Picture 9">
              <a:extLst>
                <a:ext uri="{FF2B5EF4-FFF2-40B4-BE49-F238E27FC236}">
                  <a16:creationId xmlns:a16="http://schemas.microsoft.com/office/drawing/2014/main" id="{9E868C97-DDED-4047-9B08-F26CFAE31EF9}"/>
                </a:ext>
              </a:extLst>
            </p:cNvPr>
            <p:cNvPicPr>
              <a:picLocks noChangeAspect="1"/>
            </p:cNvPicPr>
            <p:nvPr/>
          </p:nvPicPr>
          <p:blipFill rotWithShape="1">
            <a:blip r:embed="rId3"/>
            <a:srcRect t="1793"/>
            <a:stretch/>
          </p:blipFill>
          <p:spPr>
            <a:xfrm>
              <a:off x="6392534" y="311842"/>
              <a:ext cx="3851374" cy="4603057"/>
            </a:xfrm>
            <a:prstGeom prst="rect">
              <a:avLst/>
            </a:prstGeom>
          </p:spPr>
        </p:pic>
      </p:grpSp>
      <p:sp>
        <p:nvSpPr>
          <p:cNvPr id="12" name="Content Placeholder 2">
            <a:extLst>
              <a:ext uri="{FF2B5EF4-FFF2-40B4-BE49-F238E27FC236}">
                <a16:creationId xmlns:a16="http://schemas.microsoft.com/office/drawing/2014/main" id="{22ECEECD-8BB5-4CD6-AEAD-C21593E3B4C4}"/>
              </a:ext>
            </a:extLst>
          </p:cNvPr>
          <p:cNvSpPr>
            <a:spLocks noGrp="1"/>
          </p:cNvSpPr>
          <p:nvPr>
            <p:ph idx="1"/>
          </p:nvPr>
        </p:nvSpPr>
        <p:spPr>
          <a:xfrm>
            <a:off x="677418" y="4290444"/>
            <a:ext cx="10837164" cy="2213770"/>
          </a:xfrm>
        </p:spPr>
        <p:txBody>
          <a:bodyPr>
            <a:normAutofit/>
          </a:bodyPr>
          <a:lstStyle/>
          <a:p>
            <a:pPr marL="0" indent="0" algn="l" rtl="0">
              <a:buNone/>
            </a:pPr>
            <a:r>
              <a:rPr lang="en-US" dirty="0">
                <a:latin typeface="Adobe Devanagari" panose="02040503050201020203" pitchFamily="18" charset="0"/>
                <a:cs typeface="Adobe Devanagari" panose="02040503050201020203" pitchFamily="18" charset="0"/>
              </a:rPr>
              <a:t>correlation between features: the most important symptoms and signs that refers the person has affected with Covid-19? as appear in the Correlation is Breathing Problem, Fever, Dry Cough, Sore throat. The Common reasons to get affected with Covid-19 is Contact with COVID Patient, Abroad travel and Attended Large Gathering. </a:t>
            </a:r>
          </a:p>
          <a:p>
            <a:pPr marL="0" indent="0" algn="l" rtl="0">
              <a:buNone/>
            </a:pPr>
            <a:r>
              <a:rPr lang="en-US" dirty="0">
                <a:latin typeface="Adobe Devanagari" panose="02040503050201020203" pitchFamily="18" charset="0"/>
                <a:cs typeface="Adobe Devanagari" panose="02040503050201020203" pitchFamily="18" charset="0"/>
              </a:rPr>
              <a:t>Nan means there is no variation</a:t>
            </a:r>
          </a:p>
          <a:p>
            <a:pPr marL="0" indent="0" algn="l" rtl="0">
              <a:buNone/>
            </a:pPr>
            <a:r>
              <a:rPr lang="en-US" dirty="0">
                <a:latin typeface="Adobe Devanagari" panose="02040503050201020203" pitchFamily="18" charset="0"/>
                <a:cs typeface="Adobe Devanagari" panose="02040503050201020203" pitchFamily="18" charset="0"/>
              </a:rPr>
              <a:t>feature selection feature that we going to delete: Running Nose / Asthma /Chronic Lung Disease / Headache / Heart Disease / Diabetes / Fatigue / Gastrointestinal / Wearing Masks / Sanitization from Market</a:t>
            </a:r>
            <a:endParaRPr lang="ar-SA" dirty="0">
              <a:latin typeface="Adobe Devanagari" panose="02040503050201020203" pitchFamily="18" charset="0"/>
            </a:endParaRPr>
          </a:p>
        </p:txBody>
      </p:sp>
    </p:spTree>
    <p:extLst>
      <p:ext uri="{BB962C8B-B14F-4D97-AF65-F5344CB8AC3E}">
        <p14:creationId xmlns:p14="http://schemas.microsoft.com/office/powerpoint/2010/main" val="3306961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EB7C0-8B24-4352-A4E7-2CA49F1D257A}"/>
              </a:ext>
            </a:extLst>
          </p:cNvPr>
          <p:cNvSpPr>
            <a:spLocks noGrp="1"/>
          </p:cNvSpPr>
          <p:nvPr>
            <p:ph type="title"/>
          </p:nvPr>
        </p:nvSpPr>
        <p:spPr/>
        <p:txBody>
          <a:bodyPr/>
          <a:lstStyle/>
          <a:p>
            <a:r>
              <a:rPr lang="en-US" b="1" i="0" dirty="0">
                <a:solidFill>
                  <a:srgbClr val="000000"/>
                </a:solidFill>
                <a:effectLst/>
                <a:latin typeface="Helvetica Neue"/>
              </a:rPr>
              <a:t>SPLITTING THE DATASET</a:t>
            </a:r>
          </a:p>
        </p:txBody>
      </p:sp>
      <p:sp>
        <p:nvSpPr>
          <p:cNvPr id="3" name="Content Placeholder 2">
            <a:extLst>
              <a:ext uri="{FF2B5EF4-FFF2-40B4-BE49-F238E27FC236}">
                <a16:creationId xmlns:a16="http://schemas.microsoft.com/office/drawing/2014/main" id="{6C1261DF-84E2-4D31-85EC-3CE6646C341E}"/>
              </a:ext>
            </a:extLst>
          </p:cNvPr>
          <p:cNvSpPr>
            <a:spLocks noGrp="1"/>
          </p:cNvSpPr>
          <p:nvPr>
            <p:ph idx="1"/>
          </p:nvPr>
        </p:nvSpPr>
        <p:spPr/>
        <p:txBody>
          <a:bodyPr/>
          <a:lstStyle/>
          <a:p>
            <a:pPr algn="l" rtl="0"/>
            <a:r>
              <a:rPr lang="en-US" dirty="0"/>
              <a:t>Model Evaluation and Selection</a:t>
            </a:r>
          </a:p>
          <a:p>
            <a:pPr marL="0" indent="0" algn="l" rtl="0">
              <a:buNone/>
            </a:pPr>
            <a:r>
              <a:rPr lang="en-US" dirty="0"/>
              <a:t>The entire training dataset was split into 80/20 train.</a:t>
            </a:r>
            <a:endParaRPr lang="ar-SA" dirty="0"/>
          </a:p>
        </p:txBody>
      </p:sp>
      <p:pic>
        <p:nvPicPr>
          <p:cNvPr id="5" name="Picture 4">
            <a:extLst>
              <a:ext uri="{FF2B5EF4-FFF2-40B4-BE49-F238E27FC236}">
                <a16:creationId xmlns:a16="http://schemas.microsoft.com/office/drawing/2014/main" id="{0349C237-A997-4F4F-86BC-F3DD6A3C423C}"/>
              </a:ext>
            </a:extLst>
          </p:cNvPr>
          <p:cNvPicPr>
            <a:picLocks noChangeAspect="1"/>
          </p:cNvPicPr>
          <p:nvPr/>
        </p:nvPicPr>
        <p:blipFill>
          <a:blip r:embed="rId2"/>
          <a:stretch>
            <a:fillRect/>
          </a:stretch>
        </p:blipFill>
        <p:spPr>
          <a:xfrm>
            <a:off x="1761445" y="3541258"/>
            <a:ext cx="7573055" cy="335234"/>
          </a:xfrm>
          <a:prstGeom prst="rect">
            <a:avLst/>
          </a:prstGeom>
        </p:spPr>
      </p:pic>
    </p:spTree>
    <p:extLst>
      <p:ext uri="{BB962C8B-B14F-4D97-AF65-F5344CB8AC3E}">
        <p14:creationId xmlns:p14="http://schemas.microsoft.com/office/powerpoint/2010/main" val="3982348961"/>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193</TotalTime>
  <Words>796</Words>
  <Application>Microsoft Office PowerPoint</Application>
  <PresentationFormat>Widescreen</PresentationFormat>
  <Paragraphs>59</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Adobe Caslon Pro</vt:lpstr>
      <vt:lpstr>Adobe Devanagari</vt:lpstr>
      <vt:lpstr>Arial</vt:lpstr>
      <vt:lpstr>Gill Sans MT</vt:lpstr>
      <vt:lpstr>Helvetica Neue</vt:lpstr>
      <vt:lpstr>Parcel</vt:lpstr>
      <vt:lpstr>COVID-19 predictor</vt:lpstr>
      <vt:lpstr>Tools</vt:lpstr>
      <vt:lpstr>Our goal</vt:lpstr>
      <vt:lpstr>Design</vt:lpstr>
      <vt:lpstr>Data</vt:lpstr>
      <vt:lpstr>Algorithms: Feature Engineering </vt:lpstr>
      <vt:lpstr>data visualization</vt:lpstr>
      <vt:lpstr>Algorithms: Feature Engineering </vt:lpstr>
      <vt:lpstr>SPLITTING THE DATASET</vt:lpstr>
      <vt:lpstr>Models </vt:lpstr>
      <vt:lpstr>Before cross-validation vs after cross-validation </vt:lpstr>
      <vt:lpstr>Predicted</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wafaa Al-shehri</dc:creator>
  <cp:lastModifiedBy>wafaa Al-shehri</cp:lastModifiedBy>
  <cp:revision>34</cp:revision>
  <dcterms:created xsi:type="dcterms:W3CDTF">2021-11-17T07:37:52Z</dcterms:created>
  <dcterms:modified xsi:type="dcterms:W3CDTF">2021-11-18T08:45:48Z</dcterms:modified>
</cp:coreProperties>
</file>