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FF"/>
    <a:srgbClr val="FF0000"/>
    <a:srgbClr val="1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108370248682943"/>
          <c:y val="0.0879629629629629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Sheet1!$C$6</c:f>
              <c:strCache>
                <c:ptCount val="1"/>
                <c:pt idx="0">
                  <c:v>Parents' perceived influence</c:v>
                </c:pt>
              </c:strCache>
            </c:strRef>
          </c:tx>
          <c:spPr>
            <a:solidFill>
              <a:srgbClr val="11FF00"/>
            </a:solidFill>
          </c:spPr>
          <c:dPt>
            <c:idx val="0"/>
            <c:bubble3D val="0"/>
            <c:spPr>
              <a:pattFill prst="wdDnDiag">
                <a:fgClr>
                  <a:srgbClr val="FF0000"/>
                </a:fgClr>
                <a:bgClr>
                  <a:srgbClr val="0005FF"/>
                </a:bgClr>
              </a:pattFill>
            </c:spPr>
          </c:dPt>
          <c:val>
            <c:numRef>
              <c:f>Sheet1!$D$6:$E$6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verbal</c:v>
                </c:pt>
              </c:strCache>
            </c:strRef>
          </c:tx>
          <c:val>
            <c:numRef>
              <c:f>Sheet1!$E$4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252274496937883"/>
          <c:y val="0.078703703703703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Sheet1!$C$5</c:f>
              <c:strCache>
                <c:ptCount val="1"/>
                <c:pt idx="0">
                  <c:v>Mehrabian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rgbClr val="11FF00"/>
              </a:solidFill>
            </c:spPr>
          </c:dPt>
          <c:dPt>
            <c:idx val="1"/>
            <c:bubble3D val="0"/>
            <c:spPr>
              <a:pattFill prst="wdDnDiag">
                <a:fgClr>
                  <a:srgbClr val="FF0000"/>
                </a:fgClr>
                <a:bgClr>
                  <a:srgbClr val="0005FF"/>
                </a:bgClr>
              </a:pattFill>
            </c:spPr>
          </c:dPt>
          <c:cat>
            <c:strRef>
              <c:f>Sheet1!$D$4:$E$4</c:f>
              <c:strCache>
                <c:ptCount val="2"/>
                <c:pt idx="0">
                  <c:v>verbal</c:v>
                </c:pt>
                <c:pt idx="1">
                  <c:v>non-verbal</c:v>
                </c:pt>
              </c:strCache>
            </c:strRef>
          </c:cat>
          <c:val>
            <c:numRef>
              <c:f>Sheet1!$D$5:$E$5</c:f>
              <c:numCache>
                <c:formatCode>0%</c:formatCode>
                <c:ptCount val="2"/>
                <c:pt idx="0">
                  <c:v>0.07</c:v>
                </c:pt>
                <c:pt idx="1">
                  <c:v>0.93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Actual Influence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this experiment</a:t>
            </a:r>
          </a:p>
        </c:rich>
      </c:tx>
      <c:layout>
        <c:manualLayout>
          <c:xMode val="edge"/>
          <c:yMode val="edge"/>
          <c:x val="0.19969397442341"/>
          <c:y val="0.096639622867098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Sheet1!$C$7</c:f>
              <c:strCache>
                <c:ptCount val="1"/>
                <c:pt idx="0">
                  <c:v>Actual Influence in this experiment</c:v>
                </c:pt>
              </c:strCache>
            </c:strRef>
          </c:tx>
          <c:spPr>
            <a:pattFill prst="wdDnDiag">
              <a:fgClr>
                <a:srgbClr val="FF0000"/>
              </a:fgClr>
              <a:bgClr>
                <a:srgbClr val="0005FF"/>
              </a:bgClr>
            </a:pattFill>
          </c:spPr>
          <c:val>
            <c:numRef>
              <c:f>Sheet1!$D$7:$E$7</c:f>
              <c:numCache>
                <c:formatCode>0%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32F6E-10B5-5E49-8003-A2931429218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60BA-7F8F-094E-9940-A3435968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define two aspects of the companions: the </a:t>
            </a:r>
            <a:r>
              <a:rPr lang="en-US" i="1" dirty="0" smtClean="0"/>
              <a:t>role </a:t>
            </a:r>
            <a:r>
              <a:rPr lang="en-US" dirty="0" smtClean="0"/>
              <a:t>that they play in a problem/situation;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companion would be able to play several roles according to the context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and their embodiment in the </a:t>
            </a:r>
            <a:r>
              <a:rPr lang="en-US" i="1" dirty="0" smtClean="0"/>
              <a:t>device, </a:t>
            </a:r>
            <a:r>
              <a:rPr lang="en-US" dirty="0" smtClean="0"/>
              <a:t>such as a robot or virtual agent. 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companion should be adaptable to various </a:t>
            </a:r>
            <a:r>
              <a:rPr lang="en-US" baseline="0" dirty="0" err="1" smtClean="0"/>
              <a:t>embodiement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accoding</a:t>
            </a:r>
            <a:r>
              <a:rPr lang="en-US" baseline="0" dirty="0" smtClean="0"/>
              <a:t> to what device is available at the moment)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C63E0-D47F-BE41-8A20-771C45AEB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D3FE-466C-B344-8EFF-39F6F1169894}" type="datetimeFigureOut">
              <a:rPr lang="en-US" smtClean="0"/>
              <a:t>06/09/2015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7.png"/><Relationship Id="rId13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0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9.wdp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microsoft.com/office/2007/relationships/hdphoto" Target="../media/hdphoto6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microsoft.com/office/2007/relationships/hdphoto" Target="../media/hdphoto7.wdp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9" Type="http://schemas.microsoft.com/office/2007/relationships/hdphoto" Target="../media/hdphoto8.wdp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microsoft.com/office/2007/relationships/hdphoto" Target="../media/hdphoto7.wdp"/><Relationship Id="rId21" Type="http://schemas.openxmlformats.org/officeDocument/2006/relationships/image" Target="../media/image11.jpeg"/><Relationship Id="rId22" Type="http://schemas.openxmlformats.org/officeDocument/2006/relationships/image" Target="../media/image12.png"/><Relationship Id="rId23" Type="http://schemas.microsoft.com/office/2007/relationships/hdphoto" Target="../media/hdphoto8.wdp"/><Relationship Id="rId24" Type="http://schemas.openxmlformats.org/officeDocument/2006/relationships/image" Target="../media/image16.png"/><Relationship Id="rId25" Type="http://schemas.microsoft.com/office/2007/relationships/hdphoto" Target="../media/hdphoto10.wdp"/><Relationship Id="rId26" Type="http://schemas.openxmlformats.org/officeDocument/2006/relationships/image" Target="../media/image13.png"/><Relationship Id="rId27" Type="http://schemas.microsoft.com/office/2007/relationships/hdphoto" Target="../media/hdphoto9.wdp"/><Relationship Id="rId28" Type="http://schemas.openxmlformats.org/officeDocument/2006/relationships/image" Target="../media/image17.jpeg"/><Relationship Id="rId10" Type="http://schemas.microsoft.com/office/2007/relationships/hdphoto" Target="../media/hdphoto3.wdp"/><Relationship Id="rId11" Type="http://schemas.openxmlformats.org/officeDocument/2006/relationships/image" Target="../media/image6.png"/><Relationship Id="rId12" Type="http://schemas.microsoft.com/office/2007/relationships/hdphoto" Target="../media/hdphoto4.wdp"/><Relationship Id="rId13" Type="http://schemas.openxmlformats.org/officeDocument/2006/relationships/image" Target="../media/image15.png"/><Relationship Id="rId14" Type="http://schemas.openxmlformats.org/officeDocument/2006/relationships/image" Target="../media/image7.png"/><Relationship Id="rId15" Type="http://schemas.microsoft.com/office/2007/relationships/hdphoto" Target="../media/hdphoto5.wdp"/><Relationship Id="rId16" Type="http://schemas.openxmlformats.org/officeDocument/2006/relationships/image" Target="../media/image8.png"/><Relationship Id="rId17" Type="http://schemas.microsoft.com/office/2007/relationships/hdphoto" Target="../media/hdphoto6.wdp"/><Relationship Id="rId18" Type="http://schemas.openxmlformats.org/officeDocument/2006/relationships/image" Target="../media/image9.png"/><Relationship Id="rId1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1437" y="135840"/>
            <a:ext cx="9325437" cy="6334268"/>
            <a:chOff x="0" y="649620"/>
            <a:chExt cx="4813744" cy="3174531"/>
          </a:xfrm>
        </p:grpSpPr>
        <p:pic>
          <p:nvPicPr>
            <p:cNvPr id="5" name="Picture 4" descr="polyval_ar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9620"/>
              <a:ext cx="4813744" cy="3174531"/>
            </a:xfrm>
            <a:prstGeom prst="rect">
              <a:avLst/>
            </a:prstGeom>
          </p:spPr>
        </p:pic>
        <p:pic>
          <p:nvPicPr>
            <p:cNvPr id="6" name="Picture 5" descr="200377276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8" y="2118910"/>
              <a:ext cx="599844" cy="822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0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9254" y="1126946"/>
              <a:ext cx="987555" cy="78377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22" b="100000" l="4000" r="100000">
                          <a14:foregroundMark x1="38667" y1="19556" x2="38667" y2="19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8276" y="2788468"/>
              <a:ext cx="814104" cy="81410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66247" y="996925"/>
              <a:ext cx="1219639" cy="7479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4395" y="1685041"/>
              <a:ext cx="1132953" cy="74439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794" b="100000" l="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4385" y="2635009"/>
              <a:ext cx="980299" cy="73145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306829" y="3327925"/>
            <a:ext cx="2764228" cy="7694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Social Role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1256" y="5097299"/>
            <a:ext cx="1077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Coach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0437" y="5097299"/>
            <a:ext cx="171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Storyteller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3687" y="3687178"/>
            <a:ext cx="1108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Buddy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5195" y="1307330"/>
            <a:ext cx="1764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Bodyguard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6671" y="1291026"/>
            <a:ext cx="135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Teacher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9536" y="2652161"/>
            <a:ext cx="170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Comforter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11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2561" y="5161422"/>
            <a:ext cx="1993689" cy="914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erception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82420" y="837328"/>
            <a:ext cx="1993689" cy="914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 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2561" y="932455"/>
            <a:ext cx="1993689" cy="914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eliberation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51954" y="2378092"/>
            <a:ext cx="1993689" cy="914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77944" y="5297967"/>
            <a:ext cx="2196330" cy="914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action_render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26250" y="2835520"/>
            <a:ext cx="2856170" cy="914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ppraisal_emotion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14722" y="4093939"/>
            <a:ext cx="2228534" cy="1067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</a:t>
            </a:r>
          </a:p>
          <a:p>
            <a:pPr algn="ctr"/>
            <a:r>
              <a:rPr lang="en-US" dirty="0" smtClean="0"/>
              <a:t>_checks </a:t>
            </a:r>
            <a:endParaRPr lang="en-US" dirty="0"/>
          </a:p>
        </p:txBody>
      </p:sp>
      <p:cxnSp>
        <p:nvCxnSpPr>
          <p:cNvPr id="18" name="Curved Connector 17"/>
          <p:cNvCxnSpPr>
            <a:stCxn id="4" idx="0"/>
            <a:endCxn id="10" idx="2"/>
          </p:cNvCxnSpPr>
          <p:nvPr/>
        </p:nvCxnSpPr>
        <p:spPr>
          <a:xfrm rot="5400000" flipH="1" flipV="1">
            <a:off x="1855194" y="4301894"/>
            <a:ext cx="533741" cy="118531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0"/>
            <a:endCxn id="9" idx="2"/>
          </p:cNvCxnSpPr>
          <p:nvPr/>
        </p:nvCxnSpPr>
        <p:spPr>
          <a:xfrm rot="5400000" flipH="1" flipV="1">
            <a:off x="1093591" y="3728763"/>
            <a:ext cx="1868474" cy="99684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6" idx="4"/>
          </p:cNvCxnSpPr>
          <p:nvPr/>
        </p:nvCxnSpPr>
        <p:spPr>
          <a:xfrm rot="5400000" flipH="1" flipV="1">
            <a:off x="-127650" y="3504366"/>
            <a:ext cx="331411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2561" y="4232912"/>
            <a:ext cx="1688889" cy="47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BIGR_attitude</a:t>
            </a:r>
            <a:endParaRPr lang="en-US" dirty="0"/>
          </a:p>
        </p:txBody>
      </p:sp>
      <p:cxnSp>
        <p:nvCxnSpPr>
          <p:cNvPr id="27" name="Curved Connector 26"/>
          <p:cNvCxnSpPr>
            <a:endCxn id="5" idx="2"/>
          </p:cNvCxnSpPr>
          <p:nvPr/>
        </p:nvCxnSpPr>
        <p:spPr>
          <a:xfrm>
            <a:off x="2526250" y="1294756"/>
            <a:ext cx="285617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5"/>
            <a:endCxn id="7" idx="0"/>
          </p:cNvCxnSpPr>
          <p:nvPr/>
        </p:nvCxnSpPr>
        <p:spPr>
          <a:xfrm rot="16200000" flipH="1">
            <a:off x="6836526" y="1865819"/>
            <a:ext cx="759886" cy="2646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4"/>
            <a:endCxn id="8" idx="0"/>
          </p:cNvCxnSpPr>
          <p:nvPr/>
        </p:nvCxnSpPr>
        <p:spPr>
          <a:xfrm rot="16200000" flipH="1">
            <a:off x="6359944" y="4281802"/>
            <a:ext cx="2005020" cy="273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6"/>
            <a:endCxn id="8" idx="0"/>
          </p:cNvCxnSpPr>
          <p:nvPr/>
        </p:nvCxnSpPr>
        <p:spPr>
          <a:xfrm>
            <a:off x="4943256" y="4627681"/>
            <a:ext cx="2432853" cy="67028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0"/>
            <a:endCxn id="6" idx="5"/>
          </p:cNvCxnSpPr>
          <p:nvPr/>
        </p:nvCxnSpPr>
        <p:spPr>
          <a:xfrm rot="16200000" flipV="1">
            <a:off x="2533215" y="1414400"/>
            <a:ext cx="1122187" cy="17200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9584" y="2139137"/>
            <a:ext cx="1688889" cy="47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8926" y="1010210"/>
            <a:ext cx="1688889" cy="47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7944" y="1861192"/>
            <a:ext cx="1688889" cy="47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86704" y="4093940"/>
            <a:ext cx="1688889" cy="746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speech_acts</a:t>
            </a:r>
            <a:endParaRPr lang="en-US" dirty="0" smtClean="0"/>
          </a:p>
          <a:p>
            <a:pPr algn="ctr"/>
            <a:r>
              <a:rPr lang="en-US" dirty="0"/>
              <a:t>o</a:t>
            </a:r>
            <a:r>
              <a:rPr lang="en-US" dirty="0" smtClean="0"/>
              <a:t>r 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88572" y="4388726"/>
            <a:ext cx="1688889" cy="47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9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745" y="308103"/>
            <a:ext cx="1049275" cy="327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perception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414989" y="75975"/>
            <a:ext cx="1049275" cy="559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appraisal emotion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691233" y="75975"/>
            <a:ext cx="1049275" cy="559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appraisal </a:t>
            </a:r>
            <a:r>
              <a:rPr lang="en-US" sz="1400" dirty="0" err="1" smtClean="0"/>
              <a:t>secs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967477" y="228375"/>
            <a:ext cx="1072205" cy="407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deliberation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266651" y="228375"/>
            <a:ext cx="1072205" cy="407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565825" y="228375"/>
            <a:ext cx="1072205" cy="407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scheduler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865001" y="228375"/>
            <a:ext cx="1072205" cy="407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 renderer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2" idx="2"/>
          </p:cNvCxnSpPr>
          <p:nvPr/>
        </p:nvCxnSpPr>
        <p:spPr>
          <a:xfrm>
            <a:off x="663383" y="635811"/>
            <a:ext cx="5732" cy="574086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>
            <a:off x="1939627" y="635811"/>
            <a:ext cx="0" cy="574086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2"/>
          </p:cNvCxnSpPr>
          <p:nvPr/>
        </p:nvCxnSpPr>
        <p:spPr>
          <a:xfrm>
            <a:off x="3215871" y="635811"/>
            <a:ext cx="0" cy="574086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2"/>
          </p:cNvCxnSpPr>
          <p:nvPr/>
        </p:nvCxnSpPr>
        <p:spPr>
          <a:xfrm>
            <a:off x="4503580" y="635811"/>
            <a:ext cx="0" cy="574086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2"/>
          </p:cNvCxnSpPr>
          <p:nvPr/>
        </p:nvCxnSpPr>
        <p:spPr>
          <a:xfrm>
            <a:off x="5802754" y="635811"/>
            <a:ext cx="0" cy="574086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2"/>
          </p:cNvCxnSpPr>
          <p:nvPr/>
        </p:nvCxnSpPr>
        <p:spPr>
          <a:xfrm>
            <a:off x="7101928" y="635811"/>
            <a:ext cx="0" cy="560432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2"/>
          </p:cNvCxnSpPr>
          <p:nvPr/>
        </p:nvCxnSpPr>
        <p:spPr>
          <a:xfrm>
            <a:off x="8401104" y="635811"/>
            <a:ext cx="0" cy="574086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326150" y="1106018"/>
            <a:ext cx="197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Stumli</a:t>
            </a:r>
            <a:r>
              <a:rPr lang="en-US" sz="1400" dirty="0" smtClean="0"/>
              <a:t>(</a:t>
            </a:r>
            <a:r>
              <a:rPr lang="en-US" sz="1400" dirty="0" err="1" smtClean="0"/>
              <a:t>wafa,unplug,nao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6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1956" y="193369"/>
            <a:ext cx="8659481" cy="6448666"/>
            <a:chOff x="61596" y="847478"/>
            <a:chExt cx="4695207" cy="3277762"/>
          </a:xfrm>
        </p:grpSpPr>
        <p:pic>
          <p:nvPicPr>
            <p:cNvPr id="16" name="Imag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12" b="88863" l="9000" r="96000">
                          <a14:foregroundMark x1="44500" y1="11137" x2="44500" y2="111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50718" y="2286933"/>
              <a:ext cx="1706085" cy="1838307"/>
            </a:xfrm>
            <a:prstGeom prst="rect">
              <a:avLst/>
            </a:prstGeom>
          </p:spPr>
        </p:pic>
        <p:pic>
          <p:nvPicPr>
            <p:cNvPr id="17" name="Picture 16" descr="polymorph_ar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6" y="858189"/>
              <a:ext cx="4581819" cy="3163916"/>
            </a:xfrm>
            <a:prstGeom prst="rect">
              <a:avLst/>
            </a:prstGeom>
          </p:spPr>
        </p:pic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27" b="99091" l="3057" r="991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576" y="966414"/>
              <a:ext cx="1357307" cy="1320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C:\Users\Administrateur\Desktop\Pole cognition\Mary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29" y="1064111"/>
              <a:ext cx="1130372" cy="80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Image 67" descr="reeti_triste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692" b="96476" l="4118" r="99118">
                          <a14:foregroundMark x1="55588" y1="48018" x2="55588" y2="48018"/>
                          <a14:foregroundMark x1="32647" y1="36123" x2="32647" y2="361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900" y="2668702"/>
              <a:ext cx="1728223" cy="1153843"/>
            </a:xfrm>
            <a:prstGeom prst="rect">
              <a:avLst/>
            </a:prstGeom>
          </p:spPr>
        </p:pic>
        <p:pic>
          <p:nvPicPr>
            <p:cNvPr id="24" name="Picture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5422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39" y="847478"/>
              <a:ext cx="864173" cy="1493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306412" y="3130726"/>
            <a:ext cx="3142841" cy="7694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Embodiment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216979" y="832928"/>
            <a:ext cx="1208362" cy="166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1185" y="1146983"/>
            <a:ext cx="1204156" cy="1190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5341" y="1354006"/>
            <a:ext cx="100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Greta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1210" y="1681460"/>
            <a:ext cx="108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MARC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1256" y="5097299"/>
            <a:ext cx="93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Reeti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758564" y="5144613"/>
            <a:ext cx="777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Nao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Aspects of the Artificial Companions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3387-EEDB-D64F-9B3D-41A8199DA2CB}" type="datetime2">
              <a:rPr lang="fr-FR" smtClean="0"/>
              <a:t>Sunday 6 September 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-460941" y="2281690"/>
            <a:ext cx="5444389" cy="3577416"/>
            <a:chOff x="0" y="621206"/>
            <a:chExt cx="4813744" cy="3202945"/>
          </a:xfrm>
        </p:grpSpPr>
        <p:pic>
          <p:nvPicPr>
            <p:cNvPr id="27" name="Picture 26" descr="polyval_ar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9620"/>
              <a:ext cx="4813744" cy="3174531"/>
            </a:xfrm>
            <a:prstGeom prst="rect">
              <a:avLst/>
            </a:prstGeom>
          </p:spPr>
        </p:pic>
        <p:pic>
          <p:nvPicPr>
            <p:cNvPr id="28" name="Picture 27" descr="200377276-0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32" y="2411351"/>
              <a:ext cx="599844" cy="822275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871840" y="621206"/>
              <a:ext cx="3292872" cy="8122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Social </a:t>
              </a:r>
              <a:r>
                <a:rPr lang="en-GB" dirty="0" smtClean="0"/>
                <a:t>Role</a:t>
              </a:r>
              <a:endParaRPr lang="en-GB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00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3470" y="1608778"/>
              <a:ext cx="987555" cy="78377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222" b="100000" l="4000" r="100000">
                          <a14:foregroundMark x1="38667" y1="19556" x2="38667" y2="19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8276" y="2788468"/>
              <a:ext cx="814104" cy="81410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42379" y="1270653"/>
              <a:ext cx="1219639" cy="74793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29065" y="2823323"/>
              <a:ext cx="1132953" cy="744395"/>
            </a:xfrm>
            <a:prstGeom prst="rect">
              <a:avLst/>
            </a:prstGeom>
          </p:spPr>
        </p:pic>
        <p:pic>
          <p:nvPicPr>
            <p:cNvPr id="43" name="Picture 42" descr="stk19918boj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474" y="1608778"/>
              <a:ext cx="818240" cy="69618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94" b="100000" l="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6474" y="2502173"/>
              <a:ext cx="980299" cy="731453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073328" y="2247321"/>
            <a:ext cx="4911165" cy="4006960"/>
            <a:chOff x="61596" y="409193"/>
            <a:chExt cx="4695207" cy="3716047"/>
          </a:xfrm>
        </p:grpSpPr>
        <p:pic>
          <p:nvPicPr>
            <p:cNvPr id="46" name="Image 34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3712" b="88863" l="9000" r="96000">
                          <a14:foregroundMark x1="44500" y1="11137" x2="44500" y2="111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50718" y="2286933"/>
              <a:ext cx="1706085" cy="1838307"/>
            </a:xfrm>
            <a:prstGeom prst="rect">
              <a:avLst/>
            </a:prstGeom>
          </p:spPr>
        </p:pic>
        <p:pic>
          <p:nvPicPr>
            <p:cNvPr id="47" name="Picture 46" descr="polymorph_arc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6" y="858189"/>
              <a:ext cx="4581819" cy="316391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857200" y="409193"/>
              <a:ext cx="3292872" cy="8122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Embodiment</a:t>
              </a:r>
              <a:endParaRPr lang="fr-FR" dirty="0"/>
            </a:p>
          </p:txBody>
        </p:sp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2727" b="99091" l="3057" r="991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576" y="966414"/>
              <a:ext cx="1357307" cy="1320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2" descr="C:\Users\Administrateur\Desktop\Pole cognition\Mary2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29" y="1064111"/>
              <a:ext cx="1130372" cy="80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Image 67" descr="reeti_triste.jpg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692" b="96476" l="4118" r="99118">
                          <a14:foregroundMark x1="55588" y1="48018" x2="55588" y2="48018"/>
                          <a14:foregroundMark x1="32647" y1="36123" x2="32647" y2="361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900" y="2668702"/>
              <a:ext cx="1728223" cy="1153843"/>
            </a:xfrm>
            <a:prstGeom prst="rect">
              <a:avLst/>
            </a:prstGeom>
          </p:spPr>
        </p:pic>
        <p:pic>
          <p:nvPicPr>
            <p:cNvPr id="52" name="Picture 8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100000" l="9979" r="97374">
                          <a14:foregroundMark x1="16947" y1="10598" x2="16947" y2="10598"/>
                          <a14:backgroundMark x1="64076" y1="90476" x2="64076" y2="904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89" y="1263615"/>
              <a:ext cx="1285063" cy="1059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53" name="Grouper 27"/>
            <p:cNvGrpSpPr/>
            <p:nvPr/>
          </p:nvGrpSpPr>
          <p:grpSpPr>
            <a:xfrm>
              <a:off x="307077" y="2322653"/>
              <a:ext cx="685645" cy="1184575"/>
              <a:chOff x="4328785" y="2828825"/>
              <a:chExt cx="1053353" cy="1701947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0" b="100000" l="5422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8785" y="2828825"/>
                <a:ext cx="1053353" cy="1701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0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6012" y="3204007"/>
                <a:ext cx="798900" cy="1060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584B-AEF4-DC42-9EF8-6874B5C78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805" y="623188"/>
            <a:ext cx="2798615" cy="1058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Personalisation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97129" y="1434508"/>
            <a:ext cx="2080857" cy="11052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Personification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92647"/>
              </p:ext>
            </p:extLst>
          </p:nvPr>
        </p:nvGraphicFramePr>
        <p:xfrm>
          <a:off x="1105338" y="3713376"/>
          <a:ext cx="6596976" cy="22910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19395"/>
                <a:gridCol w="1319395"/>
                <a:gridCol w="1319395"/>
                <a:gridCol w="2638791"/>
              </a:tblGrid>
              <a:tr h="6400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Personalisation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Personification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Adaptive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Adaptable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Social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Ability/Task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23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49139" y="679945"/>
            <a:ext cx="2830287" cy="1717524"/>
          </a:xfrm>
          <a:prstGeom prst="roundRect">
            <a:avLst/>
          </a:prstGeom>
          <a:gradFill flip="none" rotWithShape="1">
            <a:gsLst>
              <a:gs pos="37000">
                <a:schemeClr val="accent3">
                  <a:lumMod val="60000"/>
                  <a:lumOff val="4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Adaptive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49139" y="2903701"/>
            <a:ext cx="2830287" cy="171752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Adaptable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" y="487192"/>
            <a:ext cx="1729619" cy="56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System controls change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4430680"/>
            <a:ext cx="1729619" cy="5684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 controls change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29620" y="5679695"/>
            <a:ext cx="1729619" cy="56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change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73063" y="5679695"/>
            <a:ext cx="1729619" cy="56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Performance-oriented change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61898" y="2903701"/>
            <a:ext cx="2830287" cy="17175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Ability Adaptable 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861898" y="679945"/>
            <a:ext cx="2830287" cy="1717524"/>
          </a:xfrm>
          <a:prstGeom prst="roundRect">
            <a:avLst/>
          </a:prstGeom>
          <a:gradFill flip="none" rotWithShape="1">
            <a:gsLst>
              <a:gs pos="40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Ability Adaptive </a:t>
            </a:r>
            <a:endParaRPr lang="en-US" sz="2400" dirty="0"/>
          </a:p>
        </p:txBody>
      </p:sp>
      <p:sp>
        <p:nvSpPr>
          <p:cNvPr id="21" name="Up-Down Arrow 20"/>
          <p:cNvSpPr/>
          <p:nvPr/>
        </p:nvSpPr>
        <p:spPr>
          <a:xfrm>
            <a:off x="1397001" y="771430"/>
            <a:ext cx="665239" cy="3943488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1999011" y="4868392"/>
            <a:ext cx="6587793" cy="642620"/>
          </a:xfrm>
          <a:prstGeom prst="left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0000">
                <a:schemeClr val="bg1">
                  <a:lumMod val="65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84805" y="679945"/>
            <a:ext cx="2830287" cy="171752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PERMISSIVE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573046" y="3291715"/>
            <a:ext cx="2830287" cy="171752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NEGLECTFUL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591441" y="3303473"/>
            <a:ext cx="2830287" cy="171752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AUTHORITARIAN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520886" y="679945"/>
            <a:ext cx="2830287" cy="171752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AUTHORITATIVE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1399309" y="2551542"/>
            <a:ext cx="7161159" cy="58791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DOMINANCE</a:t>
            </a:r>
          </a:p>
        </p:txBody>
      </p:sp>
      <p:sp>
        <p:nvSpPr>
          <p:cNvPr id="20" name="Right Arrow 19"/>
          <p:cNvSpPr/>
          <p:nvPr/>
        </p:nvSpPr>
        <p:spPr>
          <a:xfrm rot="16200000">
            <a:off x="2553896" y="2654037"/>
            <a:ext cx="4921605" cy="58791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59974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10" y="204819"/>
            <a:ext cx="1310919" cy="546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Perception </a:t>
            </a:r>
            <a:r>
              <a:rPr lang="en-US" dirty="0" err="1" smtClean="0"/>
              <a:t>Bdi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502096" y="293344"/>
            <a:ext cx="1447473" cy="546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Deliberation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52177" y="261180"/>
            <a:ext cx="1447473" cy="546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Emotional Appraisal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77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56319"/>
              </p:ext>
            </p:extLst>
          </p:nvPr>
        </p:nvGraphicFramePr>
        <p:xfrm>
          <a:off x="1195363" y="1095436"/>
          <a:ext cx="3530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4277"/>
              </p:ext>
            </p:extLst>
          </p:nvPr>
        </p:nvGraphicFramePr>
        <p:xfrm>
          <a:off x="3378432" y="22577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53714"/>
              </p:ext>
            </p:extLst>
          </p:nvPr>
        </p:nvGraphicFramePr>
        <p:xfrm>
          <a:off x="1195363" y="3441725"/>
          <a:ext cx="3581400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717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20581" y="3167856"/>
            <a:ext cx="5489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18359" y="327709"/>
            <a:ext cx="0" cy="2978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324" y="327709"/>
            <a:ext cx="71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2529" y="3121936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1188020" y="819273"/>
            <a:ext cx="6240520" cy="219342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-Right Arrow 19"/>
          <p:cNvSpPr/>
          <p:nvPr/>
        </p:nvSpPr>
        <p:spPr>
          <a:xfrm>
            <a:off x="1720581" y="3491268"/>
            <a:ext cx="1420162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1720580" y="3887301"/>
            <a:ext cx="2171209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2910792" y="4897687"/>
            <a:ext cx="3370694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4847667" y="4435632"/>
            <a:ext cx="2241677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4847667" y="4137381"/>
            <a:ext cx="2241677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4274141" y="3306602"/>
            <a:ext cx="1447474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5762579" y="3333962"/>
            <a:ext cx="1447474" cy="25008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21000" y="2403202"/>
            <a:ext cx="148152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Chapter 2 &amp;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31581" y="2403202"/>
            <a:ext cx="23494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6318" y="1647467"/>
            <a:ext cx="110269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Chapter 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07355" y="1267998"/>
            <a:ext cx="110269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11037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191</Words>
  <Application>Microsoft Macintosh PowerPoint</Application>
  <PresentationFormat>On-screen Show 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Aspects of the Artificial Companions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Wafa Johal</dc:creator>
  <cp:lastModifiedBy>Wafa Johal</cp:lastModifiedBy>
  <cp:revision>30</cp:revision>
  <dcterms:created xsi:type="dcterms:W3CDTF">2015-07-20T14:14:44Z</dcterms:created>
  <dcterms:modified xsi:type="dcterms:W3CDTF">2015-09-06T21:30:10Z</dcterms:modified>
</cp:coreProperties>
</file>