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tiff" ContentType="image/tiff"/>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notesMasterIdLst>
    <p:notesMasterId r:id="rId17"/>
  </p:notesMasterIdLst>
  <p:sldIdLst>
    <p:sldId id="256" r:id="rId2"/>
    <p:sldId id="257" r:id="rId3"/>
    <p:sldId id="258" r:id="rId4"/>
    <p:sldId id="262" r:id="rId5"/>
    <p:sldId id="261" r:id="rId6"/>
    <p:sldId id="270" r:id="rId7"/>
    <p:sldId id="259" r:id="rId8"/>
    <p:sldId id="266" r:id="rId9"/>
    <p:sldId id="260" r:id="rId10"/>
    <p:sldId id="263" r:id="rId11"/>
    <p:sldId id="265" r:id="rId12"/>
    <p:sldId id="264" r:id="rId13"/>
    <p:sldId id="267" r:id="rId14"/>
    <p:sldId id="271" r:id="rId15"/>
    <p:sldId id="268" r:id="rId16"/>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117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CBBBD8-98E1-174C-AB6E-E399CEDD7891}" type="datetimeFigureOut">
              <a:rPr lang="fr-FR" smtClean="0"/>
              <a:t>02/10/12</a:t>
            </a:fld>
            <a:endParaRPr lang="en-GB"/>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F19352-5246-0A4F-AD0B-E7702178250D}" type="slidenum">
              <a:rPr lang="en-GB" smtClean="0"/>
              <a:t>‹#›</a:t>
            </a:fld>
            <a:endParaRPr lang="en-GB"/>
          </a:p>
        </p:txBody>
      </p:sp>
    </p:spTree>
    <p:extLst>
      <p:ext uri="{BB962C8B-B14F-4D97-AF65-F5344CB8AC3E}">
        <p14:creationId xmlns:p14="http://schemas.microsoft.com/office/powerpoint/2010/main" val="55261419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10"/>
          </p:nvPr>
        </p:nvSpPr>
        <p:spPr/>
        <p:txBody>
          <a:bodyPr/>
          <a:lstStyle/>
          <a:p>
            <a:fld id="{32F19352-5246-0A4F-AD0B-E7702178250D}" type="slidenum">
              <a:rPr lang="en-GB" smtClean="0"/>
              <a:t>3</a:t>
            </a:fld>
            <a:endParaRPr lang="en-GB"/>
          </a:p>
        </p:txBody>
      </p:sp>
    </p:spTree>
    <p:extLst>
      <p:ext uri="{BB962C8B-B14F-4D97-AF65-F5344CB8AC3E}">
        <p14:creationId xmlns:p14="http://schemas.microsoft.com/office/powerpoint/2010/main" val="2175413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704FDFA-456A-6A40-9B58-BA5B97E89454}" type="datetimeFigureOut">
              <a:rPr lang="fr-FR" smtClean="0"/>
              <a:t>02/10/12</a:t>
            </a:fld>
            <a:endParaRPr lang="en-GB"/>
          </a:p>
        </p:txBody>
      </p:sp>
      <p:sp>
        <p:nvSpPr>
          <p:cNvPr id="5" name="Footer Placeholder 4"/>
          <p:cNvSpPr>
            <a:spLocks noGrp="1"/>
          </p:cNvSpPr>
          <p:nvPr>
            <p:ph type="ftr" sz="quarter" idx="11"/>
          </p:nvPr>
        </p:nvSpPr>
        <p:spPr/>
        <p:txBody>
          <a:bodyPr/>
          <a:lstStyle/>
          <a:p>
            <a:endParaRPr lang="en-GB"/>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CA224F88-2936-EC45-9BBF-DA5971A96435}" type="slidenum">
              <a:rPr lang="en-GB" smtClean="0"/>
              <a:t>‹#›</a:t>
            </a:fld>
            <a:endParaRPr lang="en-GB"/>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fr-FR" smtClean="0"/>
              <a:t>Cliquez et modifiez le titre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a:p>
        </p:txBody>
      </p:sp>
      <p:sp>
        <p:nvSpPr>
          <p:cNvPr id="3" name="Vertical Text Placeholder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C704FDFA-456A-6A40-9B58-BA5B97E89454}" type="datetimeFigureOut">
              <a:rPr lang="fr-FR" smtClean="0"/>
              <a:t>02/10/12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224F88-2936-EC45-9BBF-DA5971A9643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fr-FR" smtClean="0"/>
              <a:t>Cliquez et modifiez le titre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704FDFA-456A-6A40-9B58-BA5B97E89454}" type="datetimeFigureOut">
              <a:rPr lang="fr-FR" smtClean="0"/>
              <a:t>02/10/12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224F88-2936-EC45-9BBF-DA5971A9643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C704FDFA-456A-6A40-9B58-BA5B97E89454}" type="datetimeFigureOut">
              <a:rPr lang="fr-FR" smtClean="0"/>
              <a:t>02/10/12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224F88-2936-EC45-9BBF-DA5971A9643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704FDFA-456A-6A40-9B58-BA5B97E89454}" type="datetimeFigureOut">
              <a:rPr lang="fr-FR" smtClean="0"/>
              <a:t>02/10/12</a:t>
            </a:fld>
            <a:endParaRPr lang="en-GB"/>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224F88-2936-EC45-9BBF-DA5971A96435}" type="slidenum">
              <a:rPr lang="en-GB" smtClean="0"/>
              <a:t>‹#›</a:t>
            </a:fld>
            <a:endParaRPr lang="en-GB"/>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fr-FR" smtClean="0"/>
              <a:t>Cliquez et modifiez le titre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fr-FR" smtClean="0"/>
              <a:t>Cliquez et modifiez le titre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C704FDFA-456A-6A40-9B58-BA5B97E89454}" type="datetimeFigureOut">
              <a:rPr lang="fr-FR" smtClean="0"/>
              <a:t>02/10/12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A224F88-2936-EC45-9BBF-DA5971A9643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fr-FR" smtClean="0"/>
              <a:t>Cliquez et modifiez le titre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C704FDFA-456A-6A40-9B58-BA5B97E89454}" type="datetimeFigureOut">
              <a:rPr lang="fr-FR" smtClean="0"/>
              <a:t>02/10/12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A224F88-2936-EC45-9BBF-DA5971A9643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a:p>
        </p:txBody>
      </p:sp>
      <p:sp>
        <p:nvSpPr>
          <p:cNvPr id="3" name="Date Placeholder 2"/>
          <p:cNvSpPr>
            <a:spLocks noGrp="1"/>
          </p:cNvSpPr>
          <p:nvPr>
            <p:ph type="dt" sz="half" idx="10"/>
          </p:nvPr>
        </p:nvSpPr>
        <p:spPr/>
        <p:txBody>
          <a:bodyPr/>
          <a:lstStyle/>
          <a:p>
            <a:fld id="{C704FDFA-456A-6A40-9B58-BA5B97E89454}" type="datetimeFigureOut">
              <a:rPr lang="fr-FR" smtClean="0"/>
              <a:t>02/10/12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A224F88-2936-EC45-9BBF-DA5971A96435}"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C704FDFA-456A-6A40-9B58-BA5B97E89454}" type="datetimeFigureOut">
              <a:rPr lang="fr-FR" smtClean="0"/>
              <a:t>02/10/12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A224F88-2936-EC45-9BBF-DA5971A9643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C704FDFA-456A-6A40-9B58-BA5B97E89454}" type="datetimeFigureOut">
              <a:rPr lang="fr-FR" smtClean="0"/>
              <a:t>02/10/12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A224F88-2936-EC45-9BBF-DA5971A96435}" type="slidenum">
              <a:rPr lang="en-GB" smtClean="0"/>
              <a:t>‹#›</a:t>
            </a:fld>
            <a:endParaRPr lang="en-GB"/>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fr-FR" smtClean="0"/>
              <a:t>Cliquez et modifiez le titre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Faire glisser l'image vers l'espace réservé ou cliquer sur l'icône pour l'ajouter</a:t>
            </a:r>
            <a:endParaRPr lang="en-US" dirty="0"/>
          </a:p>
        </p:txBody>
      </p:sp>
      <p:sp>
        <p:nvSpPr>
          <p:cNvPr id="5" name="Date Placeholder 4"/>
          <p:cNvSpPr>
            <a:spLocks noGrp="1"/>
          </p:cNvSpPr>
          <p:nvPr>
            <p:ph type="dt" sz="half" idx="10"/>
          </p:nvPr>
        </p:nvSpPr>
        <p:spPr/>
        <p:txBody>
          <a:bodyPr/>
          <a:lstStyle/>
          <a:p>
            <a:fld id="{C704FDFA-456A-6A40-9B58-BA5B97E89454}" type="datetimeFigureOut">
              <a:rPr lang="fr-FR" smtClean="0"/>
              <a:t>02/10/12</a:t>
            </a:fld>
            <a:endParaRPr lang="en-GB"/>
          </a:p>
        </p:txBody>
      </p:sp>
      <p:sp>
        <p:nvSpPr>
          <p:cNvPr id="7" name="Slide Number Placeholder 6"/>
          <p:cNvSpPr>
            <a:spLocks noGrp="1"/>
          </p:cNvSpPr>
          <p:nvPr>
            <p:ph type="sldNum" sz="quarter" idx="12"/>
          </p:nvPr>
        </p:nvSpPr>
        <p:spPr/>
        <p:txBody>
          <a:bodyPr/>
          <a:lstStyle/>
          <a:p>
            <a:fld id="{CA224F88-2936-EC45-9BBF-DA5971A96435}" type="slidenum">
              <a:rPr lang="en-GB" smtClean="0"/>
              <a:t>‹#›</a:t>
            </a:fld>
            <a:endParaRPr lang="en-GB"/>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GB"/>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fr-FR" smtClean="0"/>
              <a:t>Cliquez et modifiez le titre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C704FDFA-456A-6A40-9B58-BA5B97E89454}" type="datetimeFigureOut">
              <a:rPr lang="fr-FR" smtClean="0"/>
              <a:t>02/10/12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CA224F88-2936-EC45-9BBF-DA5971A96435}" type="slidenum">
              <a:rPr lang="en-GB" smtClean="0"/>
              <a:t>‹#›</a:t>
            </a:fld>
            <a:endParaRPr lang="en-GB"/>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fr-FR" dirty="0" smtClean="0"/>
              <a:t>Cliquez et modifiez le titre</a:t>
            </a:r>
            <a:endParaRPr lang="en-US" dirty="0"/>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defTabSz="914400" rtl="0" eaLnBrk="1" latinLnBrk="0" hangingPunct="1">
        <a:spcBef>
          <a:spcPct val="0"/>
        </a:spcBef>
        <a:buNone/>
        <a:defRPr sz="3500" kern="1200" cap="sm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1" Type="http://schemas.openxmlformats.org/officeDocument/2006/relationships/image" Target="../media/image13.png"/><Relationship Id="rId12" Type="http://schemas.microsoft.com/office/2007/relationships/hdphoto" Target="../media/hdphoto3.wdp"/><Relationship Id="rId13" Type="http://schemas.openxmlformats.org/officeDocument/2006/relationships/image" Target="../media/image14.jpg"/><Relationship Id="rId14" Type="http://schemas.openxmlformats.org/officeDocument/2006/relationships/image" Target="../media/image15.png"/><Relationship Id="rId15" Type="http://schemas.microsoft.com/office/2007/relationships/hdphoto" Target="../media/hdphoto4.wdp"/><Relationship Id="rId16" Type="http://schemas.openxmlformats.org/officeDocument/2006/relationships/image" Target="../media/image16.png"/><Relationship Id="rId17" Type="http://schemas.microsoft.com/office/2007/relationships/hdphoto" Target="../media/hdphoto5.wdp"/><Relationship Id="rId18" Type="http://schemas.openxmlformats.org/officeDocument/2006/relationships/image" Target="../media/image17.jpeg"/><Relationship Id="rId1" Type="http://schemas.openxmlformats.org/officeDocument/2006/relationships/slideLayout" Target="../slideLayouts/slideLayout6.xml"/><Relationship Id="rId2" Type="http://schemas.openxmlformats.org/officeDocument/2006/relationships/image" Target="../media/image6.png"/><Relationship Id="rId3" Type="http://schemas.openxmlformats.org/officeDocument/2006/relationships/image" Target="../media/image7.emf"/><Relationship Id="rId4" Type="http://schemas.openxmlformats.org/officeDocument/2006/relationships/image" Target="../media/image8.png"/><Relationship Id="rId5" Type="http://schemas.openxmlformats.org/officeDocument/2006/relationships/image" Target="../media/image9.png"/><Relationship Id="rId6" Type="http://schemas.microsoft.com/office/2007/relationships/hdphoto" Target="../media/hdphoto1.wdp"/><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microsoft.com/office/2007/relationships/hdphoto" Target="../media/hdphoto2.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en-GB" sz="2400" cap="small" dirty="0" err="1"/>
              <a:t>P</a:t>
            </a:r>
            <a:r>
              <a:rPr lang="en-GB" sz="2400" cap="small" dirty="0" err="1" smtClean="0"/>
              <a:t>résentation</a:t>
            </a:r>
            <a:endParaRPr lang="en-GB" cap="small" dirty="0"/>
          </a:p>
        </p:txBody>
      </p:sp>
      <p:sp>
        <p:nvSpPr>
          <p:cNvPr id="2" name="Titre 1"/>
          <p:cNvSpPr>
            <a:spLocks noGrp="1"/>
          </p:cNvSpPr>
          <p:nvPr>
            <p:ph type="ctrTitle"/>
          </p:nvPr>
        </p:nvSpPr>
        <p:spPr/>
        <p:txBody>
          <a:bodyPr>
            <a:normAutofit fontScale="90000"/>
          </a:bodyPr>
          <a:lstStyle/>
          <a:p>
            <a:r>
              <a:rPr lang="en-GB" dirty="0" err="1" smtClean="0"/>
              <a:t>Projet</a:t>
            </a:r>
            <a:r>
              <a:rPr lang="en-GB" dirty="0" smtClean="0"/>
              <a:t> </a:t>
            </a:r>
            <a:r>
              <a:rPr lang="en-GB" dirty="0" err="1" smtClean="0"/>
              <a:t>MoCA</a:t>
            </a:r>
            <a:r>
              <a:rPr lang="en-GB" dirty="0" smtClean="0"/>
              <a:t/>
            </a:r>
            <a:br>
              <a:rPr lang="en-GB" dirty="0" smtClean="0"/>
            </a:br>
            <a:r>
              <a:rPr lang="en-GB" sz="2400" i="1" dirty="0" err="1"/>
              <a:t>mon</a:t>
            </a:r>
            <a:r>
              <a:rPr lang="en-GB" sz="2400" i="1" dirty="0"/>
              <a:t> petit Monde de </a:t>
            </a:r>
            <a:r>
              <a:rPr lang="en-GB" sz="2400" i="1" dirty="0" err="1"/>
              <a:t>Compagnons</a:t>
            </a:r>
            <a:r>
              <a:rPr lang="en-GB" sz="2400" i="1" dirty="0"/>
              <a:t> </a:t>
            </a:r>
            <a:r>
              <a:rPr lang="en-GB" sz="2400" i="1" dirty="0" err="1"/>
              <a:t>Artificiels</a:t>
            </a:r>
            <a:r>
              <a:rPr lang="en-GB" sz="2400" i="1" dirty="0"/>
              <a:t/>
            </a:r>
            <a:br>
              <a:rPr lang="en-GB" sz="2400" i="1" dirty="0"/>
            </a:br>
            <a:r>
              <a:rPr lang="fr-FR" sz="2400" i="1" dirty="0" err="1"/>
              <a:t>m</a:t>
            </a:r>
            <a:r>
              <a:rPr lang="fr-FR" sz="2400" i="1" dirty="0" err="1" smtClean="0"/>
              <a:t>y</a:t>
            </a:r>
            <a:r>
              <a:rPr lang="fr-FR" sz="2400" i="1" dirty="0" smtClean="0"/>
              <a:t> </a:t>
            </a:r>
            <a:r>
              <a:rPr lang="fr-FR" sz="2400" i="1" dirty="0" err="1"/>
              <a:t>little</a:t>
            </a:r>
            <a:r>
              <a:rPr lang="fr-FR" sz="2400" i="1" dirty="0"/>
              <a:t> </a:t>
            </a:r>
            <a:r>
              <a:rPr lang="fr-FR" sz="2400" i="1" dirty="0" err="1"/>
              <a:t>artificial</a:t>
            </a:r>
            <a:r>
              <a:rPr lang="fr-FR" sz="2400" i="1" dirty="0"/>
              <a:t> </a:t>
            </a:r>
            <a:r>
              <a:rPr lang="fr-FR" sz="2400" i="1" dirty="0" err="1"/>
              <a:t>companions</a:t>
            </a:r>
            <a:r>
              <a:rPr lang="fr-FR" sz="2400" i="1" dirty="0"/>
              <a:t> world </a:t>
            </a:r>
            <a:endParaRPr lang="en-GB" sz="2800" i="1" cap="small" dirty="0"/>
          </a:p>
        </p:txBody>
      </p:sp>
    </p:spTree>
    <p:extLst>
      <p:ext uri="{BB962C8B-B14F-4D97-AF65-F5344CB8AC3E}">
        <p14:creationId xmlns:p14="http://schemas.microsoft.com/office/powerpoint/2010/main" val="374693526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smtClean="0"/>
              <a:t>Tâches</a:t>
            </a:r>
            <a:endParaRPr lang="en-GB" dirty="0"/>
          </a:p>
        </p:txBody>
      </p:sp>
      <p:sp>
        <p:nvSpPr>
          <p:cNvPr id="3" name="Espace réservé du contenu 2"/>
          <p:cNvSpPr>
            <a:spLocks noGrp="1"/>
          </p:cNvSpPr>
          <p:nvPr>
            <p:ph idx="1"/>
          </p:nvPr>
        </p:nvSpPr>
        <p:spPr>
          <a:xfrm>
            <a:off x="457200" y="1752600"/>
            <a:ext cx="8229600" cy="4648200"/>
          </a:xfrm>
        </p:spPr>
        <p:txBody>
          <a:bodyPr>
            <a:noAutofit/>
          </a:bodyPr>
          <a:lstStyle/>
          <a:p>
            <a:pPr lvl="0"/>
            <a:r>
              <a:rPr lang="fr-FR" sz="1800" b="1" cap="small" dirty="0" smtClean="0"/>
              <a:t>Tâche 0 : </a:t>
            </a:r>
            <a:r>
              <a:rPr lang="fr-FR" sz="2000" b="1" cap="small" dirty="0" smtClean="0"/>
              <a:t>Management</a:t>
            </a:r>
            <a:r>
              <a:rPr lang="fr-FR" sz="1800" b="1" cap="small" dirty="0" smtClean="0"/>
              <a:t> et valorisation du projet (</a:t>
            </a:r>
            <a:r>
              <a:rPr lang="fr-FR" sz="1800" b="1" cap="small" dirty="0" err="1" smtClean="0"/>
              <a:t>lab</a:t>
            </a:r>
            <a:r>
              <a:rPr lang="fr-FR" sz="1800" b="1" cap="small" dirty="0" smtClean="0"/>
              <a:t>-STICC)</a:t>
            </a:r>
            <a:endParaRPr lang="fr-FR" sz="1800" dirty="0" smtClean="0"/>
          </a:p>
          <a:p>
            <a:pPr lvl="1"/>
            <a:r>
              <a:rPr lang="fr-FR" sz="1400" dirty="0" smtClean="0"/>
              <a:t>sur toute la durée du projet, </a:t>
            </a:r>
            <a:r>
              <a:rPr lang="fr-FR" sz="1400" b="1" dirty="0" smtClean="0"/>
              <a:t>42 mois</a:t>
            </a:r>
            <a:r>
              <a:rPr lang="fr-FR" sz="1400" dirty="0" smtClean="0"/>
              <a:t>, assure la coordination scientifique et technique du projet, le management administratif (suivi de l’avancement du projet) et financier, et enfin la valorisation du projet et des résultats.</a:t>
            </a:r>
          </a:p>
          <a:p>
            <a:pPr lvl="1"/>
            <a:endParaRPr lang="fr-FR" sz="1800" dirty="0" smtClean="0"/>
          </a:p>
          <a:p>
            <a:pPr lvl="0"/>
            <a:r>
              <a:rPr lang="fr-FR" sz="1800" b="1" cap="small" dirty="0" smtClean="0"/>
              <a:t>Tâche 1 : Cadrage général et recueil des exigences utilisateur (LIG)</a:t>
            </a:r>
            <a:endParaRPr lang="fr-FR" sz="1800" dirty="0" smtClean="0"/>
          </a:p>
          <a:p>
            <a:pPr lvl="1"/>
            <a:r>
              <a:rPr lang="fr-FR" sz="1400" dirty="0" smtClean="0"/>
              <a:t>d'une durée de </a:t>
            </a:r>
            <a:r>
              <a:rPr lang="fr-FR" sz="1400" b="1" dirty="0" smtClean="0"/>
              <a:t>6 mois</a:t>
            </a:r>
            <a:r>
              <a:rPr lang="fr-FR" sz="1400" dirty="0" smtClean="0"/>
              <a:t>, elle porte sur le cadrage du projet avec la spécification/modélisation du scénario général, puis une première étude de terrain pour recueillir les premières exigences utilisateurs. Cette tâche orientera les recherches sur la personnalité et la plasticité des compagnons ainsi que la conception et la réalisation des premiers démonstrateurs.</a:t>
            </a:r>
          </a:p>
          <a:p>
            <a:pPr marL="114300" indent="0">
              <a:buNone/>
            </a:pPr>
            <a:endParaRPr lang="fr-FR" sz="1800" dirty="0" smtClean="0"/>
          </a:p>
          <a:p>
            <a:pPr lvl="0"/>
            <a:r>
              <a:rPr lang="fr-FR" sz="1800" b="1" cap="small" dirty="0" smtClean="0"/>
              <a:t>Tâche 2 : Concepts et modèles (LIMSI)</a:t>
            </a:r>
            <a:endParaRPr lang="fr-FR" sz="1800" dirty="0" smtClean="0"/>
          </a:p>
          <a:p>
            <a:pPr lvl="1"/>
            <a:r>
              <a:rPr lang="fr-FR" sz="1400" dirty="0" smtClean="0"/>
              <a:t>d’une durée de </a:t>
            </a:r>
            <a:r>
              <a:rPr lang="fr-FR" sz="1400" b="1" dirty="0" smtClean="0"/>
              <a:t>39 mois</a:t>
            </a:r>
            <a:r>
              <a:rPr lang="fr-FR" sz="1400" dirty="0" smtClean="0"/>
              <a:t>, elle est le socle scientifique du projet ; elle porte sur les modèles de personnalité, de comportements et de plasticité des compagnons. Elle assurera la cohérence scientifique, la capitalisation des nouvelles connaissances et leur exploitation en retour dans la réalisation des démonstrateurs et du prototype final de « petit monde ».</a:t>
            </a:r>
            <a:endParaRPr lang="fr-FR" sz="1400" dirty="0"/>
          </a:p>
        </p:txBody>
      </p:sp>
    </p:spTree>
    <p:extLst>
      <p:ext uri="{BB962C8B-B14F-4D97-AF65-F5344CB8AC3E}">
        <p14:creationId xmlns:p14="http://schemas.microsoft.com/office/powerpoint/2010/main" val="409088095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err="1" smtClean="0"/>
              <a:t>Tâches</a:t>
            </a:r>
            <a:endParaRPr lang="en-GB" dirty="0"/>
          </a:p>
        </p:txBody>
      </p:sp>
      <p:sp>
        <p:nvSpPr>
          <p:cNvPr id="3" name="Espace réservé du contenu 2"/>
          <p:cNvSpPr>
            <a:spLocks noGrp="1"/>
          </p:cNvSpPr>
          <p:nvPr>
            <p:ph idx="1"/>
          </p:nvPr>
        </p:nvSpPr>
        <p:spPr>
          <a:xfrm>
            <a:off x="457200" y="1752600"/>
            <a:ext cx="8229600" cy="4800600"/>
          </a:xfrm>
        </p:spPr>
        <p:txBody>
          <a:bodyPr>
            <a:noAutofit/>
          </a:bodyPr>
          <a:lstStyle/>
          <a:p>
            <a:r>
              <a:rPr lang="fr-FR" sz="2000" b="1" cap="small" dirty="0" smtClean="0"/>
              <a:t>Tâche </a:t>
            </a:r>
            <a:r>
              <a:rPr lang="fr-FR" sz="2000" b="1" cap="small" dirty="0"/>
              <a:t>3 : Développements (</a:t>
            </a:r>
            <a:r>
              <a:rPr lang="fr-FR" sz="2000" b="1" cap="small" dirty="0" err="1"/>
              <a:t>Lab</a:t>
            </a:r>
            <a:r>
              <a:rPr lang="fr-FR" sz="2000" b="1" cap="small" dirty="0"/>
              <a:t>-STICC)</a:t>
            </a:r>
            <a:endParaRPr lang="fr-FR" sz="2000" dirty="0"/>
          </a:p>
          <a:p>
            <a:pPr lvl="1"/>
            <a:r>
              <a:rPr lang="fr-FR" sz="1400" dirty="0" smtClean="0"/>
              <a:t>d’une </a:t>
            </a:r>
            <a:r>
              <a:rPr lang="fr-FR" sz="1400" dirty="0"/>
              <a:t>durée de </a:t>
            </a:r>
            <a:r>
              <a:rPr lang="fr-FR" sz="1400" b="1" dirty="0"/>
              <a:t>37 mois</a:t>
            </a:r>
            <a:r>
              <a:rPr lang="fr-FR" sz="1400" dirty="0" smtClean="0"/>
              <a:t>, elle </a:t>
            </a:r>
            <a:r>
              <a:rPr lang="fr-FR" sz="1400" dirty="0"/>
              <a:t>est dédiée à la spécification, conception et réalisation technique des différents démonstrateurs intermédiaires et à la spécification, conception et réalisation technique du prototype final de « petit monde » intégrant divers compagnons robots et virtuels dans un scénario d’usage de la vie quotidienne. Le comportement des compagnons virtuels et robotiques liés à une personnalité et un rôle donnés sera implémenté.  </a:t>
            </a:r>
          </a:p>
          <a:p>
            <a:endParaRPr lang="fr-FR" sz="2000" dirty="0"/>
          </a:p>
          <a:p>
            <a:pPr lvl="0"/>
            <a:r>
              <a:rPr lang="fr-FR" sz="2000" b="1" cap="small" dirty="0"/>
              <a:t>Tâche 4 : Evaluations grande échelle (LIG)</a:t>
            </a:r>
            <a:endParaRPr lang="fr-FR" sz="2000" dirty="0"/>
          </a:p>
          <a:p>
            <a:pPr lvl="1"/>
            <a:r>
              <a:rPr lang="fr-FR" sz="1400" dirty="0" smtClean="0"/>
              <a:t>d’une </a:t>
            </a:r>
            <a:r>
              <a:rPr lang="fr-FR" sz="1400" dirty="0"/>
              <a:t>durée de </a:t>
            </a:r>
            <a:r>
              <a:rPr lang="fr-FR" sz="1400" b="1" dirty="0"/>
              <a:t>23 mois</a:t>
            </a:r>
            <a:r>
              <a:rPr lang="fr-FR" sz="1400" dirty="0" smtClean="0"/>
              <a:t>, elle </a:t>
            </a:r>
            <a:r>
              <a:rPr lang="fr-FR" sz="1400" dirty="0"/>
              <a:t>concerne </a:t>
            </a:r>
            <a:r>
              <a:rPr lang="fr-FR" sz="1400" dirty="0" smtClean="0"/>
              <a:t>les expérimentations (de la préparation des protocoles à l’analyse </a:t>
            </a:r>
            <a:r>
              <a:rPr lang="fr-FR" sz="1400" dirty="0"/>
              <a:t>des résultats </a:t>
            </a:r>
            <a:r>
              <a:rPr lang="fr-FR" sz="1400" dirty="0" smtClean="0"/>
              <a:t>obtenus) </a:t>
            </a:r>
          </a:p>
          <a:p>
            <a:pPr lvl="1"/>
            <a:r>
              <a:rPr lang="fr-FR" sz="1400" dirty="0" smtClean="0"/>
              <a:t>3 campagnes </a:t>
            </a:r>
            <a:r>
              <a:rPr lang="fr-FR" sz="1400" dirty="0"/>
              <a:t>d’expérimentation sont programmées : </a:t>
            </a:r>
            <a:r>
              <a:rPr lang="fr-FR" sz="1400" dirty="0" smtClean="0"/>
              <a:t>2 pour </a:t>
            </a:r>
            <a:r>
              <a:rPr lang="fr-FR" sz="1400" dirty="0"/>
              <a:t>les démonstrateurs intermédiaires et </a:t>
            </a:r>
            <a:r>
              <a:rPr lang="fr-FR" sz="1400" dirty="0" smtClean="0"/>
              <a:t>1expérimentation </a:t>
            </a:r>
            <a:r>
              <a:rPr lang="fr-FR" sz="1400" dirty="0"/>
              <a:t>finale longue (3 mois) pour l’évaluation finale du prototype de « petit monde ». </a:t>
            </a:r>
            <a:endParaRPr lang="fr-FR" sz="1400" dirty="0" smtClean="0"/>
          </a:p>
          <a:p>
            <a:pPr lvl="1"/>
            <a:r>
              <a:rPr lang="fr-FR" sz="1400" dirty="0" smtClean="0"/>
              <a:t>La dernière expérimentation sera </a:t>
            </a:r>
            <a:r>
              <a:rPr lang="fr-FR" sz="1400" dirty="0"/>
              <a:t>réalisée selon </a:t>
            </a:r>
            <a:r>
              <a:rPr lang="fr-FR" sz="1400" dirty="0" smtClean="0"/>
              <a:t>2 modes</a:t>
            </a:r>
            <a:r>
              <a:rPr lang="fr-FR" sz="1400" dirty="0"/>
              <a:t> : un mode « contrôlé » et un mode « in vivo ». Le mode contrôlé met en œuvre la plate-forme d’utilisabilité LOUSTIC (partenaire </a:t>
            </a:r>
            <a:r>
              <a:rPr lang="fr-FR" sz="1400" dirty="0" err="1"/>
              <a:t>Lab</a:t>
            </a:r>
            <a:r>
              <a:rPr lang="fr-FR" sz="1400" dirty="0"/>
              <a:t>-STICC) qui permettra une observation comportementale d’un usager avec son « petit monde ». Pour le mode « in vivo </a:t>
            </a:r>
            <a:r>
              <a:rPr lang="fr-FR" sz="1400" dirty="0" smtClean="0"/>
              <a:t>», le </a:t>
            </a:r>
            <a:r>
              <a:rPr lang="fr-FR" sz="1400" dirty="0"/>
              <a:t>« petit monde » </a:t>
            </a:r>
            <a:r>
              <a:rPr lang="fr-FR" sz="1400" dirty="0" smtClean="0"/>
              <a:t>sera déployé dans </a:t>
            </a:r>
            <a:r>
              <a:rPr lang="fr-FR" sz="1400" dirty="0"/>
              <a:t>quelques familles dont les enfants sont d’âge proche. </a:t>
            </a:r>
          </a:p>
          <a:p>
            <a:pPr marL="114300" indent="0">
              <a:buNone/>
            </a:pPr>
            <a:endParaRPr lang="en-GB" sz="1400" dirty="0"/>
          </a:p>
        </p:txBody>
      </p:sp>
    </p:spTree>
    <p:extLst>
      <p:ext uri="{BB962C8B-B14F-4D97-AF65-F5344CB8AC3E}">
        <p14:creationId xmlns:p14="http://schemas.microsoft.com/office/powerpoint/2010/main" val="212228391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6128" y="382972"/>
            <a:ext cx="8260672" cy="1039427"/>
          </a:xfrm>
        </p:spPr>
        <p:txBody>
          <a:bodyPr/>
          <a:lstStyle/>
          <a:p>
            <a:r>
              <a:rPr lang="en-GB" dirty="0" err="1" smtClean="0"/>
              <a:t>Ordonnancement</a:t>
            </a:r>
            <a:endParaRPr lang="en-GB" dirty="0"/>
          </a:p>
        </p:txBody>
      </p:sp>
      <p:pic>
        <p:nvPicPr>
          <p:cNvPr id="4" name="Image 3"/>
          <p:cNvPicPr/>
          <p:nvPr/>
        </p:nvPicPr>
        <p:blipFill>
          <a:blip r:embed="rId2">
            <a:extLst>
              <a:ext uri="{28A0092B-C50C-407E-A947-70E740481C1C}">
                <a14:useLocalDpi xmlns:a14="http://schemas.microsoft.com/office/drawing/2010/main"/>
              </a:ext>
            </a:extLst>
          </a:blip>
          <a:stretch>
            <a:fillRect/>
          </a:stretch>
        </p:blipFill>
        <p:spPr>
          <a:xfrm>
            <a:off x="426128" y="2425700"/>
            <a:ext cx="8335645" cy="4102100"/>
          </a:xfrm>
          <a:prstGeom prst="rect">
            <a:avLst/>
          </a:prstGeom>
        </p:spPr>
      </p:pic>
      <p:cxnSp>
        <p:nvCxnSpPr>
          <p:cNvPr id="9" name="Connecteur droit avec flèche 8"/>
          <p:cNvCxnSpPr/>
          <p:nvPr/>
        </p:nvCxnSpPr>
        <p:spPr>
          <a:xfrm>
            <a:off x="1155700" y="2119901"/>
            <a:ext cx="3835400" cy="5089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ZoneTexte 9"/>
          <p:cNvSpPr txBox="1"/>
          <p:nvPr/>
        </p:nvSpPr>
        <p:spPr>
          <a:xfrm>
            <a:off x="1" y="1181182"/>
            <a:ext cx="1917700" cy="938719"/>
          </a:xfrm>
          <a:prstGeom prst="rect">
            <a:avLst/>
          </a:prstGeom>
          <a:noFill/>
        </p:spPr>
        <p:txBody>
          <a:bodyPr wrap="square" rtlCol="0">
            <a:spAutoFit/>
          </a:bodyPr>
          <a:lstStyle/>
          <a:p>
            <a:r>
              <a:rPr lang="fr-FR" sz="1100" b="1" dirty="0" smtClean="0">
                <a:solidFill>
                  <a:srgbClr val="CF543F"/>
                </a:solidFill>
              </a:rPr>
              <a:t>31 mars 2013:</a:t>
            </a:r>
          </a:p>
          <a:p>
            <a:r>
              <a:rPr lang="fr-FR" sz="1100" dirty="0" smtClean="0"/>
              <a:t>Vision </a:t>
            </a:r>
            <a:r>
              <a:rPr lang="fr-FR" sz="1100" dirty="0"/>
              <a:t>partagée des partenaires sur le scénario d’usage et les exigences utilisateurs</a:t>
            </a:r>
            <a:r>
              <a:rPr lang="fr-FR" sz="1100" dirty="0" smtClean="0">
                <a:effectLst/>
              </a:rPr>
              <a:t> </a:t>
            </a:r>
            <a:endParaRPr lang="en-GB" sz="1100" dirty="0"/>
          </a:p>
        </p:txBody>
      </p:sp>
      <p:cxnSp>
        <p:nvCxnSpPr>
          <p:cNvPr id="13" name="Connecteur droit avec flèche 12"/>
          <p:cNvCxnSpPr/>
          <p:nvPr/>
        </p:nvCxnSpPr>
        <p:spPr>
          <a:xfrm>
            <a:off x="3060700" y="1968500"/>
            <a:ext cx="2222500" cy="660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ZoneTexte 15"/>
          <p:cNvSpPr txBox="1"/>
          <p:nvPr/>
        </p:nvSpPr>
        <p:spPr>
          <a:xfrm>
            <a:off x="1917701" y="1234808"/>
            <a:ext cx="1917700" cy="769441"/>
          </a:xfrm>
          <a:prstGeom prst="rect">
            <a:avLst/>
          </a:prstGeom>
          <a:noFill/>
        </p:spPr>
        <p:txBody>
          <a:bodyPr wrap="square" rtlCol="0">
            <a:spAutoFit/>
          </a:bodyPr>
          <a:lstStyle/>
          <a:p>
            <a:r>
              <a:rPr lang="fr-FR" sz="1100" b="1" dirty="0" smtClean="0">
                <a:solidFill>
                  <a:srgbClr val="CF543F"/>
                </a:solidFill>
              </a:rPr>
              <a:t>30 juin 2013:</a:t>
            </a:r>
          </a:p>
          <a:p>
            <a:r>
              <a:rPr lang="fr-FR" sz="1100" dirty="0"/>
              <a:t>Cohérence et convergence des démonstrateurs unitaires </a:t>
            </a:r>
            <a:endParaRPr lang="en-GB" sz="1100" dirty="0"/>
          </a:p>
        </p:txBody>
      </p:sp>
      <p:sp>
        <p:nvSpPr>
          <p:cNvPr id="18" name="ZoneTexte 17"/>
          <p:cNvSpPr txBox="1"/>
          <p:nvPr/>
        </p:nvSpPr>
        <p:spPr>
          <a:xfrm>
            <a:off x="4324350" y="1263116"/>
            <a:ext cx="1917700" cy="769441"/>
          </a:xfrm>
          <a:prstGeom prst="rect">
            <a:avLst/>
          </a:prstGeom>
          <a:noFill/>
        </p:spPr>
        <p:txBody>
          <a:bodyPr wrap="square" rtlCol="0">
            <a:spAutoFit/>
          </a:bodyPr>
          <a:lstStyle/>
          <a:p>
            <a:r>
              <a:rPr lang="fr-FR" sz="1100" b="1" dirty="0" smtClean="0">
                <a:solidFill>
                  <a:srgbClr val="CF543F"/>
                </a:solidFill>
              </a:rPr>
              <a:t>31 mars 2014:</a:t>
            </a:r>
          </a:p>
          <a:p>
            <a:r>
              <a:rPr lang="fr-FR" sz="1100" dirty="0" smtClean="0"/>
              <a:t>Démonstrateurs </a:t>
            </a:r>
            <a:r>
              <a:rPr lang="fr-FR" sz="1100" dirty="0"/>
              <a:t>unitaires et 1</a:t>
            </a:r>
            <a:r>
              <a:rPr lang="fr-FR" sz="1100" baseline="30000" dirty="0"/>
              <a:t>ère</a:t>
            </a:r>
            <a:r>
              <a:rPr lang="fr-FR" sz="1100" dirty="0"/>
              <a:t> version de l’IHM de </a:t>
            </a:r>
            <a:r>
              <a:rPr lang="fr-FR" sz="1100" dirty="0" smtClean="0"/>
              <a:t>plasticité validés</a:t>
            </a:r>
            <a:endParaRPr lang="en-GB" sz="1100" dirty="0"/>
          </a:p>
        </p:txBody>
      </p:sp>
      <p:cxnSp>
        <p:nvCxnSpPr>
          <p:cNvPr id="19" name="Connecteur droit avec flèche 18"/>
          <p:cNvCxnSpPr/>
          <p:nvPr/>
        </p:nvCxnSpPr>
        <p:spPr>
          <a:xfrm>
            <a:off x="5600700" y="1968500"/>
            <a:ext cx="635000" cy="660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ZoneTexte 20"/>
          <p:cNvSpPr txBox="1"/>
          <p:nvPr/>
        </p:nvSpPr>
        <p:spPr>
          <a:xfrm>
            <a:off x="6940550" y="1186998"/>
            <a:ext cx="1917700" cy="938719"/>
          </a:xfrm>
          <a:prstGeom prst="rect">
            <a:avLst/>
          </a:prstGeom>
          <a:noFill/>
        </p:spPr>
        <p:txBody>
          <a:bodyPr wrap="square" rtlCol="0">
            <a:spAutoFit/>
          </a:bodyPr>
          <a:lstStyle/>
          <a:p>
            <a:r>
              <a:rPr lang="fr-FR" sz="1100" b="1" dirty="0" smtClean="0">
                <a:solidFill>
                  <a:srgbClr val="CF543F"/>
                </a:solidFill>
              </a:rPr>
              <a:t>31 mars 2014:</a:t>
            </a:r>
          </a:p>
          <a:p>
            <a:r>
              <a:rPr lang="fr-FR" sz="1100" dirty="0" smtClean="0"/>
              <a:t>Démonstrateur du collectif  et 2</a:t>
            </a:r>
            <a:r>
              <a:rPr lang="fr-FR" sz="1100" baseline="30000" dirty="0" smtClean="0"/>
              <a:t>ère</a:t>
            </a:r>
            <a:r>
              <a:rPr lang="fr-FR" sz="1100" dirty="0" smtClean="0"/>
              <a:t> </a:t>
            </a:r>
            <a:r>
              <a:rPr lang="fr-FR" sz="1100" dirty="0"/>
              <a:t>version de l’IHM de </a:t>
            </a:r>
            <a:r>
              <a:rPr lang="fr-FR" sz="1100" dirty="0" smtClean="0"/>
              <a:t>plasticité validés</a:t>
            </a:r>
            <a:endParaRPr lang="en-GB" sz="1100" dirty="0"/>
          </a:p>
        </p:txBody>
      </p:sp>
      <p:cxnSp>
        <p:nvCxnSpPr>
          <p:cNvPr id="22" name="Connecteur droit avec flèche 21"/>
          <p:cNvCxnSpPr/>
          <p:nvPr/>
        </p:nvCxnSpPr>
        <p:spPr>
          <a:xfrm flipH="1">
            <a:off x="7480300" y="1925662"/>
            <a:ext cx="438150" cy="7032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249682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6128" y="382972"/>
            <a:ext cx="8260672" cy="1039427"/>
          </a:xfrm>
        </p:spPr>
        <p:txBody>
          <a:bodyPr/>
          <a:lstStyle/>
          <a:p>
            <a:r>
              <a:rPr lang="en-GB" dirty="0" smtClean="0"/>
              <a:t>1er </a:t>
            </a:r>
            <a:r>
              <a:rPr lang="en-GB" dirty="0" err="1" smtClean="0"/>
              <a:t>octobre</a:t>
            </a:r>
            <a:r>
              <a:rPr lang="en-GB" dirty="0" smtClean="0"/>
              <a:t> </a:t>
            </a:r>
            <a:r>
              <a:rPr lang="fr-FR" dirty="0" smtClean="0"/>
              <a:t>–</a:t>
            </a:r>
            <a:r>
              <a:rPr lang="en-GB" dirty="0" smtClean="0"/>
              <a:t> 30 </a:t>
            </a:r>
            <a:r>
              <a:rPr lang="en-GB" dirty="0" err="1" smtClean="0"/>
              <a:t>juin</a:t>
            </a:r>
            <a:r>
              <a:rPr lang="en-GB" dirty="0" smtClean="0"/>
              <a:t> 2013</a:t>
            </a:r>
            <a:endParaRPr lang="en-GB" dirty="0"/>
          </a:p>
        </p:txBody>
      </p:sp>
      <p:pic>
        <p:nvPicPr>
          <p:cNvPr id="4" name="Image 3"/>
          <p:cNvPicPr/>
          <p:nvPr/>
        </p:nvPicPr>
        <p:blipFill>
          <a:blip r:embed="rId2">
            <a:extLst>
              <a:ext uri="{28A0092B-C50C-407E-A947-70E740481C1C}">
                <a14:useLocalDpi xmlns:a14="http://schemas.microsoft.com/office/drawing/2010/main"/>
              </a:ext>
            </a:extLst>
          </a:blip>
          <a:stretch>
            <a:fillRect/>
          </a:stretch>
        </p:blipFill>
        <p:spPr>
          <a:xfrm>
            <a:off x="351155" y="2286000"/>
            <a:ext cx="8335645" cy="4102100"/>
          </a:xfrm>
          <a:prstGeom prst="rect">
            <a:avLst/>
          </a:prstGeom>
        </p:spPr>
      </p:pic>
      <p:cxnSp>
        <p:nvCxnSpPr>
          <p:cNvPr id="9" name="Connecteur droit avec flèche 8"/>
          <p:cNvCxnSpPr/>
          <p:nvPr/>
        </p:nvCxnSpPr>
        <p:spPr>
          <a:xfrm flipH="1">
            <a:off x="4921250" y="2107283"/>
            <a:ext cx="171450" cy="3956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ZoneTexte 9"/>
          <p:cNvSpPr txBox="1"/>
          <p:nvPr/>
        </p:nvSpPr>
        <p:spPr>
          <a:xfrm>
            <a:off x="4013201" y="1168564"/>
            <a:ext cx="1917700" cy="938719"/>
          </a:xfrm>
          <a:prstGeom prst="rect">
            <a:avLst/>
          </a:prstGeom>
          <a:noFill/>
        </p:spPr>
        <p:txBody>
          <a:bodyPr wrap="square" rtlCol="0">
            <a:spAutoFit/>
          </a:bodyPr>
          <a:lstStyle/>
          <a:p>
            <a:r>
              <a:rPr lang="fr-FR" sz="1100" b="1" dirty="0" smtClean="0">
                <a:solidFill>
                  <a:srgbClr val="CF543F"/>
                </a:solidFill>
              </a:rPr>
              <a:t>31 mars 2013:</a:t>
            </a:r>
          </a:p>
          <a:p>
            <a:r>
              <a:rPr lang="fr-FR" sz="1100" dirty="0" smtClean="0"/>
              <a:t>Vision </a:t>
            </a:r>
            <a:r>
              <a:rPr lang="fr-FR" sz="1100" dirty="0"/>
              <a:t>partagée des partenaires sur le scénario d’usage et les exigences utilisateurs</a:t>
            </a:r>
            <a:r>
              <a:rPr lang="fr-FR" sz="1100" dirty="0" smtClean="0">
                <a:effectLst/>
              </a:rPr>
              <a:t> </a:t>
            </a:r>
            <a:endParaRPr lang="en-GB" sz="1100" dirty="0"/>
          </a:p>
        </p:txBody>
      </p:sp>
      <p:cxnSp>
        <p:nvCxnSpPr>
          <p:cNvPr id="13" name="Connecteur droit avec flèche 12"/>
          <p:cNvCxnSpPr/>
          <p:nvPr/>
        </p:nvCxnSpPr>
        <p:spPr>
          <a:xfrm flipH="1">
            <a:off x="5257800" y="1993900"/>
            <a:ext cx="825500" cy="5089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ZoneTexte 15"/>
          <p:cNvSpPr txBox="1"/>
          <p:nvPr/>
        </p:nvSpPr>
        <p:spPr>
          <a:xfrm>
            <a:off x="5930901" y="1181182"/>
            <a:ext cx="1917700" cy="769441"/>
          </a:xfrm>
          <a:prstGeom prst="rect">
            <a:avLst/>
          </a:prstGeom>
          <a:noFill/>
        </p:spPr>
        <p:txBody>
          <a:bodyPr wrap="square" rtlCol="0">
            <a:spAutoFit/>
          </a:bodyPr>
          <a:lstStyle/>
          <a:p>
            <a:r>
              <a:rPr lang="fr-FR" sz="1100" b="1" dirty="0" smtClean="0">
                <a:solidFill>
                  <a:srgbClr val="CF543F"/>
                </a:solidFill>
              </a:rPr>
              <a:t>30 juin 2013:</a:t>
            </a:r>
          </a:p>
          <a:p>
            <a:r>
              <a:rPr lang="fr-FR" sz="1100" dirty="0"/>
              <a:t>Cohérence et convergence des démonstrateurs unitaires </a:t>
            </a:r>
            <a:endParaRPr lang="en-GB" sz="1100" dirty="0"/>
          </a:p>
        </p:txBody>
      </p:sp>
      <p:sp>
        <p:nvSpPr>
          <p:cNvPr id="3" name="Ellipse 2"/>
          <p:cNvSpPr/>
          <p:nvPr/>
        </p:nvSpPr>
        <p:spPr>
          <a:xfrm>
            <a:off x="2933700" y="1955800"/>
            <a:ext cx="2438400" cy="45974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ZoneTexte 16"/>
          <p:cNvSpPr txBox="1"/>
          <p:nvPr/>
        </p:nvSpPr>
        <p:spPr>
          <a:xfrm>
            <a:off x="1060451" y="1244845"/>
            <a:ext cx="1917700" cy="600164"/>
          </a:xfrm>
          <a:prstGeom prst="rect">
            <a:avLst/>
          </a:prstGeom>
          <a:noFill/>
        </p:spPr>
        <p:txBody>
          <a:bodyPr wrap="square" rtlCol="0">
            <a:spAutoFit/>
          </a:bodyPr>
          <a:lstStyle/>
          <a:p>
            <a:r>
              <a:rPr lang="fr-FR" sz="1100" b="1" dirty="0" smtClean="0">
                <a:solidFill>
                  <a:srgbClr val="CF543F"/>
                </a:solidFill>
              </a:rPr>
              <a:t>1</a:t>
            </a:r>
            <a:r>
              <a:rPr lang="fr-FR" sz="1100" b="1" baseline="30000" dirty="0" smtClean="0">
                <a:solidFill>
                  <a:srgbClr val="CF543F"/>
                </a:solidFill>
              </a:rPr>
              <a:t>er</a:t>
            </a:r>
            <a:r>
              <a:rPr lang="fr-FR" sz="1100" b="1" dirty="0" smtClean="0">
                <a:solidFill>
                  <a:srgbClr val="CF543F"/>
                </a:solidFill>
              </a:rPr>
              <a:t> octobre2012:</a:t>
            </a:r>
          </a:p>
          <a:p>
            <a:r>
              <a:rPr lang="fr-FR" sz="1100" dirty="0" smtClean="0"/>
              <a:t>Démarrage officiel du projet</a:t>
            </a:r>
            <a:endParaRPr lang="en-GB" sz="1100" dirty="0"/>
          </a:p>
        </p:txBody>
      </p:sp>
      <p:cxnSp>
        <p:nvCxnSpPr>
          <p:cNvPr id="20" name="Connecteur droit avec flèche 19"/>
          <p:cNvCxnSpPr/>
          <p:nvPr/>
        </p:nvCxnSpPr>
        <p:spPr>
          <a:xfrm>
            <a:off x="1943100" y="1845009"/>
            <a:ext cx="2387600" cy="6578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746540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GB" dirty="0" err="1"/>
              <a:t>L</a:t>
            </a:r>
            <a:r>
              <a:rPr lang="en-GB" dirty="0" err="1" smtClean="0"/>
              <a:t>ivrables</a:t>
            </a:r>
            <a:r>
              <a:rPr lang="en-GB" dirty="0" smtClean="0"/>
              <a:t> : </a:t>
            </a:r>
            <a:br>
              <a:rPr lang="en-GB" dirty="0" smtClean="0"/>
            </a:br>
            <a:r>
              <a:rPr lang="en-GB" dirty="0" smtClean="0"/>
              <a:t>1er </a:t>
            </a:r>
            <a:r>
              <a:rPr lang="en-GB" dirty="0" err="1" smtClean="0"/>
              <a:t>octobre</a:t>
            </a:r>
            <a:r>
              <a:rPr lang="en-GB" dirty="0" smtClean="0"/>
              <a:t> </a:t>
            </a:r>
            <a:r>
              <a:rPr lang="fr-FR" dirty="0" smtClean="0"/>
              <a:t>–</a:t>
            </a:r>
            <a:r>
              <a:rPr lang="en-GB" dirty="0" smtClean="0"/>
              <a:t> 31 mars 2013</a:t>
            </a:r>
            <a:endParaRPr lang="en-GB" dirty="0"/>
          </a:p>
        </p:txBody>
      </p:sp>
      <p:sp>
        <p:nvSpPr>
          <p:cNvPr id="5" name="Espace réservé du contenu 4"/>
          <p:cNvSpPr>
            <a:spLocks noGrp="1"/>
          </p:cNvSpPr>
          <p:nvPr>
            <p:ph idx="1"/>
          </p:nvPr>
        </p:nvSpPr>
        <p:spPr/>
        <p:txBody>
          <a:bodyPr>
            <a:normAutofit fontScale="85000" lnSpcReduction="20000"/>
          </a:bodyPr>
          <a:lstStyle/>
          <a:p>
            <a:pPr marL="114300" indent="0">
              <a:buNone/>
            </a:pPr>
            <a:r>
              <a:rPr lang="fr-FR" sz="2000" b="1" dirty="0" smtClean="0"/>
              <a:t>ST1.1 </a:t>
            </a:r>
            <a:r>
              <a:rPr lang="fr-FR" sz="2000" b="1" dirty="0"/>
              <a:t>Préciser et modéliser le scénario d’usage </a:t>
            </a:r>
            <a:endParaRPr lang="fr-FR" sz="2000" dirty="0"/>
          </a:p>
          <a:p>
            <a:r>
              <a:rPr lang="fr-FR" sz="2000" i="1" dirty="0"/>
              <a:t>Leader :</a:t>
            </a:r>
            <a:r>
              <a:rPr lang="fr-FR" sz="2000" b="1" dirty="0"/>
              <a:t> </a:t>
            </a:r>
            <a:r>
              <a:rPr lang="fr-FR" sz="2000" b="1" i="1" dirty="0"/>
              <a:t>LIG, </a:t>
            </a:r>
            <a:r>
              <a:rPr lang="fr-FR" sz="2000" i="1" dirty="0"/>
              <a:t>Participants:</a:t>
            </a:r>
            <a:r>
              <a:rPr lang="fr-FR" sz="2000" b="1" i="1" dirty="0"/>
              <a:t> TOUS</a:t>
            </a:r>
            <a:endParaRPr lang="fr-FR" sz="2000" dirty="0"/>
          </a:p>
          <a:p>
            <a:pPr lvl="1"/>
            <a:r>
              <a:rPr lang="fr-FR" sz="1600" dirty="0"/>
              <a:t>Définir a priori le corpus des critères de valeur</a:t>
            </a:r>
          </a:p>
          <a:p>
            <a:pPr lvl="1"/>
            <a:r>
              <a:rPr lang="fr-FR" sz="1600" dirty="0"/>
              <a:t>Ecrire précisément un scénario d’usage de la vie de tous les jours</a:t>
            </a:r>
          </a:p>
          <a:p>
            <a:pPr lvl="1"/>
            <a:r>
              <a:rPr lang="fr-FR" sz="1600" dirty="0"/>
              <a:t>Formaliser des séquences d’interaction et de collaboration à l’aide du langage </a:t>
            </a:r>
            <a:r>
              <a:rPr lang="fr-FR" sz="1600" dirty="0" smtClean="0"/>
              <a:t>BRAHMS</a:t>
            </a:r>
          </a:p>
          <a:p>
            <a:r>
              <a:rPr lang="fr-FR" sz="2000" b="1" i="1" dirty="0" smtClean="0">
                <a:solidFill>
                  <a:srgbClr val="CF543F"/>
                </a:solidFill>
              </a:rPr>
              <a:t>Livrable L1.1</a:t>
            </a:r>
            <a:r>
              <a:rPr lang="fr-FR" sz="2000" i="1" dirty="0" smtClean="0">
                <a:solidFill>
                  <a:srgbClr val="CF543F"/>
                </a:solidFill>
              </a:rPr>
              <a:t>: </a:t>
            </a:r>
            <a:r>
              <a:rPr lang="fr-FR" sz="2000" i="1" dirty="0">
                <a:solidFill>
                  <a:srgbClr val="CF543F"/>
                </a:solidFill>
              </a:rPr>
              <a:t>Description et modélisation BRAHMS du scénario </a:t>
            </a:r>
          </a:p>
          <a:p>
            <a:r>
              <a:rPr lang="fr-FR" sz="2000" b="1" i="1" dirty="0">
                <a:solidFill>
                  <a:srgbClr val="CF543F"/>
                </a:solidFill>
              </a:rPr>
              <a:t>T0+3</a:t>
            </a:r>
          </a:p>
          <a:p>
            <a:pPr marL="114300" indent="0">
              <a:buNone/>
            </a:pPr>
            <a:r>
              <a:rPr lang="fr-FR" sz="2000" dirty="0" smtClean="0"/>
              <a:t> </a:t>
            </a:r>
            <a:endParaRPr lang="fr-FR" sz="2000" dirty="0"/>
          </a:p>
          <a:p>
            <a:endParaRPr lang="fr-FR" sz="2000" dirty="0"/>
          </a:p>
          <a:p>
            <a:r>
              <a:rPr lang="fr-FR" sz="2000" b="1" dirty="0" smtClean="0"/>
              <a:t>ST1.2 </a:t>
            </a:r>
            <a:r>
              <a:rPr lang="fr-FR" sz="2000" b="1" dirty="0"/>
              <a:t>Recueillir les exigences utilisateurs</a:t>
            </a:r>
            <a:r>
              <a:rPr lang="fr-FR" sz="2000" dirty="0"/>
              <a:t> </a:t>
            </a:r>
          </a:p>
          <a:p>
            <a:r>
              <a:rPr lang="fr-FR" sz="2000" i="1" dirty="0"/>
              <a:t>Leader : </a:t>
            </a:r>
            <a:r>
              <a:rPr lang="fr-FR" sz="2000" b="1" i="1" dirty="0"/>
              <a:t>LTCI, </a:t>
            </a:r>
            <a:r>
              <a:rPr lang="fr-FR" sz="2000" i="1" dirty="0"/>
              <a:t>Participants :</a:t>
            </a:r>
            <a:r>
              <a:rPr lang="fr-FR" sz="2000" b="1" i="1" dirty="0"/>
              <a:t> </a:t>
            </a:r>
            <a:r>
              <a:rPr lang="fr-FR" sz="2000" b="1" i="1" dirty="0" err="1"/>
              <a:t>LabSTICC</a:t>
            </a:r>
            <a:r>
              <a:rPr lang="fr-FR" sz="2000" b="1" i="1" dirty="0"/>
              <a:t>, LIG</a:t>
            </a:r>
            <a:endParaRPr lang="fr-FR" sz="2000" dirty="0"/>
          </a:p>
          <a:p>
            <a:pPr lvl="1"/>
            <a:r>
              <a:rPr lang="fr-FR" sz="1600" dirty="0"/>
              <a:t>Définir le protocole expérimental</a:t>
            </a:r>
          </a:p>
          <a:p>
            <a:pPr lvl="1"/>
            <a:r>
              <a:rPr lang="fr-FR" sz="1600" dirty="0"/>
              <a:t>Elaborer le questionnaire</a:t>
            </a:r>
          </a:p>
          <a:p>
            <a:pPr lvl="1"/>
            <a:r>
              <a:rPr lang="fr-FR" sz="1600" dirty="0"/>
              <a:t>Recueillir et traiter les </a:t>
            </a:r>
            <a:r>
              <a:rPr lang="fr-FR" sz="1600" dirty="0" smtClean="0"/>
              <a:t>données d’expérimentation </a:t>
            </a:r>
          </a:p>
          <a:p>
            <a:r>
              <a:rPr lang="fr-FR" sz="2000" b="1" i="1" dirty="0" smtClean="0">
                <a:solidFill>
                  <a:srgbClr val="CF543F"/>
                </a:solidFill>
              </a:rPr>
              <a:t>Livrable L1.2 </a:t>
            </a:r>
            <a:r>
              <a:rPr lang="fr-FR" sz="2000" i="1" dirty="0" smtClean="0">
                <a:solidFill>
                  <a:srgbClr val="CF543F"/>
                </a:solidFill>
              </a:rPr>
              <a:t>: Rapport </a:t>
            </a:r>
            <a:r>
              <a:rPr lang="fr-FR" sz="2000" i="1" dirty="0">
                <a:solidFill>
                  <a:srgbClr val="CF543F"/>
                </a:solidFill>
              </a:rPr>
              <a:t>de fin d’expérimentation et d’analyse des exigences utilisateur</a:t>
            </a:r>
          </a:p>
          <a:p>
            <a:r>
              <a:rPr lang="fr-FR" sz="2000" b="1" i="1" dirty="0">
                <a:solidFill>
                  <a:srgbClr val="CF543F"/>
                </a:solidFill>
              </a:rPr>
              <a:t>T0+</a:t>
            </a:r>
            <a:r>
              <a:rPr lang="fr-FR" sz="2000" b="1" i="1" dirty="0" smtClean="0">
                <a:solidFill>
                  <a:srgbClr val="CF543F"/>
                </a:solidFill>
              </a:rPr>
              <a:t>6</a:t>
            </a:r>
            <a:endParaRPr lang="fr-FR" sz="2000" b="1" i="1" dirty="0">
              <a:solidFill>
                <a:srgbClr val="CF543F"/>
              </a:solidFill>
            </a:endParaRPr>
          </a:p>
        </p:txBody>
      </p:sp>
    </p:spTree>
    <p:extLst>
      <p:ext uri="{BB962C8B-B14F-4D97-AF65-F5344CB8AC3E}">
        <p14:creationId xmlns:p14="http://schemas.microsoft.com/office/powerpoint/2010/main" val="271578266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GB" dirty="0" err="1" smtClean="0"/>
              <a:t>Todo</a:t>
            </a:r>
            <a:r>
              <a:rPr lang="en-GB" dirty="0" smtClean="0"/>
              <a:t> List </a:t>
            </a:r>
            <a:br>
              <a:rPr lang="en-GB" dirty="0" smtClean="0"/>
            </a:br>
            <a:r>
              <a:rPr lang="en-GB" dirty="0" smtClean="0"/>
              <a:t>1er </a:t>
            </a:r>
            <a:r>
              <a:rPr lang="en-GB" dirty="0" err="1" smtClean="0"/>
              <a:t>octobre</a:t>
            </a:r>
            <a:r>
              <a:rPr lang="en-GB" dirty="0" smtClean="0"/>
              <a:t> </a:t>
            </a:r>
            <a:r>
              <a:rPr lang="fr-FR" dirty="0" smtClean="0"/>
              <a:t>–</a:t>
            </a:r>
            <a:r>
              <a:rPr lang="en-GB" dirty="0" smtClean="0"/>
              <a:t> 31 mars 2013</a:t>
            </a:r>
            <a:endParaRPr lang="en-GB" dirty="0"/>
          </a:p>
        </p:txBody>
      </p:sp>
      <p:sp>
        <p:nvSpPr>
          <p:cNvPr id="5" name="Espace réservé du contenu 4"/>
          <p:cNvSpPr>
            <a:spLocks noGrp="1"/>
          </p:cNvSpPr>
          <p:nvPr>
            <p:ph idx="1"/>
          </p:nvPr>
        </p:nvSpPr>
        <p:spPr/>
        <p:txBody>
          <a:bodyPr>
            <a:normAutofit fontScale="92500" lnSpcReduction="10000"/>
          </a:bodyPr>
          <a:lstStyle/>
          <a:p>
            <a:pPr lvl="1"/>
            <a:r>
              <a:rPr lang="fr-FR" dirty="0" smtClean="0"/>
              <a:t>Recrutement</a:t>
            </a:r>
          </a:p>
          <a:p>
            <a:pPr lvl="1"/>
            <a:r>
              <a:rPr lang="fr-FR" dirty="0" smtClean="0"/>
              <a:t>Site web – </a:t>
            </a:r>
            <a:r>
              <a:rPr lang="fr-FR" dirty="0" err="1" smtClean="0"/>
              <a:t>moca.imag.fr</a:t>
            </a:r>
            <a:r>
              <a:rPr lang="fr-FR" dirty="0" smtClean="0"/>
              <a:t> (site collaboratif, outil DRUPAL)</a:t>
            </a:r>
          </a:p>
          <a:p>
            <a:pPr lvl="1"/>
            <a:r>
              <a:rPr lang="fr-FR" dirty="0" err="1" smtClean="0"/>
              <a:t>Kickoff</a:t>
            </a:r>
            <a:r>
              <a:rPr lang="fr-FR" dirty="0" smtClean="0"/>
              <a:t> à Brest le 11 octobre 2011</a:t>
            </a:r>
          </a:p>
          <a:p>
            <a:pPr lvl="2"/>
            <a:r>
              <a:rPr lang="fr-FR" dirty="0" smtClean="0"/>
              <a:t>Responsable : DD</a:t>
            </a:r>
          </a:p>
          <a:p>
            <a:pPr lvl="2"/>
            <a:r>
              <a:rPr lang="fr-FR" dirty="0" smtClean="0"/>
              <a:t>Participants : tous les partenaires représentés</a:t>
            </a:r>
          </a:p>
          <a:p>
            <a:pPr lvl="1"/>
            <a:r>
              <a:rPr lang="fr-FR" dirty="0"/>
              <a:t>Définir </a:t>
            </a:r>
            <a:r>
              <a:rPr lang="fr-FR" dirty="0" smtClean="0"/>
              <a:t>les critères de valeur = les «</a:t>
            </a:r>
            <a:r>
              <a:rPr lang="fr-FR" dirty="0"/>
              <a:t> bonnes propriétés pour l’humain </a:t>
            </a:r>
            <a:r>
              <a:rPr lang="fr-FR" dirty="0" smtClean="0"/>
              <a:t>»</a:t>
            </a:r>
          </a:p>
          <a:p>
            <a:pPr lvl="2"/>
            <a:r>
              <a:rPr lang="fr-FR" dirty="0" smtClean="0"/>
              <a:t>Responsable </a:t>
            </a:r>
            <a:r>
              <a:rPr lang="fr-FR" dirty="0"/>
              <a:t>: </a:t>
            </a:r>
            <a:r>
              <a:rPr lang="fr-FR" dirty="0" smtClean="0"/>
              <a:t>LIG et LIMSI</a:t>
            </a:r>
            <a:endParaRPr lang="fr-FR" dirty="0"/>
          </a:p>
          <a:p>
            <a:pPr lvl="2"/>
            <a:r>
              <a:rPr lang="fr-FR" dirty="0"/>
              <a:t>Participants : </a:t>
            </a:r>
            <a:r>
              <a:rPr lang="fr-FR" dirty="0" smtClean="0"/>
              <a:t>tous</a:t>
            </a:r>
          </a:p>
          <a:p>
            <a:pPr lvl="1"/>
            <a:r>
              <a:rPr lang="fr-FR" dirty="0" smtClean="0"/>
              <a:t>Définir le scénario prototypique</a:t>
            </a:r>
          </a:p>
          <a:p>
            <a:pPr lvl="2"/>
            <a:r>
              <a:rPr lang="fr-FR" dirty="0"/>
              <a:t>Responsable : </a:t>
            </a:r>
            <a:r>
              <a:rPr lang="fr-FR" dirty="0" err="1" smtClean="0"/>
              <a:t>Lab</a:t>
            </a:r>
            <a:r>
              <a:rPr lang="fr-FR" dirty="0" smtClean="0"/>
              <a:t>-STICC</a:t>
            </a:r>
          </a:p>
          <a:p>
            <a:pPr lvl="2"/>
            <a:r>
              <a:rPr lang="fr-FR" dirty="0" smtClean="0"/>
              <a:t>Participants : tous</a:t>
            </a:r>
          </a:p>
          <a:p>
            <a:pPr lvl="1"/>
            <a:r>
              <a:rPr lang="fr-FR" dirty="0" smtClean="0"/>
              <a:t>Modélisation « Brahms » du scénario</a:t>
            </a:r>
          </a:p>
          <a:p>
            <a:pPr lvl="2"/>
            <a:r>
              <a:rPr lang="fr-FR" dirty="0"/>
              <a:t>Responsable : </a:t>
            </a:r>
            <a:r>
              <a:rPr lang="fr-FR" dirty="0" smtClean="0"/>
              <a:t>LIG</a:t>
            </a:r>
            <a:endParaRPr lang="fr-FR" dirty="0"/>
          </a:p>
          <a:p>
            <a:pPr lvl="1"/>
            <a:endParaRPr lang="fr-FR" dirty="0" smtClean="0"/>
          </a:p>
          <a:p>
            <a:pPr lvl="1"/>
            <a:endParaRPr lang="en-GB" dirty="0"/>
          </a:p>
        </p:txBody>
      </p:sp>
    </p:spTree>
    <p:extLst>
      <p:ext uri="{BB962C8B-B14F-4D97-AF65-F5344CB8AC3E}">
        <p14:creationId xmlns:p14="http://schemas.microsoft.com/office/powerpoint/2010/main" val="120549537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Points clefs</a:t>
            </a:r>
            <a:endParaRPr lang="en-GB" dirty="0"/>
          </a:p>
        </p:txBody>
      </p:sp>
      <p:sp>
        <p:nvSpPr>
          <p:cNvPr id="3" name="Espace réservé du contenu 2"/>
          <p:cNvSpPr>
            <a:spLocks noGrp="1"/>
          </p:cNvSpPr>
          <p:nvPr>
            <p:ph idx="1"/>
          </p:nvPr>
        </p:nvSpPr>
        <p:spPr/>
        <p:txBody>
          <a:bodyPr>
            <a:normAutofit fontScale="85000" lnSpcReduction="10000"/>
          </a:bodyPr>
          <a:lstStyle/>
          <a:p>
            <a:r>
              <a:rPr lang="fr-FR" dirty="0">
                <a:solidFill>
                  <a:srgbClr val="008000"/>
                </a:solidFill>
              </a:rPr>
              <a:t>C</a:t>
            </a:r>
            <a:r>
              <a:rPr lang="fr-FR" dirty="0" smtClean="0">
                <a:solidFill>
                  <a:srgbClr val="008000"/>
                </a:solidFill>
              </a:rPr>
              <a:t>ompagnons </a:t>
            </a:r>
            <a:r>
              <a:rPr lang="fr-FR" dirty="0">
                <a:solidFill>
                  <a:srgbClr val="008000"/>
                </a:solidFill>
              </a:rPr>
              <a:t>artificiels </a:t>
            </a:r>
            <a:r>
              <a:rPr lang="fr-FR" dirty="0" smtClean="0"/>
              <a:t>: des dispositifs interactifs </a:t>
            </a:r>
            <a:r>
              <a:rPr lang="fr-FR" dirty="0"/>
              <a:t>intelligents </a:t>
            </a:r>
            <a:r>
              <a:rPr lang="fr-FR" dirty="0" smtClean="0"/>
              <a:t>(personnages </a:t>
            </a:r>
            <a:r>
              <a:rPr lang="fr-FR" dirty="0"/>
              <a:t>virtuels et robots personnels) </a:t>
            </a:r>
            <a:r>
              <a:rPr lang="fr-FR" dirty="0" smtClean="0"/>
              <a:t>destinés </a:t>
            </a:r>
            <a:r>
              <a:rPr lang="fr-FR" dirty="0"/>
              <a:t>à entretenir une </a:t>
            </a:r>
            <a:r>
              <a:rPr lang="fr-FR" i="1" dirty="0">
                <a:solidFill>
                  <a:srgbClr val="008000"/>
                </a:solidFill>
              </a:rPr>
              <a:t>relation à long terme</a:t>
            </a:r>
            <a:r>
              <a:rPr lang="fr-FR" i="1" dirty="0"/>
              <a:t> </a:t>
            </a:r>
            <a:r>
              <a:rPr lang="fr-FR" dirty="0"/>
              <a:t>privilégiée avec l’usager. </a:t>
            </a:r>
          </a:p>
          <a:p>
            <a:endParaRPr lang="fr-FR" dirty="0" smtClean="0"/>
          </a:p>
          <a:p>
            <a:pPr>
              <a:buFont typeface="Symbol" charset="0"/>
              <a:buChar char=""/>
            </a:pPr>
            <a:r>
              <a:rPr lang="fr-FR" dirty="0" smtClean="0"/>
              <a:t> Projet </a:t>
            </a:r>
            <a:r>
              <a:rPr lang="fr-FR" dirty="0"/>
              <a:t>de </a:t>
            </a:r>
            <a:r>
              <a:rPr lang="fr-FR" dirty="0">
                <a:solidFill>
                  <a:srgbClr val="008000"/>
                </a:solidFill>
              </a:rPr>
              <a:t>recherche fondamentale </a:t>
            </a:r>
            <a:r>
              <a:rPr lang="fr-FR" dirty="0"/>
              <a:t>qui se </a:t>
            </a:r>
            <a:r>
              <a:rPr lang="fr-FR" dirty="0" smtClean="0"/>
              <a:t>focalise </a:t>
            </a:r>
            <a:r>
              <a:rPr lang="fr-FR" dirty="0"/>
              <a:t>sur </a:t>
            </a:r>
            <a:r>
              <a:rPr lang="fr-FR" i="1" dirty="0">
                <a:solidFill>
                  <a:srgbClr val="008000"/>
                </a:solidFill>
              </a:rPr>
              <a:t>l’étude des compagnons artificiels </a:t>
            </a:r>
            <a:r>
              <a:rPr lang="fr-FR" i="1" dirty="0" smtClean="0">
                <a:solidFill>
                  <a:srgbClr val="008000"/>
                </a:solidFill>
              </a:rPr>
              <a:t>et </a:t>
            </a:r>
            <a:r>
              <a:rPr lang="fr-FR" i="1" dirty="0">
                <a:solidFill>
                  <a:srgbClr val="008000"/>
                </a:solidFill>
              </a:rPr>
              <a:t>de leur </a:t>
            </a:r>
            <a:r>
              <a:rPr lang="fr-FR" i="1" dirty="0" smtClean="0">
                <a:solidFill>
                  <a:srgbClr val="008000"/>
                </a:solidFill>
              </a:rPr>
              <a:t>valeur</a:t>
            </a:r>
            <a:r>
              <a:rPr lang="fr-FR" baseline="30000" dirty="0" smtClean="0"/>
              <a:t>(1)</a:t>
            </a:r>
            <a:r>
              <a:rPr lang="fr-FR" dirty="0" smtClean="0">
                <a:solidFill>
                  <a:srgbClr val="008000"/>
                </a:solidFill>
              </a:rPr>
              <a:t> </a:t>
            </a:r>
            <a:r>
              <a:rPr lang="fr-FR" dirty="0"/>
              <a:t>pour des usagers dans des situations de la vie de tous les </a:t>
            </a:r>
            <a:r>
              <a:rPr lang="fr-FR" dirty="0" smtClean="0"/>
              <a:t>jours</a:t>
            </a:r>
          </a:p>
          <a:p>
            <a:pPr>
              <a:buFont typeface="Symbol" charset="0"/>
              <a:buChar char=""/>
            </a:pPr>
            <a:endParaRPr lang="fr-FR" dirty="0" smtClean="0"/>
          </a:p>
          <a:p>
            <a:pPr>
              <a:buFont typeface="Symbol" charset="0"/>
              <a:buChar char=""/>
            </a:pPr>
            <a:r>
              <a:rPr lang="fr-FR" dirty="0" smtClean="0"/>
              <a:t> Durée : 42 mois (1</a:t>
            </a:r>
            <a:r>
              <a:rPr lang="fr-FR" baseline="30000" dirty="0" smtClean="0"/>
              <a:t>er</a:t>
            </a:r>
            <a:r>
              <a:rPr lang="fr-FR" dirty="0" smtClean="0"/>
              <a:t> octobre 2012 – 31 mars 2016 )</a:t>
            </a:r>
          </a:p>
          <a:p>
            <a:pPr>
              <a:buFont typeface="Symbol" charset="0"/>
              <a:buChar char=""/>
            </a:pPr>
            <a:endParaRPr lang="fr-FR" dirty="0" smtClean="0"/>
          </a:p>
          <a:p>
            <a:pPr marL="114300" indent="0">
              <a:buNone/>
            </a:pPr>
            <a:r>
              <a:rPr lang="fr-FR" baseline="30000" dirty="0"/>
              <a:t>(1)</a:t>
            </a:r>
            <a:r>
              <a:rPr lang="fr-FR" dirty="0">
                <a:solidFill>
                  <a:srgbClr val="008000"/>
                </a:solidFill>
              </a:rPr>
              <a:t> </a:t>
            </a:r>
            <a:r>
              <a:rPr lang="fr-FR" dirty="0" smtClean="0"/>
              <a:t>Au sens donné en IHM, valeur </a:t>
            </a:r>
            <a:r>
              <a:rPr lang="fr-FR" dirty="0"/>
              <a:t>est utilisé </a:t>
            </a:r>
            <a:r>
              <a:rPr lang="fr-FR" dirty="0" smtClean="0"/>
              <a:t>pour les «</a:t>
            </a:r>
            <a:r>
              <a:rPr lang="fr-FR" dirty="0"/>
              <a:t> </a:t>
            </a:r>
            <a:r>
              <a:rPr lang="fr-FR" dirty="0" smtClean="0"/>
              <a:t>bonnes </a:t>
            </a:r>
            <a:r>
              <a:rPr lang="fr-FR" dirty="0"/>
              <a:t>propriétés pour l’humain », par exemple les bons services, l’utilisabilité, l’acceptabilité, </a:t>
            </a:r>
            <a:r>
              <a:rPr lang="fr-FR" dirty="0" smtClean="0"/>
              <a:t>etc</a:t>
            </a:r>
            <a:r>
              <a:rPr lang="fr-FR" dirty="0"/>
              <a:t>. </a:t>
            </a:r>
            <a:endParaRPr lang="fr-FR" dirty="0" smtClean="0"/>
          </a:p>
          <a:p>
            <a:endParaRPr lang="fr-FR" dirty="0" smtClean="0"/>
          </a:p>
          <a:p>
            <a:endParaRPr lang="fr-FR" dirty="0"/>
          </a:p>
          <a:p>
            <a:endParaRPr lang="en-GB" dirty="0"/>
          </a:p>
        </p:txBody>
      </p:sp>
    </p:spTree>
    <p:extLst>
      <p:ext uri="{BB962C8B-B14F-4D97-AF65-F5344CB8AC3E}">
        <p14:creationId xmlns:p14="http://schemas.microsoft.com/office/powerpoint/2010/main" val="341439745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err="1" smtClean="0"/>
              <a:t>Partenariat</a:t>
            </a:r>
            <a:endParaRPr lang="en-GB" dirty="0"/>
          </a:p>
        </p:txBody>
      </p:sp>
      <p:pic>
        <p:nvPicPr>
          <p:cNvPr id="4" name="Picture 23" descr="carte_france_f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239963" y="1828800"/>
            <a:ext cx="4694237" cy="4724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p4"/>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06661" y="5217366"/>
            <a:ext cx="1632327" cy="121167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7"/>
          <p:cNvSpPr>
            <a:spLocks noChangeArrowheads="1"/>
          </p:cNvSpPr>
          <p:nvPr/>
        </p:nvSpPr>
        <p:spPr bwMode="auto">
          <a:xfrm>
            <a:off x="2039938" y="1447800"/>
            <a:ext cx="6011862" cy="506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6851" tIns="42253" rIns="86851" bIns="42253"/>
          <a:lstStyle/>
          <a:p>
            <a:pPr marL="817563" lvl="1" indent="-284163" defTabSz="912813">
              <a:lnSpc>
                <a:spcPct val="110000"/>
              </a:lnSpc>
            </a:pPr>
            <a:endParaRPr sz="3400" noProof="1">
              <a:latin typeface="Times" charset="0"/>
            </a:endParaRPr>
          </a:p>
        </p:txBody>
      </p:sp>
      <p:sp>
        <p:nvSpPr>
          <p:cNvPr id="8" name="AutoShape 12"/>
          <p:cNvSpPr>
            <a:spLocks noChangeArrowheads="1"/>
          </p:cNvSpPr>
          <p:nvPr/>
        </p:nvSpPr>
        <p:spPr bwMode="auto">
          <a:xfrm>
            <a:off x="274987" y="3964412"/>
            <a:ext cx="1600200" cy="762000"/>
          </a:xfrm>
          <a:prstGeom prst="wedgeEllipseCallout">
            <a:avLst>
              <a:gd name="adj1" fmla="val 308038"/>
              <a:gd name="adj2" fmla="val 90208"/>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lIns="91430" tIns="45715" rIns="91430" bIns="45715" anchor="ctr"/>
          <a:lstStyle/>
          <a:p>
            <a:pPr algn="ctr" defTabSz="762000"/>
            <a:endParaRPr lang="en-GB">
              <a:solidFill>
                <a:schemeClr val="bg1"/>
              </a:solidFill>
              <a:latin typeface="Times" charset="0"/>
            </a:endParaRPr>
          </a:p>
        </p:txBody>
      </p:sp>
      <p:sp>
        <p:nvSpPr>
          <p:cNvPr id="9" name="Text Box 13"/>
          <p:cNvSpPr txBox="1">
            <a:spLocks noChangeArrowheads="1"/>
          </p:cNvSpPr>
          <p:nvPr/>
        </p:nvSpPr>
        <p:spPr bwMode="auto">
          <a:xfrm>
            <a:off x="579787" y="4040612"/>
            <a:ext cx="10366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lIns="91430" tIns="45715" rIns="91430" bIns="45715">
            <a:spAutoFit/>
          </a:bodyPr>
          <a:lstStyle>
            <a:lvl1pPr defTabSz="762000">
              <a:defRPr sz="2400">
                <a:solidFill>
                  <a:schemeClr val="tx1"/>
                </a:solidFill>
                <a:latin typeface="Arial" charset="0"/>
                <a:ea typeface="ＭＳ Ｐゴシック" charset="0"/>
                <a:cs typeface="ＭＳ Ｐゴシック" charset="0"/>
              </a:defRPr>
            </a:lvl1pPr>
            <a:lvl2pPr marL="571500" defTabSz="762000">
              <a:defRPr sz="2400">
                <a:solidFill>
                  <a:schemeClr val="tx1"/>
                </a:solidFill>
                <a:latin typeface="Arial" charset="0"/>
                <a:ea typeface="ＭＳ Ｐゴシック" charset="0"/>
              </a:defRPr>
            </a:lvl2pPr>
            <a:lvl3pPr marL="1143000" defTabSz="762000">
              <a:defRPr sz="2400">
                <a:solidFill>
                  <a:schemeClr val="tx1"/>
                </a:solidFill>
                <a:latin typeface="Arial" charset="0"/>
                <a:ea typeface="ＭＳ Ｐゴシック" charset="0"/>
              </a:defRPr>
            </a:lvl3pPr>
            <a:lvl4pPr marL="1712913" defTabSz="762000">
              <a:defRPr sz="2400">
                <a:solidFill>
                  <a:schemeClr val="tx1"/>
                </a:solidFill>
                <a:latin typeface="Arial" charset="0"/>
                <a:ea typeface="ＭＳ Ｐゴシック" charset="0"/>
              </a:defRPr>
            </a:lvl4pPr>
            <a:lvl5pPr marL="2286000" defTabSz="762000">
              <a:defRPr sz="2400">
                <a:solidFill>
                  <a:schemeClr val="tx1"/>
                </a:solidFill>
                <a:latin typeface="Arial" charset="0"/>
                <a:ea typeface="ＭＳ Ｐゴシック" charset="0"/>
              </a:defRPr>
            </a:lvl5pPr>
            <a:lvl6pPr marL="2743200" defTabSz="762000" eaLnBrk="0" fontAlgn="base" hangingPunct="0">
              <a:spcBef>
                <a:spcPct val="0"/>
              </a:spcBef>
              <a:spcAft>
                <a:spcPct val="0"/>
              </a:spcAft>
              <a:defRPr sz="2400">
                <a:solidFill>
                  <a:schemeClr val="tx1"/>
                </a:solidFill>
                <a:latin typeface="Arial" charset="0"/>
                <a:ea typeface="ＭＳ Ｐゴシック" charset="0"/>
              </a:defRPr>
            </a:lvl6pPr>
            <a:lvl7pPr marL="3200400" defTabSz="762000" eaLnBrk="0" fontAlgn="base" hangingPunct="0">
              <a:spcBef>
                <a:spcPct val="0"/>
              </a:spcBef>
              <a:spcAft>
                <a:spcPct val="0"/>
              </a:spcAft>
              <a:defRPr sz="2400">
                <a:solidFill>
                  <a:schemeClr val="tx1"/>
                </a:solidFill>
                <a:latin typeface="Arial" charset="0"/>
                <a:ea typeface="ＭＳ Ｐゴシック" charset="0"/>
              </a:defRPr>
            </a:lvl7pPr>
            <a:lvl8pPr marL="3657600" defTabSz="762000" eaLnBrk="0" fontAlgn="base" hangingPunct="0">
              <a:spcBef>
                <a:spcPct val="0"/>
              </a:spcBef>
              <a:spcAft>
                <a:spcPct val="0"/>
              </a:spcAft>
              <a:defRPr sz="2400">
                <a:solidFill>
                  <a:schemeClr val="tx1"/>
                </a:solidFill>
                <a:latin typeface="Arial" charset="0"/>
                <a:ea typeface="ＭＳ Ｐゴシック" charset="0"/>
              </a:defRPr>
            </a:lvl8pPr>
            <a:lvl9pPr marL="4114800" defTabSz="7620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GB" sz="1600" b="1" dirty="0">
                <a:solidFill>
                  <a:srgbClr val="008000"/>
                </a:solidFill>
                <a:latin typeface="Comic Sans MS" charset="0"/>
              </a:rPr>
              <a:t>Grenoble</a:t>
            </a:r>
            <a:endParaRPr lang="en-GB" sz="1600" dirty="0">
              <a:solidFill>
                <a:srgbClr val="008000"/>
              </a:solidFill>
              <a:latin typeface="Comic Sans MS" charset="0"/>
            </a:endParaRPr>
          </a:p>
          <a:p>
            <a:pPr algn="ctr"/>
            <a:r>
              <a:rPr lang="en-GB" sz="1600" dirty="0">
                <a:latin typeface="Comic Sans MS" charset="0"/>
              </a:rPr>
              <a:t>LIG</a:t>
            </a:r>
            <a:endParaRPr lang="en-GB" sz="1400" dirty="0">
              <a:latin typeface="Comic Sans MS" charset="0"/>
            </a:endParaRPr>
          </a:p>
        </p:txBody>
      </p:sp>
      <p:sp>
        <p:nvSpPr>
          <p:cNvPr id="10" name="AutoShape 16"/>
          <p:cNvSpPr>
            <a:spLocks noChangeArrowheads="1"/>
          </p:cNvSpPr>
          <p:nvPr/>
        </p:nvSpPr>
        <p:spPr bwMode="auto">
          <a:xfrm>
            <a:off x="7643813" y="993774"/>
            <a:ext cx="1143000" cy="762000"/>
          </a:xfrm>
          <a:prstGeom prst="wedgeEllipseCallout">
            <a:avLst>
              <a:gd name="adj1" fmla="val -304028"/>
              <a:gd name="adj2" fmla="val 211667"/>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lIns="91430" tIns="45715" rIns="91430" bIns="45715" anchor="ctr"/>
          <a:lstStyle/>
          <a:p>
            <a:pPr algn="ctr" defTabSz="762000"/>
            <a:endParaRPr lang="en-GB">
              <a:solidFill>
                <a:schemeClr val="bg1"/>
              </a:solidFill>
              <a:latin typeface="Times" charset="0"/>
            </a:endParaRPr>
          </a:p>
        </p:txBody>
      </p:sp>
      <p:sp>
        <p:nvSpPr>
          <p:cNvPr id="11" name="Text Box 17"/>
          <p:cNvSpPr txBox="1">
            <a:spLocks noChangeArrowheads="1"/>
          </p:cNvSpPr>
          <p:nvPr/>
        </p:nvSpPr>
        <p:spPr bwMode="auto">
          <a:xfrm>
            <a:off x="7872413" y="1069974"/>
            <a:ext cx="6683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lIns="91430" tIns="45715" rIns="91430" bIns="45715">
            <a:spAutoFit/>
          </a:bodyPr>
          <a:lstStyle>
            <a:lvl1pPr defTabSz="762000">
              <a:defRPr sz="2400">
                <a:solidFill>
                  <a:schemeClr val="tx1"/>
                </a:solidFill>
                <a:latin typeface="Arial" charset="0"/>
                <a:ea typeface="ＭＳ Ｐゴシック" charset="0"/>
                <a:cs typeface="ＭＳ Ｐゴシック" charset="0"/>
              </a:defRPr>
            </a:lvl1pPr>
            <a:lvl2pPr marL="571500" defTabSz="762000">
              <a:defRPr sz="2400">
                <a:solidFill>
                  <a:schemeClr val="tx1"/>
                </a:solidFill>
                <a:latin typeface="Arial" charset="0"/>
                <a:ea typeface="ＭＳ Ｐゴシック" charset="0"/>
              </a:defRPr>
            </a:lvl2pPr>
            <a:lvl3pPr marL="1143000" defTabSz="762000">
              <a:defRPr sz="2400">
                <a:solidFill>
                  <a:schemeClr val="tx1"/>
                </a:solidFill>
                <a:latin typeface="Arial" charset="0"/>
                <a:ea typeface="ＭＳ Ｐゴシック" charset="0"/>
              </a:defRPr>
            </a:lvl3pPr>
            <a:lvl4pPr marL="1712913" defTabSz="762000">
              <a:defRPr sz="2400">
                <a:solidFill>
                  <a:schemeClr val="tx1"/>
                </a:solidFill>
                <a:latin typeface="Arial" charset="0"/>
                <a:ea typeface="ＭＳ Ｐゴシック" charset="0"/>
              </a:defRPr>
            </a:lvl4pPr>
            <a:lvl5pPr marL="2286000" defTabSz="762000">
              <a:defRPr sz="2400">
                <a:solidFill>
                  <a:schemeClr val="tx1"/>
                </a:solidFill>
                <a:latin typeface="Arial" charset="0"/>
                <a:ea typeface="ＭＳ Ｐゴシック" charset="0"/>
              </a:defRPr>
            </a:lvl5pPr>
            <a:lvl6pPr marL="2743200" defTabSz="762000" eaLnBrk="0" fontAlgn="base" hangingPunct="0">
              <a:spcBef>
                <a:spcPct val="0"/>
              </a:spcBef>
              <a:spcAft>
                <a:spcPct val="0"/>
              </a:spcAft>
              <a:defRPr sz="2400">
                <a:solidFill>
                  <a:schemeClr val="tx1"/>
                </a:solidFill>
                <a:latin typeface="Arial" charset="0"/>
                <a:ea typeface="ＭＳ Ｐゴシック" charset="0"/>
              </a:defRPr>
            </a:lvl6pPr>
            <a:lvl7pPr marL="3200400" defTabSz="762000" eaLnBrk="0" fontAlgn="base" hangingPunct="0">
              <a:spcBef>
                <a:spcPct val="0"/>
              </a:spcBef>
              <a:spcAft>
                <a:spcPct val="0"/>
              </a:spcAft>
              <a:defRPr sz="2400">
                <a:solidFill>
                  <a:schemeClr val="tx1"/>
                </a:solidFill>
                <a:latin typeface="Arial" charset="0"/>
                <a:ea typeface="ＭＳ Ｐゴシック" charset="0"/>
              </a:defRPr>
            </a:lvl7pPr>
            <a:lvl8pPr marL="3657600" defTabSz="762000" eaLnBrk="0" fontAlgn="base" hangingPunct="0">
              <a:spcBef>
                <a:spcPct val="0"/>
              </a:spcBef>
              <a:spcAft>
                <a:spcPct val="0"/>
              </a:spcAft>
              <a:defRPr sz="2400">
                <a:solidFill>
                  <a:schemeClr val="tx1"/>
                </a:solidFill>
                <a:latin typeface="Arial" charset="0"/>
                <a:ea typeface="ＭＳ Ｐゴシック" charset="0"/>
              </a:defRPr>
            </a:lvl8pPr>
            <a:lvl9pPr marL="4114800" defTabSz="7620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GB" sz="1600" b="1" dirty="0">
                <a:solidFill>
                  <a:srgbClr val="008000"/>
                </a:solidFill>
                <a:latin typeface="Comic Sans MS" charset="0"/>
              </a:rPr>
              <a:t>Paris</a:t>
            </a:r>
            <a:r>
              <a:rPr lang="en-GB" sz="1600" dirty="0">
                <a:latin typeface="Comic Sans MS" charset="0"/>
              </a:rPr>
              <a:t/>
            </a:r>
            <a:br>
              <a:rPr lang="en-GB" sz="1600" dirty="0">
                <a:latin typeface="Comic Sans MS" charset="0"/>
              </a:rPr>
            </a:br>
            <a:r>
              <a:rPr lang="en-GB" sz="1600" dirty="0">
                <a:latin typeface="Comic Sans MS" charset="0"/>
              </a:rPr>
              <a:t>LTCI</a:t>
            </a:r>
            <a:endParaRPr lang="en-GB" sz="1400" dirty="0">
              <a:latin typeface="Comic Sans MS" charset="0"/>
            </a:endParaRPr>
          </a:p>
        </p:txBody>
      </p:sp>
      <p:sp>
        <p:nvSpPr>
          <p:cNvPr id="12" name="AutoShape 18"/>
          <p:cNvSpPr>
            <a:spLocks noChangeArrowheads="1"/>
          </p:cNvSpPr>
          <p:nvPr/>
        </p:nvSpPr>
        <p:spPr bwMode="auto">
          <a:xfrm>
            <a:off x="266788" y="1220935"/>
            <a:ext cx="1600200" cy="762000"/>
          </a:xfrm>
          <a:prstGeom prst="wedgeEllipseCallout">
            <a:avLst>
              <a:gd name="adj1" fmla="val 118948"/>
              <a:gd name="adj2" fmla="val 253542"/>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lIns="91430" tIns="45715" rIns="91430" bIns="45715" anchor="ctr"/>
          <a:lstStyle/>
          <a:p>
            <a:pPr algn="ctr" defTabSz="762000"/>
            <a:endParaRPr lang="en-GB">
              <a:solidFill>
                <a:schemeClr val="bg1"/>
              </a:solidFill>
              <a:latin typeface="Times" charset="0"/>
            </a:endParaRPr>
          </a:p>
        </p:txBody>
      </p:sp>
      <p:sp>
        <p:nvSpPr>
          <p:cNvPr id="13" name="Text Box 19"/>
          <p:cNvSpPr txBox="1">
            <a:spLocks noChangeArrowheads="1"/>
          </p:cNvSpPr>
          <p:nvPr/>
        </p:nvSpPr>
        <p:spPr bwMode="auto">
          <a:xfrm>
            <a:off x="504229" y="1262209"/>
            <a:ext cx="1165483" cy="58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lIns="91430" tIns="45715" rIns="91430" bIns="45715">
            <a:spAutoFit/>
          </a:bodyPr>
          <a:lstStyle>
            <a:lvl1pPr defTabSz="762000">
              <a:defRPr sz="2400">
                <a:solidFill>
                  <a:schemeClr val="tx1"/>
                </a:solidFill>
                <a:latin typeface="Arial" charset="0"/>
                <a:ea typeface="ＭＳ Ｐゴシック" charset="0"/>
                <a:cs typeface="ＭＳ Ｐゴシック" charset="0"/>
              </a:defRPr>
            </a:lvl1pPr>
            <a:lvl2pPr marL="571500" defTabSz="762000">
              <a:defRPr sz="2400">
                <a:solidFill>
                  <a:schemeClr val="tx1"/>
                </a:solidFill>
                <a:latin typeface="Arial" charset="0"/>
                <a:ea typeface="ＭＳ Ｐゴシック" charset="0"/>
              </a:defRPr>
            </a:lvl2pPr>
            <a:lvl3pPr marL="1143000" defTabSz="762000">
              <a:defRPr sz="2400">
                <a:solidFill>
                  <a:schemeClr val="tx1"/>
                </a:solidFill>
                <a:latin typeface="Arial" charset="0"/>
                <a:ea typeface="ＭＳ Ｐゴシック" charset="0"/>
              </a:defRPr>
            </a:lvl3pPr>
            <a:lvl4pPr marL="1712913" defTabSz="762000">
              <a:defRPr sz="2400">
                <a:solidFill>
                  <a:schemeClr val="tx1"/>
                </a:solidFill>
                <a:latin typeface="Arial" charset="0"/>
                <a:ea typeface="ＭＳ Ｐゴシック" charset="0"/>
              </a:defRPr>
            </a:lvl4pPr>
            <a:lvl5pPr marL="2286000" defTabSz="762000">
              <a:defRPr sz="2400">
                <a:solidFill>
                  <a:schemeClr val="tx1"/>
                </a:solidFill>
                <a:latin typeface="Arial" charset="0"/>
                <a:ea typeface="ＭＳ Ｐゴシック" charset="0"/>
              </a:defRPr>
            </a:lvl5pPr>
            <a:lvl6pPr marL="2743200" defTabSz="762000" eaLnBrk="0" fontAlgn="base" hangingPunct="0">
              <a:spcBef>
                <a:spcPct val="0"/>
              </a:spcBef>
              <a:spcAft>
                <a:spcPct val="0"/>
              </a:spcAft>
              <a:defRPr sz="2400">
                <a:solidFill>
                  <a:schemeClr val="tx1"/>
                </a:solidFill>
                <a:latin typeface="Arial" charset="0"/>
                <a:ea typeface="ＭＳ Ｐゴシック" charset="0"/>
              </a:defRPr>
            </a:lvl6pPr>
            <a:lvl7pPr marL="3200400" defTabSz="762000" eaLnBrk="0" fontAlgn="base" hangingPunct="0">
              <a:spcBef>
                <a:spcPct val="0"/>
              </a:spcBef>
              <a:spcAft>
                <a:spcPct val="0"/>
              </a:spcAft>
              <a:defRPr sz="2400">
                <a:solidFill>
                  <a:schemeClr val="tx1"/>
                </a:solidFill>
                <a:latin typeface="Arial" charset="0"/>
                <a:ea typeface="ＭＳ Ｐゴシック" charset="0"/>
              </a:defRPr>
            </a:lvl7pPr>
            <a:lvl8pPr marL="3657600" defTabSz="762000" eaLnBrk="0" fontAlgn="base" hangingPunct="0">
              <a:spcBef>
                <a:spcPct val="0"/>
              </a:spcBef>
              <a:spcAft>
                <a:spcPct val="0"/>
              </a:spcAft>
              <a:defRPr sz="2400">
                <a:solidFill>
                  <a:schemeClr val="tx1"/>
                </a:solidFill>
                <a:latin typeface="Arial" charset="0"/>
                <a:ea typeface="ＭＳ Ｐゴシック" charset="0"/>
              </a:defRPr>
            </a:lvl8pPr>
            <a:lvl9pPr marL="4114800" defTabSz="7620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GB" sz="1600" b="1" dirty="0" err="1" smtClean="0">
                <a:solidFill>
                  <a:srgbClr val="008000"/>
                </a:solidFill>
                <a:latin typeface="Comic Sans MS" charset="0"/>
              </a:rPr>
              <a:t>Vannes</a:t>
            </a:r>
            <a:endParaRPr lang="en-GB" sz="1600" b="1" dirty="0">
              <a:solidFill>
                <a:srgbClr val="008000"/>
              </a:solidFill>
              <a:latin typeface="Comic Sans MS" charset="0"/>
            </a:endParaRPr>
          </a:p>
          <a:p>
            <a:pPr algn="ctr"/>
            <a:r>
              <a:rPr lang="en-GB" sz="1600" dirty="0" err="1" smtClean="0">
                <a:latin typeface="Comic Sans MS" charset="0"/>
              </a:rPr>
              <a:t>LabSTICC</a:t>
            </a:r>
            <a:endParaRPr lang="en-GB" sz="1400" dirty="0">
              <a:latin typeface="Comic Sans MS" charset="0"/>
            </a:endParaRPr>
          </a:p>
        </p:txBody>
      </p:sp>
      <p:sp>
        <p:nvSpPr>
          <p:cNvPr id="14" name="Text Box 20"/>
          <p:cNvSpPr txBox="1">
            <a:spLocks noChangeArrowheads="1"/>
          </p:cNvSpPr>
          <p:nvPr/>
        </p:nvSpPr>
        <p:spPr bwMode="auto">
          <a:xfrm>
            <a:off x="579787" y="4802612"/>
            <a:ext cx="1351652"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fr-FR" sz="1600" dirty="0">
                <a:latin typeface="Comic Sans MS" charset="0"/>
              </a:rPr>
              <a:t>Sylvie </a:t>
            </a:r>
            <a:r>
              <a:rPr lang="fr-FR" sz="1600" dirty="0" smtClean="0">
                <a:latin typeface="Comic Sans MS" charset="0"/>
              </a:rPr>
              <a:t>Pesty</a:t>
            </a:r>
          </a:p>
        </p:txBody>
      </p:sp>
      <p:sp>
        <p:nvSpPr>
          <p:cNvPr id="15" name="Text Box 21"/>
          <p:cNvSpPr txBox="1">
            <a:spLocks noChangeArrowheads="1"/>
          </p:cNvSpPr>
          <p:nvPr/>
        </p:nvSpPr>
        <p:spPr bwMode="auto">
          <a:xfrm>
            <a:off x="7186613" y="1831974"/>
            <a:ext cx="209550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fr-FR" sz="1600" dirty="0">
                <a:latin typeface="Comic Sans MS" charset="0"/>
              </a:rPr>
              <a:t>Catherine </a:t>
            </a:r>
            <a:r>
              <a:rPr lang="fr-FR" sz="1600" dirty="0" err="1">
                <a:latin typeface="Comic Sans MS" charset="0"/>
              </a:rPr>
              <a:t>Pelachaud</a:t>
            </a:r>
            <a:endParaRPr lang="fr-FR" dirty="0">
              <a:cs typeface="Arial" charset="0"/>
            </a:endParaRPr>
          </a:p>
        </p:txBody>
      </p:sp>
      <p:sp>
        <p:nvSpPr>
          <p:cNvPr id="16" name="Text Box 22"/>
          <p:cNvSpPr txBox="1">
            <a:spLocks noChangeArrowheads="1"/>
          </p:cNvSpPr>
          <p:nvPr/>
        </p:nvSpPr>
        <p:spPr bwMode="auto">
          <a:xfrm>
            <a:off x="147725" y="2065485"/>
            <a:ext cx="1891263"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fr-FR" sz="1600" dirty="0">
                <a:solidFill>
                  <a:srgbClr val="008000"/>
                </a:solidFill>
                <a:latin typeface="Comic Sans MS" charset="0"/>
              </a:rPr>
              <a:t>Dominique </a:t>
            </a:r>
            <a:r>
              <a:rPr lang="fr-FR" sz="1600" dirty="0" err="1" smtClean="0">
                <a:solidFill>
                  <a:srgbClr val="008000"/>
                </a:solidFill>
                <a:latin typeface="Comic Sans MS" charset="0"/>
              </a:rPr>
              <a:t>Duhaut</a:t>
            </a:r>
            <a:endParaRPr lang="fr-FR" dirty="0">
              <a:solidFill>
                <a:srgbClr val="008000"/>
              </a:solidFill>
              <a:cs typeface="Arial" charset="0"/>
            </a:endParaRPr>
          </a:p>
        </p:txBody>
      </p:sp>
      <p:pic>
        <p:nvPicPr>
          <p:cNvPr id="17" name="Picture 24" descr="images"/>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589838" y="2743200"/>
            <a:ext cx="1196975" cy="1600200"/>
          </a:xfrm>
          <a:prstGeom prst="rect">
            <a:avLst/>
          </a:prstGeom>
          <a:noFill/>
          <a:extLst>
            <a:ext uri="{909E8E84-426E-40dd-AFC4-6F175D3DCCD1}">
              <a14:hiddenFill xmlns:a14="http://schemas.microsoft.com/office/drawing/2010/main">
                <a:solidFill>
                  <a:srgbClr val="FFFFFF"/>
                </a:solidFill>
              </a14:hiddenFill>
            </a:ext>
          </a:extLst>
        </p:spPr>
      </p:pic>
      <p:sp>
        <p:nvSpPr>
          <p:cNvPr id="18" name="Line 28"/>
          <p:cNvSpPr>
            <a:spLocks noChangeShapeType="1"/>
          </p:cNvSpPr>
          <p:nvPr/>
        </p:nvSpPr>
        <p:spPr bwMode="auto">
          <a:xfrm flipH="1">
            <a:off x="2959100" y="2971800"/>
            <a:ext cx="1689100" cy="5715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9" name="Line 29"/>
          <p:cNvSpPr>
            <a:spLocks noChangeShapeType="1"/>
          </p:cNvSpPr>
          <p:nvPr/>
        </p:nvSpPr>
        <p:spPr bwMode="auto">
          <a:xfrm>
            <a:off x="2959100" y="3543300"/>
            <a:ext cx="3048000" cy="14859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0" name="Line 30"/>
          <p:cNvSpPr>
            <a:spLocks noChangeShapeType="1"/>
          </p:cNvSpPr>
          <p:nvPr/>
        </p:nvSpPr>
        <p:spPr bwMode="auto">
          <a:xfrm>
            <a:off x="4737100" y="2971800"/>
            <a:ext cx="1270000" cy="20574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1" name="AutoShape 16"/>
          <p:cNvSpPr>
            <a:spLocks noChangeArrowheads="1"/>
          </p:cNvSpPr>
          <p:nvPr/>
        </p:nvSpPr>
        <p:spPr bwMode="auto">
          <a:xfrm>
            <a:off x="7559455" y="4743112"/>
            <a:ext cx="1143000" cy="762000"/>
          </a:xfrm>
          <a:prstGeom prst="wedgeEllipseCallout">
            <a:avLst>
              <a:gd name="adj1" fmla="val -295139"/>
              <a:gd name="adj2" fmla="val -273332"/>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lIns="91430" tIns="45715" rIns="91430" bIns="45715" anchor="ctr"/>
          <a:lstStyle/>
          <a:p>
            <a:pPr algn="ctr" defTabSz="762000"/>
            <a:endParaRPr lang="en-GB">
              <a:solidFill>
                <a:schemeClr val="bg1"/>
              </a:solidFill>
              <a:latin typeface="Times" charset="0"/>
            </a:endParaRPr>
          </a:p>
        </p:txBody>
      </p:sp>
      <p:sp>
        <p:nvSpPr>
          <p:cNvPr id="22" name="Text Box 17"/>
          <p:cNvSpPr txBox="1">
            <a:spLocks noChangeArrowheads="1"/>
          </p:cNvSpPr>
          <p:nvPr/>
        </p:nvSpPr>
        <p:spPr bwMode="auto">
          <a:xfrm>
            <a:off x="7699583" y="4819312"/>
            <a:ext cx="845283" cy="58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lIns="91430" tIns="45715" rIns="91430" bIns="45715">
            <a:spAutoFit/>
          </a:bodyPr>
          <a:lstStyle>
            <a:lvl1pPr defTabSz="762000">
              <a:defRPr sz="2400">
                <a:solidFill>
                  <a:schemeClr val="tx1"/>
                </a:solidFill>
                <a:latin typeface="Arial" charset="0"/>
                <a:ea typeface="ＭＳ Ｐゴシック" charset="0"/>
                <a:cs typeface="ＭＳ Ｐゴシック" charset="0"/>
              </a:defRPr>
            </a:lvl1pPr>
            <a:lvl2pPr marL="571500" defTabSz="762000">
              <a:defRPr sz="2400">
                <a:solidFill>
                  <a:schemeClr val="tx1"/>
                </a:solidFill>
                <a:latin typeface="Arial" charset="0"/>
                <a:ea typeface="ＭＳ Ｐゴシック" charset="0"/>
              </a:defRPr>
            </a:lvl2pPr>
            <a:lvl3pPr marL="1143000" defTabSz="762000">
              <a:defRPr sz="2400">
                <a:solidFill>
                  <a:schemeClr val="tx1"/>
                </a:solidFill>
                <a:latin typeface="Arial" charset="0"/>
                <a:ea typeface="ＭＳ Ｐゴシック" charset="0"/>
              </a:defRPr>
            </a:lvl3pPr>
            <a:lvl4pPr marL="1712913" defTabSz="762000">
              <a:defRPr sz="2400">
                <a:solidFill>
                  <a:schemeClr val="tx1"/>
                </a:solidFill>
                <a:latin typeface="Arial" charset="0"/>
                <a:ea typeface="ＭＳ Ｐゴシック" charset="0"/>
              </a:defRPr>
            </a:lvl4pPr>
            <a:lvl5pPr marL="2286000" defTabSz="762000">
              <a:defRPr sz="2400">
                <a:solidFill>
                  <a:schemeClr val="tx1"/>
                </a:solidFill>
                <a:latin typeface="Arial" charset="0"/>
                <a:ea typeface="ＭＳ Ｐゴシック" charset="0"/>
              </a:defRPr>
            </a:lvl5pPr>
            <a:lvl6pPr marL="2743200" defTabSz="762000" eaLnBrk="0" fontAlgn="base" hangingPunct="0">
              <a:spcBef>
                <a:spcPct val="0"/>
              </a:spcBef>
              <a:spcAft>
                <a:spcPct val="0"/>
              </a:spcAft>
              <a:defRPr sz="2400">
                <a:solidFill>
                  <a:schemeClr val="tx1"/>
                </a:solidFill>
                <a:latin typeface="Arial" charset="0"/>
                <a:ea typeface="ＭＳ Ｐゴシック" charset="0"/>
              </a:defRPr>
            </a:lvl6pPr>
            <a:lvl7pPr marL="3200400" defTabSz="762000" eaLnBrk="0" fontAlgn="base" hangingPunct="0">
              <a:spcBef>
                <a:spcPct val="0"/>
              </a:spcBef>
              <a:spcAft>
                <a:spcPct val="0"/>
              </a:spcAft>
              <a:defRPr sz="2400">
                <a:solidFill>
                  <a:schemeClr val="tx1"/>
                </a:solidFill>
                <a:latin typeface="Arial" charset="0"/>
                <a:ea typeface="ＭＳ Ｐゴシック" charset="0"/>
              </a:defRPr>
            </a:lvl7pPr>
            <a:lvl8pPr marL="3657600" defTabSz="762000" eaLnBrk="0" fontAlgn="base" hangingPunct="0">
              <a:spcBef>
                <a:spcPct val="0"/>
              </a:spcBef>
              <a:spcAft>
                <a:spcPct val="0"/>
              </a:spcAft>
              <a:defRPr sz="2400">
                <a:solidFill>
                  <a:schemeClr val="tx1"/>
                </a:solidFill>
                <a:latin typeface="Arial" charset="0"/>
                <a:ea typeface="ＭＳ Ｐゴシック" charset="0"/>
              </a:defRPr>
            </a:lvl8pPr>
            <a:lvl9pPr marL="4114800" defTabSz="7620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GB" sz="1600" b="1" dirty="0" err="1" smtClean="0">
                <a:solidFill>
                  <a:srgbClr val="008000"/>
                </a:solidFill>
                <a:latin typeface="Comic Sans MS" charset="0"/>
              </a:rPr>
              <a:t>Orsay</a:t>
            </a:r>
            <a:r>
              <a:rPr lang="en-GB" sz="1600" dirty="0">
                <a:latin typeface="Comic Sans MS" charset="0"/>
              </a:rPr>
              <a:t/>
            </a:r>
            <a:br>
              <a:rPr lang="en-GB" sz="1600" dirty="0">
                <a:latin typeface="Comic Sans MS" charset="0"/>
              </a:rPr>
            </a:br>
            <a:r>
              <a:rPr lang="en-GB" sz="1600" dirty="0" smtClean="0">
                <a:latin typeface="Comic Sans MS" charset="0"/>
              </a:rPr>
              <a:t>LIMSI</a:t>
            </a:r>
            <a:endParaRPr lang="en-GB" sz="1400" dirty="0">
              <a:latin typeface="Comic Sans MS" charset="0"/>
            </a:endParaRPr>
          </a:p>
        </p:txBody>
      </p:sp>
      <p:sp>
        <p:nvSpPr>
          <p:cNvPr id="23" name="Text Box 21"/>
          <p:cNvSpPr txBox="1">
            <a:spLocks noChangeArrowheads="1"/>
          </p:cNvSpPr>
          <p:nvPr/>
        </p:nvSpPr>
        <p:spPr bwMode="auto">
          <a:xfrm>
            <a:off x="7102255" y="5581312"/>
            <a:ext cx="2063486"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fr-FR" sz="1600" dirty="0" smtClean="0">
                <a:latin typeface="Comic Sans MS" charset="0"/>
              </a:rPr>
              <a:t>Jean-Claude Martin</a:t>
            </a:r>
            <a:endParaRPr lang="fr-FR" dirty="0">
              <a:cs typeface="Arial" charset="0"/>
            </a:endParaRPr>
          </a:p>
        </p:txBody>
      </p:sp>
      <p:pic>
        <p:nvPicPr>
          <p:cNvPr id="24" name="Image 23" descr="IMG_0119.JPG"/>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flipH="1">
            <a:off x="313086" y="2429439"/>
            <a:ext cx="1525291" cy="1139261"/>
          </a:xfrm>
          <a:prstGeom prst="rect">
            <a:avLst/>
          </a:prstGeom>
        </p:spPr>
      </p:pic>
    </p:spTree>
    <p:extLst>
      <p:ext uri="{BB962C8B-B14F-4D97-AF65-F5344CB8AC3E}">
        <p14:creationId xmlns:p14="http://schemas.microsoft.com/office/powerpoint/2010/main" val="178737998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Concepts </a:t>
            </a:r>
            <a:r>
              <a:rPr lang="en-GB" dirty="0" err="1" smtClean="0"/>
              <a:t>étudiés</a:t>
            </a:r>
            <a:endParaRPr lang="en-GB" dirty="0"/>
          </a:p>
        </p:txBody>
      </p:sp>
      <p:sp>
        <p:nvSpPr>
          <p:cNvPr id="3" name="Espace réservé du contenu 2"/>
          <p:cNvSpPr>
            <a:spLocks noGrp="1"/>
          </p:cNvSpPr>
          <p:nvPr>
            <p:ph idx="1"/>
          </p:nvPr>
        </p:nvSpPr>
        <p:spPr/>
        <p:txBody>
          <a:bodyPr>
            <a:normAutofit fontScale="92500" lnSpcReduction="10000"/>
          </a:bodyPr>
          <a:lstStyle/>
          <a:p>
            <a:r>
              <a:rPr lang="fr-FR" dirty="0" smtClean="0"/>
              <a:t>Compagnon artificiel </a:t>
            </a:r>
          </a:p>
          <a:p>
            <a:r>
              <a:rPr lang="fr-FR" dirty="0"/>
              <a:t>C</a:t>
            </a:r>
            <a:r>
              <a:rPr lang="fr-FR" dirty="0" smtClean="0"/>
              <a:t>ollectif de compagnons artificiels</a:t>
            </a:r>
            <a:endParaRPr lang="fr-FR" dirty="0"/>
          </a:p>
          <a:p>
            <a:r>
              <a:rPr lang="fr-FR" dirty="0" smtClean="0"/>
              <a:t>Relation Compagnon artificiel-Humain</a:t>
            </a:r>
          </a:p>
          <a:p>
            <a:r>
              <a:rPr lang="fr-FR" dirty="0" smtClean="0"/>
              <a:t>Personnalité des compagnons</a:t>
            </a:r>
          </a:p>
          <a:p>
            <a:r>
              <a:rPr lang="fr-FR" dirty="0"/>
              <a:t>C</a:t>
            </a:r>
            <a:r>
              <a:rPr lang="fr-FR" dirty="0" smtClean="0"/>
              <a:t>omportements </a:t>
            </a:r>
            <a:r>
              <a:rPr lang="fr-FR" dirty="0"/>
              <a:t>associés à </a:t>
            </a:r>
            <a:r>
              <a:rPr lang="fr-FR" dirty="0" smtClean="0"/>
              <a:t>la personnalité</a:t>
            </a:r>
            <a:endParaRPr lang="fr-FR" dirty="0"/>
          </a:p>
          <a:p>
            <a:r>
              <a:rPr lang="fr-FR" dirty="0" smtClean="0"/>
              <a:t>Plasticité</a:t>
            </a:r>
            <a:r>
              <a:rPr lang="fr-FR" baseline="30000" dirty="0"/>
              <a:t>(2)</a:t>
            </a:r>
            <a:r>
              <a:rPr lang="fr-FR" dirty="0" smtClean="0"/>
              <a:t> des </a:t>
            </a:r>
            <a:r>
              <a:rPr lang="fr-FR" dirty="0"/>
              <a:t>comportements, c’est-à-dire </a:t>
            </a:r>
            <a:r>
              <a:rPr lang="fr-FR" dirty="0" smtClean="0"/>
              <a:t>l’adaptation des comportements au </a:t>
            </a:r>
            <a:r>
              <a:rPr lang="fr-FR" dirty="0"/>
              <a:t>contexte d’usage dans le respect de la valeur attendue par </a:t>
            </a:r>
            <a:r>
              <a:rPr lang="fr-FR" dirty="0" smtClean="0"/>
              <a:t>l'utilisateur.</a:t>
            </a:r>
            <a:endParaRPr lang="fr-FR" dirty="0"/>
          </a:p>
          <a:p>
            <a:pPr marL="114300" indent="0">
              <a:buNone/>
            </a:pPr>
            <a:endParaRPr lang="fr-FR" dirty="0" smtClean="0"/>
          </a:p>
          <a:p>
            <a:pPr marL="114300" indent="0">
              <a:buNone/>
            </a:pPr>
            <a:endParaRPr lang="fr-FR" dirty="0" smtClean="0"/>
          </a:p>
          <a:p>
            <a:pPr marL="114300" indent="0">
              <a:buNone/>
            </a:pPr>
            <a:r>
              <a:rPr lang="fr-FR" baseline="30000" dirty="0" smtClean="0"/>
              <a:t>(</a:t>
            </a:r>
            <a:r>
              <a:rPr lang="fr-FR" baseline="30000" dirty="0"/>
              <a:t>2</a:t>
            </a:r>
            <a:r>
              <a:rPr lang="fr-FR" baseline="30000" dirty="0" smtClean="0"/>
              <a:t>)</a:t>
            </a:r>
            <a:r>
              <a:rPr lang="fr-FR" dirty="0" smtClean="0"/>
              <a:t>En </a:t>
            </a:r>
            <a:r>
              <a:rPr lang="fr-FR" dirty="0"/>
              <a:t>IHM, la propriété de </a:t>
            </a:r>
            <a:r>
              <a:rPr lang="fr-FR" i="1" dirty="0"/>
              <a:t>plasticité</a:t>
            </a:r>
            <a:r>
              <a:rPr lang="fr-FR" dirty="0"/>
              <a:t> dénote la capacité d’une interface à s’adapter à son contexte d’usage.</a:t>
            </a:r>
          </a:p>
          <a:p>
            <a:pPr marL="114300" indent="0">
              <a:buNone/>
            </a:pPr>
            <a:endParaRPr lang="fr-FR" dirty="0"/>
          </a:p>
          <a:p>
            <a:pPr>
              <a:buFont typeface="Symbol" charset="0"/>
              <a:buChar char=""/>
            </a:pPr>
            <a:endParaRPr lang="fr-FR" dirty="0" smtClean="0"/>
          </a:p>
          <a:p>
            <a:endParaRPr lang="fr-FR" dirty="0" smtClean="0"/>
          </a:p>
          <a:p>
            <a:endParaRPr lang="fr-FR" dirty="0" smtClean="0"/>
          </a:p>
          <a:p>
            <a:endParaRPr lang="fr-FR" dirty="0"/>
          </a:p>
          <a:p>
            <a:endParaRPr lang="en-GB" dirty="0"/>
          </a:p>
        </p:txBody>
      </p:sp>
    </p:spTree>
    <p:extLst>
      <p:ext uri="{BB962C8B-B14F-4D97-AF65-F5344CB8AC3E}">
        <p14:creationId xmlns:p14="http://schemas.microsoft.com/office/powerpoint/2010/main" val="177501084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err="1" smtClean="0"/>
              <a:t>Problématique</a:t>
            </a:r>
            <a:r>
              <a:rPr lang="en-GB" dirty="0" smtClean="0"/>
              <a:t> </a:t>
            </a:r>
            <a:r>
              <a:rPr lang="en-GB" dirty="0" err="1" smtClean="0"/>
              <a:t>générale</a:t>
            </a:r>
            <a:endParaRPr lang="en-GB" dirty="0"/>
          </a:p>
        </p:txBody>
      </p:sp>
      <p:sp>
        <p:nvSpPr>
          <p:cNvPr id="3" name="Espace réservé du contenu 2"/>
          <p:cNvSpPr>
            <a:spLocks noGrp="1"/>
          </p:cNvSpPr>
          <p:nvPr>
            <p:ph idx="1"/>
          </p:nvPr>
        </p:nvSpPr>
        <p:spPr>
          <a:xfrm>
            <a:off x="457200" y="1752600"/>
            <a:ext cx="8521700" cy="5334000"/>
          </a:xfrm>
        </p:spPr>
        <p:txBody>
          <a:bodyPr>
            <a:normAutofit fontScale="77500" lnSpcReduction="20000"/>
          </a:bodyPr>
          <a:lstStyle/>
          <a:p>
            <a:r>
              <a:rPr lang="fr-FR" dirty="0"/>
              <a:t>Comment construire </a:t>
            </a:r>
            <a:r>
              <a:rPr lang="fr-FR" dirty="0" smtClean="0"/>
              <a:t>un « petit </a:t>
            </a:r>
            <a:r>
              <a:rPr lang="fr-FR" dirty="0"/>
              <a:t>monde de </a:t>
            </a:r>
            <a:r>
              <a:rPr lang="fr-FR" dirty="0" smtClean="0"/>
              <a:t>compagnons artificiels » </a:t>
            </a:r>
            <a:r>
              <a:rPr lang="fr-FR" dirty="0"/>
              <a:t>pour qu’il puisse apporter à l’utilisateur une valeur ajoutée significative dans sa vie de tous les jours </a:t>
            </a:r>
            <a:r>
              <a:rPr lang="fr-FR" dirty="0" smtClean="0"/>
              <a:t>?</a:t>
            </a:r>
          </a:p>
          <a:p>
            <a:endParaRPr lang="fr-FR" dirty="0"/>
          </a:p>
          <a:p>
            <a:r>
              <a:rPr lang="fr-FR" dirty="0"/>
              <a:t>Comment </a:t>
            </a:r>
            <a:r>
              <a:rPr lang="fr-FR" dirty="0" smtClean="0"/>
              <a:t>rendre acceptable </a:t>
            </a:r>
            <a:r>
              <a:rPr lang="fr-FR" dirty="0"/>
              <a:t>sur le long </a:t>
            </a:r>
            <a:r>
              <a:rPr lang="fr-FR" dirty="0" smtClean="0"/>
              <a:t>terme le «</a:t>
            </a:r>
            <a:r>
              <a:rPr lang="fr-FR" dirty="0"/>
              <a:t> petit monde de compagnons artificiels </a:t>
            </a:r>
            <a:r>
              <a:rPr lang="fr-FR" dirty="0" smtClean="0"/>
              <a:t>»</a:t>
            </a:r>
            <a:r>
              <a:rPr lang="fr-FR" dirty="0"/>
              <a:t> ? La </a:t>
            </a:r>
            <a:r>
              <a:rPr lang="fr-FR" dirty="0" smtClean="0"/>
              <a:t>personnalité (qui s’exprime au travers des comportements) </a:t>
            </a:r>
            <a:r>
              <a:rPr lang="fr-FR" dirty="0"/>
              <a:t>sur un dispositif numérique est-il un critère </a:t>
            </a:r>
            <a:r>
              <a:rPr lang="fr-FR" dirty="0" smtClean="0"/>
              <a:t>pertinent pour l’établissement et le </a:t>
            </a:r>
            <a:r>
              <a:rPr lang="fr-FR" dirty="0"/>
              <a:t>maintien d’une interaction à long </a:t>
            </a:r>
            <a:r>
              <a:rPr lang="fr-FR" dirty="0" smtClean="0"/>
              <a:t>terme entre un utilisateur et un dispositif ? </a:t>
            </a:r>
          </a:p>
          <a:p>
            <a:pPr marL="114300" indent="0">
              <a:buNone/>
            </a:pPr>
            <a:r>
              <a:rPr lang="fr-FR" dirty="0"/>
              <a:t> </a:t>
            </a:r>
          </a:p>
          <a:p>
            <a:r>
              <a:rPr lang="fr-FR" dirty="0"/>
              <a:t>Le monde de compagnons est-il perçu par l’homme comme plus digne de confiance et plus fiable parce qu’il est doté de personnalité ? </a:t>
            </a:r>
            <a:endParaRPr lang="fr-FR" dirty="0" smtClean="0"/>
          </a:p>
          <a:p>
            <a:endParaRPr lang="fr-FR" dirty="0"/>
          </a:p>
          <a:p>
            <a:r>
              <a:rPr lang="fr-FR" dirty="0" smtClean="0"/>
              <a:t>Un « air </a:t>
            </a:r>
            <a:r>
              <a:rPr lang="fr-FR" dirty="0"/>
              <a:t>de </a:t>
            </a:r>
            <a:r>
              <a:rPr lang="fr-FR" dirty="0" smtClean="0"/>
              <a:t>famille » </a:t>
            </a:r>
            <a:r>
              <a:rPr lang="fr-FR" dirty="0"/>
              <a:t>est-il nécessaire pour </a:t>
            </a:r>
            <a:r>
              <a:rPr lang="fr-FR" dirty="0" smtClean="0"/>
              <a:t>le petit </a:t>
            </a:r>
            <a:r>
              <a:rPr lang="fr-FR" dirty="0"/>
              <a:t>monde </a:t>
            </a:r>
            <a:r>
              <a:rPr lang="fr-FR" dirty="0" smtClean="0"/>
              <a:t>de </a:t>
            </a:r>
            <a:r>
              <a:rPr lang="fr-FR" dirty="0"/>
              <a:t>compagnons </a:t>
            </a:r>
            <a:r>
              <a:rPr lang="fr-FR" dirty="0" smtClean="0"/>
              <a:t>artificiels ? </a:t>
            </a:r>
          </a:p>
          <a:p>
            <a:pPr lvl="1"/>
            <a:r>
              <a:rPr lang="fr-FR" dirty="0" smtClean="0"/>
              <a:t>air </a:t>
            </a:r>
            <a:r>
              <a:rPr lang="fr-FR" dirty="0"/>
              <a:t>de famille au sens :</a:t>
            </a:r>
          </a:p>
          <a:p>
            <a:pPr lvl="2"/>
            <a:r>
              <a:rPr lang="fr-FR" dirty="0"/>
              <a:t>Paramètres physiques : couleur, forme, configuration (notion de ligne de produits), personnalisation</a:t>
            </a:r>
          </a:p>
          <a:p>
            <a:pPr lvl="2"/>
            <a:r>
              <a:rPr lang="fr-FR" dirty="0"/>
              <a:t>Partage d’informations communes : partage d’agenda, d’objectifs, coopération …</a:t>
            </a:r>
          </a:p>
          <a:p>
            <a:pPr lvl="2"/>
            <a:r>
              <a:rPr lang="fr-FR" dirty="0"/>
              <a:t>Partage de comportements : sont-ils l’incarnation d’une entité plus élevée </a:t>
            </a:r>
            <a:r>
              <a:rPr lang="fr-FR" dirty="0" smtClean="0"/>
              <a:t>?</a:t>
            </a:r>
          </a:p>
          <a:p>
            <a:pPr lvl="2"/>
            <a:endParaRPr lang="fr-FR" dirty="0"/>
          </a:p>
        </p:txBody>
      </p:sp>
    </p:spTree>
    <p:extLst>
      <p:ext uri="{BB962C8B-B14F-4D97-AF65-F5344CB8AC3E}">
        <p14:creationId xmlns:p14="http://schemas.microsoft.com/office/powerpoint/2010/main" val="234016781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err="1" smtClean="0"/>
              <a:t>Objectifs</a:t>
            </a:r>
            <a:r>
              <a:rPr lang="en-GB" dirty="0" smtClean="0"/>
              <a:t> </a:t>
            </a:r>
            <a:r>
              <a:rPr lang="en-GB" dirty="0" err="1" smtClean="0"/>
              <a:t>opérationnels</a:t>
            </a:r>
            <a:endParaRPr lang="en-GB" dirty="0"/>
          </a:p>
        </p:txBody>
      </p:sp>
      <p:sp>
        <p:nvSpPr>
          <p:cNvPr id="3" name="Espace réservé du contenu 2"/>
          <p:cNvSpPr>
            <a:spLocks noGrp="1"/>
          </p:cNvSpPr>
          <p:nvPr>
            <p:ph idx="1"/>
          </p:nvPr>
        </p:nvSpPr>
        <p:spPr/>
        <p:txBody>
          <a:bodyPr>
            <a:normAutofit/>
          </a:bodyPr>
          <a:lstStyle/>
          <a:p>
            <a:r>
              <a:rPr lang="fr-FR" dirty="0" smtClean="0"/>
              <a:t>Etudier </a:t>
            </a:r>
            <a:r>
              <a:rPr lang="fr-FR" dirty="0"/>
              <a:t>et </a:t>
            </a:r>
            <a:r>
              <a:rPr lang="fr-FR" dirty="0" smtClean="0"/>
              <a:t>expérimenter </a:t>
            </a:r>
            <a:r>
              <a:rPr lang="fr-FR" dirty="0"/>
              <a:t>un collectif de compagnons artificiels au service d’un usager dans ses activités </a:t>
            </a:r>
            <a:r>
              <a:rPr lang="fr-FR" dirty="0" smtClean="0"/>
              <a:t>quotidiennes</a:t>
            </a:r>
            <a:endParaRPr lang="fr-FR" dirty="0"/>
          </a:p>
          <a:p>
            <a:r>
              <a:rPr lang="fr-FR" dirty="0"/>
              <a:t>T</a:t>
            </a:r>
            <a:r>
              <a:rPr lang="fr-FR" dirty="0" smtClean="0"/>
              <a:t>ester le collectif en </a:t>
            </a:r>
            <a:r>
              <a:rPr lang="fr-FR" dirty="0"/>
              <a:t>situation, </a:t>
            </a:r>
            <a:endParaRPr lang="fr-FR" dirty="0" smtClean="0"/>
          </a:p>
          <a:p>
            <a:r>
              <a:rPr lang="fr-FR" dirty="0"/>
              <a:t>M</a:t>
            </a:r>
            <a:r>
              <a:rPr lang="fr-FR" dirty="0" smtClean="0"/>
              <a:t>esurer </a:t>
            </a:r>
            <a:r>
              <a:rPr lang="fr-FR" dirty="0"/>
              <a:t>la valeur des compagnons ainsi que la valeur du collectif du point de vue des usagers, </a:t>
            </a:r>
          </a:p>
          <a:p>
            <a:r>
              <a:rPr lang="fr-FR" dirty="0"/>
              <a:t>E</a:t>
            </a:r>
            <a:r>
              <a:rPr lang="fr-FR" dirty="0" smtClean="0"/>
              <a:t>xpliciter </a:t>
            </a:r>
            <a:r>
              <a:rPr lang="fr-FR" dirty="0"/>
              <a:t>les facteurs clés de succès pour élaborer dans le futur une nouvelle génération de compagnons artificiels, capables d’établir et de maintenir des relations sociales avec </a:t>
            </a:r>
            <a:r>
              <a:rPr lang="fr-FR" dirty="0" smtClean="0"/>
              <a:t>l’usager </a:t>
            </a:r>
            <a:endParaRPr lang="fr-FR" dirty="0"/>
          </a:p>
          <a:p>
            <a:endParaRPr lang="fr-FR" dirty="0" smtClean="0"/>
          </a:p>
          <a:p>
            <a:endParaRPr lang="fr-FR" dirty="0"/>
          </a:p>
          <a:p>
            <a:endParaRPr lang="en-GB" dirty="0"/>
          </a:p>
        </p:txBody>
      </p:sp>
    </p:spTree>
    <p:extLst>
      <p:ext uri="{BB962C8B-B14F-4D97-AF65-F5344CB8AC3E}">
        <p14:creationId xmlns:p14="http://schemas.microsoft.com/office/powerpoint/2010/main" val="220420743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err="1" smtClean="0"/>
              <a:t>Compétences</a:t>
            </a:r>
            <a:endParaRPr lang="en-GB" dirty="0"/>
          </a:p>
        </p:txBody>
      </p:sp>
      <p:sp>
        <p:nvSpPr>
          <p:cNvPr id="6" name="Rectangle 7"/>
          <p:cNvSpPr>
            <a:spLocks noChangeArrowheads="1"/>
          </p:cNvSpPr>
          <p:nvPr/>
        </p:nvSpPr>
        <p:spPr bwMode="auto">
          <a:xfrm>
            <a:off x="2039938" y="1447800"/>
            <a:ext cx="6011862" cy="506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6851" tIns="42253" rIns="86851" bIns="42253"/>
          <a:lstStyle/>
          <a:p>
            <a:pPr marL="817563" lvl="1" indent="-284163" defTabSz="912813">
              <a:lnSpc>
                <a:spcPct val="110000"/>
              </a:lnSpc>
            </a:pPr>
            <a:endParaRPr sz="3400" noProof="1">
              <a:latin typeface="Times" charset="0"/>
            </a:endParaRPr>
          </a:p>
        </p:txBody>
      </p:sp>
      <p:sp>
        <p:nvSpPr>
          <p:cNvPr id="8" name="Text Box 13"/>
          <p:cNvSpPr txBox="1">
            <a:spLocks noChangeArrowheads="1"/>
          </p:cNvSpPr>
          <p:nvPr/>
        </p:nvSpPr>
        <p:spPr bwMode="auto">
          <a:xfrm>
            <a:off x="1616425" y="4040612"/>
            <a:ext cx="10366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lIns="91430" tIns="45715" rIns="91430" bIns="45715">
            <a:spAutoFit/>
          </a:bodyPr>
          <a:lstStyle>
            <a:lvl1pPr defTabSz="762000">
              <a:defRPr sz="2400">
                <a:solidFill>
                  <a:schemeClr val="tx1"/>
                </a:solidFill>
                <a:latin typeface="Arial" charset="0"/>
                <a:ea typeface="ＭＳ Ｐゴシック" charset="0"/>
                <a:cs typeface="ＭＳ Ｐゴシック" charset="0"/>
              </a:defRPr>
            </a:lvl1pPr>
            <a:lvl2pPr marL="571500" defTabSz="762000">
              <a:defRPr sz="2400">
                <a:solidFill>
                  <a:schemeClr val="tx1"/>
                </a:solidFill>
                <a:latin typeface="Arial" charset="0"/>
                <a:ea typeface="ＭＳ Ｐゴシック" charset="0"/>
              </a:defRPr>
            </a:lvl2pPr>
            <a:lvl3pPr marL="1143000" defTabSz="762000">
              <a:defRPr sz="2400">
                <a:solidFill>
                  <a:schemeClr val="tx1"/>
                </a:solidFill>
                <a:latin typeface="Arial" charset="0"/>
                <a:ea typeface="ＭＳ Ｐゴシック" charset="0"/>
              </a:defRPr>
            </a:lvl3pPr>
            <a:lvl4pPr marL="1712913" defTabSz="762000">
              <a:defRPr sz="2400">
                <a:solidFill>
                  <a:schemeClr val="tx1"/>
                </a:solidFill>
                <a:latin typeface="Arial" charset="0"/>
                <a:ea typeface="ＭＳ Ｐゴシック" charset="0"/>
              </a:defRPr>
            </a:lvl4pPr>
            <a:lvl5pPr marL="2286000" defTabSz="762000">
              <a:defRPr sz="2400">
                <a:solidFill>
                  <a:schemeClr val="tx1"/>
                </a:solidFill>
                <a:latin typeface="Arial" charset="0"/>
                <a:ea typeface="ＭＳ Ｐゴシック" charset="0"/>
              </a:defRPr>
            </a:lvl5pPr>
            <a:lvl6pPr marL="2743200" defTabSz="762000" eaLnBrk="0" fontAlgn="base" hangingPunct="0">
              <a:spcBef>
                <a:spcPct val="0"/>
              </a:spcBef>
              <a:spcAft>
                <a:spcPct val="0"/>
              </a:spcAft>
              <a:defRPr sz="2400">
                <a:solidFill>
                  <a:schemeClr val="tx1"/>
                </a:solidFill>
                <a:latin typeface="Arial" charset="0"/>
                <a:ea typeface="ＭＳ Ｐゴシック" charset="0"/>
              </a:defRPr>
            </a:lvl6pPr>
            <a:lvl7pPr marL="3200400" defTabSz="762000" eaLnBrk="0" fontAlgn="base" hangingPunct="0">
              <a:spcBef>
                <a:spcPct val="0"/>
              </a:spcBef>
              <a:spcAft>
                <a:spcPct val="0"/>
              </a:spcAft>
              <a:defRPr sz="2400">
                <a:solidFill>
                  <a:schemeClr val="tx1"/>
                </a:solidFill>
                <a:latin typeface="Arial" charset="0"/>
                <a:ea typeface="ＭＳ Ｐゴシック" charset="0"/>
              </a:defRPr>
            </a:lvl7pPr>
            <a:lvl8pPr marL="3657600" defTabSz="762000" eaLnBrk="0" fontAlgn="base" hangingPunct="0">
              <a:spcBef>
                <a:spcPct val="0"/>
              </a:spcBef>
              <a:spcAft>
                <a:spcPct val="0"/>
              </a:spcAft>
              <a:defRPr sz="2400">
                <a:solidFill>
                  <a:schemeClr val="tx1"/>
                </a:solidFill>
                <a:latin typeface="Arial" charset="0"/>
                <a:ea typeface="ＭＳ Ｐゴシック" charset="0"/>
              </a:defRPr>
            </a:lvl8pPr>
            <a:lvl9pPr marL="4114800" defTabSz="7620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GB" sz="1600" b="1" dirty="0">
                <a:solidFill>
                  <a:srgbClr val="008000"/>
                </a:solidFill>
                <a:latin typeface="Comic Sans MS" charset="0"/>
              </a:rPr>
              <a:t>Grenoble</a:t>
            </a:r>
            <a:endParaRPr lang="en-GB" sz="1600" dirty="0">
              <a:solidFill>
                <a:srgbClr val="008000"/>
              </a:solidFill>
              <a:latin typeface="Comic Sans MS" charset="0"/>
            </a:endParaRPr>
          </a:p>
          <a:p>
            <a:pPr algn="ctr"/>
            <a:r>
              <a:rPr lang="en-GB" sz="1600" dirty="0">
                <a:latin typeface="Comic Sans MS" charset="0"/>
              </a:rPr>
              <a:t>LIG</a:t>
            </a:r>
            <a:endParaRPr lang="en-GB" sz="1400" dirty="0">
              <a:latin typeface="Comic Sans MS" charset="0"/>
            </a:endParaRPr>
          </a:p>
        </p:txBody>
      </p:sp>
      <p:sp>
        <p:nvSpPr>
          <p:cNvPr id="10" name="Text Box 17"/>
          <p:cNvSpPr txBox="1">
            <a:spLocks noChangeArrowheads="1"/>
          </p:cNvSpPr>
          <p:nvPr/>
        </p:nvSpPr>
        <p:spPr bwMode="auto">
          <a:xfrm>
            <a:off x="6737879" y="1554591"/>
            <a:ext cx="6683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lIns="91430" tIns="45715" rIns="91430" bIns="45715">
            <a:spAutoFit/>
          </a:bodyPr>
          <a:lstStyle>
            <a:lvl1pPr defTabSz="762000">
              <a:defRPr sz="2400">
                <a:solidFill>
                  <a:schemeClr val="tx1"/>
                </a:solidFill>
                <a:latin typeface="Arial" charset="0"/>
                <a:ea typeface="ＭＳ Ｐゴシック" charset="0"/>
                <a:cs typeface="ＭＳ Ｐゴシック" charset="0"/>
              </a:defRPr>
            </a:lvl1pPr>
            <a:lvl2pPr marL="571500" defTabSz="762000">
              <a:defRPr sz="2400">
                <a:solidFill>
                  <a:schemeClr val="tx1"/>
                </a:solidFill>
                <a:latin typeface="Arial" charset="0"/>
                <a:ea typeface="ＭＳ Ｐゴシック" charset="0"/>
              </a:defRPr>
            </a:lvl2pPr>
            <a:lvl3pPr marL="1143000" defTabSz="762000">
              <a:defRPr sz="2400">
                <a:solidFill>
                  <a:schemeClr val="tx1"/>
                </a:solidFill>
                <a:latin typeface="Arial" charset="0"/>
                <a:ea typeface="ＭＳ Ｐゴシック" charset="0"/>
              </a:defRPr>
            </a:lvl3pPr>
            <a:lvl4pPr marL="1712913" defTabSz="762000">
              <a:defRPr sz="2400">
                <a:solidFill>
                  <a:schemeClr val="tx1"/>
                </a:solidFill>
                <a:latin typeface="Arial" charset="0"/>
                <a:ea typeface="ＭＳ Ｐゴシック" charset="0"/>
              </a:defRPr>
            </a:lvl4pPr>
            <a:lvl5pPr marL="2286000" defTabSz="762000">
              <a:defRPr sz="2400">
                <a:solidFill>
                  <a:schemeClr val="tx1"/>
                </a:solidFill>
                <a:latin typeface="Arial" charset="0"/>
                <a:ea typeface="ＭＳ Ｐゴシック" charset="0"/>
              </a:defRPr>
            </a:lvl5pPr>
            <a:lvl6pPr marL="2743200" defTabSz="762000" eaLnBrk="0" fontAlgn="base" hangingPunct="0">
              <a:spcBef>
                <a:spcPct val="0"/>
              </a:spcBef>
              <a:spcAft>
                <a:spcPct val="0"/>
              </a:spcAft>
              <a:defRPr sz="2400">
                <a:solidFill>
                  <a:schemeClr val="tx1"/>
                </a:solidFill>
                <a:latin typeface="Arial" charset="0"/>
                <a:ea typeface="ＭＳ Ｐゴシック" charset="0"/>
              </a:defRPr>
            </a:lvl6pPr>
            <a:lvl7pPr marL="3200400" defTabSz="762000" eaLnBrk="0" fontAlgn="base" hangingPunct="0">
              <a:spcBef>
                <a:spcPct val="0"/>
              </a:spcBef>
              <a:spcAft>
                <a:spcPct val="0"/>
              </a:spcAft>
              <a:defRPr sz="2400">
                <a:solidFill>
                  <a:schemeClr val="tx1"/>
                </a:solidFill>
                <a:latin typeface="Arial" charset="0"/>
                <a:ea typeface="ＭＳ Ｐゴシック" charset="0"/>
              </a:defRPr>
            </a:lvl7pPr>
            <a:lvl8pPr marL="3657600" defTabSz="762000" eaLnBrk="0" fontAlgn="base" hangingPunct="0">
              <a:spcBef>
                <a:spcPct val="0"/>
              </a:spcBef>
              <a:spcAft>
                <a:spcPct val="0"/>
              </a:spcAft>
              <a:defRPr sz="2400">
                <a:solidFill>
                  <a:schemeClr val="tx1"/>
                </a:solidFill>
                <a:latin typeface="Arial" charset="0"/>
                <a:ea typeface="ＭＳ Ｐゴシック" charset="0"/>
              </a:defRPr>
            </a:lvl8pPr>
            <a:lvl9pPr marL="4114800" defTabSz="7620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GB" sz="1600" b="1" dirty="0">
                <a:solidFill>
                  <a:srgbClr val="008000"/>
                </a:solidFill>
                <a:latin typeface="Comic Sans MS" charset="0"/>
              </a:rPr>
              <a:t>Paris</a:t>
            </a:r>
            <a:r>
              <a:rPr lang="en-GB" sz="1600" dirty="0">
                <a:latin typeface="Comic Sans MS" charset="0"/>
              </a:rPr>
              <a:t/>
            </a:r>
            <a:br>
              <a:rPr lang="en-GB" sz="1600" dirty="0">
                <a:latin typeface="Comic Sans MS" charset="0"/>
              </a:rPr>
            </a:br>
            <a:r>
              <a:rPr lang="en-GB" sz="1600" dirty="0">
                <a:latin typeface="Comic Sans MS" charset="0"/>
              </a:rPr>
              <a:t>LTCI</a:t>
            </a:r>
            <a:endParaRPr lang="en-GB" sz="1400" dirty="0">
              <a:latin typeface="Comic Sans MS" charset="0"/>
            </a:endParaRPr>
          </a:p>
        </p:txBody>
      </p:sp>
      <p:sp>
        <p:nvSpPr>
          <p:cNvPr id="12" name="Text Box 19"/>
          <p:cNvSpPr txBox="1">
            <a:spLocks noChangeArrowheads="1"/>
          </p:cNvSpPr>
          <p:nvPr/>
        </p:nvSpPr>
        <p:spPr bwMode="auto">
          <a:xfrm>
            <a:off x="450942" y="1554591"/>
            <a:ext cx="1165483" cy="58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lIns="91430" tIns="45715" rIns="91430" bIns="45715">
            <a:spAutoFit/>
          </a:bodyPr>
          <a:lstStyle>
            <a:lvl1pPr defTabSz="762000">
              <a:defRPr sz="2400">
                <a:solidFill>
                  <a:schemeClr val="tx1"/>
                </a:solidFill>
                <a:latin typeface="Arial" charset="0"/>
                <a:ea typeface="ＭＳ Ｐゴシック" charset="0"/>
                <a:cs typeface="ＭＳ Ｐゴシック" charset="0"/>
              </a:defRPr>
            </a:lvl1pPr>
            <a:lvl2pPr marL="571500" defTabSz="762000">
              <a:defRPr sz="2400">
                <a:solidFill>
                  <a:schemeClr val="tx1"/>
                </a:solidFill>
                <a:latin typeface="Arial" charset="0"/>
                <a:ea typeface="ＭＳ Ｐゴシック" charset="0"/>
              </a:defRPr>
            </a:lvl2pPr>
            <a:lvl3pPr marL="1143000" defTabSz="762000">
              <a:defRPr sz="2400">
                <a:solidFill>
                  <a:schemeClr val="tx1"/>
                </a:solidFill>
                <a:latin typeface="Arial" charset="0"/>
                <a:ea typeface="ＭＳ Ｐゴシック" charset="0"/>
              </a:defRPr>
            </a:lvl3pPr>
            <a:lvl4pPr marL="1712913" defTabSz="762000">
              <a:defRPr sz="2400">
                <a:solidFill>
                  <a:schemeClr val="tx1"/>
                </a:solidFill>
                <a:latin typeface="Arial" charset="0"/>
                <a:ea typeface="ＭＳ Ｐゴシック" charset="0"/>
              </a:defRPr>
            </a:lvl4pPr>
            <a:lvl5pPr marL="2286000" defTabSz="762000">
              <a:defRPr sz="2400">
                <a:solidFill>
                  <a:schemeClr val="tx1"/>
                </a:solidFill>
                <a:latin typeface="Arial" charset="0"/>
                <a:ea typeface="ＭＳ Ｐゴシック" charset="0"/>
              </a:defRPr>
            </a:lvl5pPr>
            <a:lvl6pPr marL="2743200" defTabSz="762000" eaLnBrk="0" fontAlgn="base" hangingPunct="0">
              <a:spcBef>
                <a:spcPct val="0"/>
              </a:spcBef>
              <a:spcAft>
                <a:spcPct val="0"/>
              </a:spcAft>
              <a:defRPr sz="2400">
                <a:solidFill>
                  <a:schemeClr val="tx1"/>
                </a:solidFill>
                <a:latin typeface="Arial" charset="0"/>
                <a:ea typeface="ＭＳ Ｐゴシック" charset="0"/>
              </a:defRPr>
            </a:lvl6pPr>
            <a:lvl7pPr marL="3200400" defTabSz="762000" eaLnBrk="0" fontAlgn="base" hangingPunct="0">
              <a:spcBef>
                <a:spcPct val="0"/>
              </a:spcBef>
              <a:spcAft>
                <a:spcPct val="0"/>
              </a:spcAft>
              <a:defRPr sz="2400">
                <a:solidFill>
                  <a:schemeClr val="tx1"/>
                </a:solidFill>
                <a:latin typeface="Arial" charset="0"/>
                <a:ea typeface="ＭＳ Ｐゴシック" charset="0"/>
              </a:defRPr>
            </a:lvl7pPr>
            <a:lvl8pPr marL="3657600" defTabSz="762000" eaLnBrk="0" fontAlgn="base" hangingPunct="0">
              <a:spcBef>
                <a:spcPct val="0"/>
              </a:spcBef>
              <a:spcAft>
                <a:spcPct val="0"/>
              </a:spcAft>
              <a:defRPr sz="2400">
                <a:solidFill>
                  <a:schemeClr val="tx1"/>
                </a:solidFill>
                <a:latin typeface="Arial" charset="0"/>
                <a:ea typeface="ＭＳ Ｐゴシック" charset="0"/>
              </a:defRPr>
            </a:lvl8pPr>
            <a:lvl9pPr marL="4114800" defTabSz="7620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GB" sz="1600" b="1" dirty="0" err="1" smtClean="0">
                <a:solidFill>
                  <a:srgbClr val="008000"/>
                </a:solidFill>
                <a:latin typeface="Comic Sans MS" charset="0"/>
              </a:rPr>
              <a:t>Vannes</a:t>
            </a:r>
            <a:endParaRPr lang="en-GB" sz="1600" b="1" dirty="0">
              <a:solidFill>
                <a:srgbClr val="008000"/>
              </a:solidFill>
              <a:latin typeface="Comic Sans MS" charset="0"/>
            </a:endParaRPr>
          </a:p>
          <a:p>
            <a:pPr algn="ctr"/>
            <a:r>
              <a:rPr lang="en-GB" sz="1600" dirty="0" err="1" smtClean="0">
                <a:latin typeface="Comic Sans MS" charset="0"/>
              </a:rPr>
              <a:t>LabSTICC</a:t>
            </a:r>
            <a:endParaRPr lang="en-GB" sz="1400" dirty="0">
              <a:latin typeface="Comic Sans MS" charset="0"/>
            </a:endParaRPr>
          </a:p>
        </p:txBody>
      </p:sp>
      <p:sp>
        <p:nvSpPr>
          <p:cNvPr id="13" name="Text Box 20"/>
          <p:cNvSpPr txBox="1">
            <a:spLocks noChangeArrowheads="1"/>
          </p:cNvSpPr>
          <p:nvPr/>
        </p:nvSpPr>
        <p:spPr bwMode="auto">
          <a:xfrm>
            <a:off x="177270" y="4778991"/>
            <a:ext cx="4953529" cy="2062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fr-FR" sz="1600" dirty="0">
                <a:latin typeface="Comic Sans MS" charset="0"/>
              </a:rPr>
              <a:t>Sylvie </a:t>
            </a:r>
            <a:r>
              <a:rPr lang="fr-FR" sz="1600" dirty="0" smtClean="0">
                <a:latin typeface="Comic Sans MS" charset="0"/>
              </a:rPr>
              <a:t>Pesty: interaction, relation, compagnons virtuels </a:t>
            </a:r>
          </a:p>
          <a:p>
            <a:r>
              <a:rPr lang="fr-FR" sz="1600" dirty="0" smtClean="0">
                <a:latin typeface="Comic Sans MS" charset="0"/>
              </a:rPr>
              <a:t>Gaëlle </a:t>
            </a:r>
            <a:r>
              <a:rPr lang="fr-FR" sz="1600" dirty="0" err="1" smtClean="0">
                <a:latin typeface="Comic Sans MS" charset="0"/>
              </a:rPr>
              <a:t>Calvary</a:t>
            </a:r>
            <a:r>
              <a:rPr lang="fr-FR" sz="1600" dirty="0" smtClean="0">
                <a:latin typeface="Comic Sans MS" charset="0"/>
              </a:rPr>
              <a:t>: comportements, plasticité, valeur</a:t>
            </a:r>
          </a:p>
          <a:p>
            <a:r>
              <a:rPr lang="fr-FR" sz="1600" dirty="0" smtClean="0">
                <a:latin typeface="Comic Sans MS" charset="0"/>
              </a:rPr>
              <a:t>Humbert </a:t>
            </a:r>
            <a:r>
              <a:rPr lang="fr-FR" sz="1600" dirty="0" err="1" smtClean="0">
                <a:latin typeface="Comic Sans MS" charset="0"/>
              </a:rPr>
              <a:t>Fiorino</a:t>
            </a:r>
            <a:r>
              <a:rPr lang="fr-FR" sz="1600" dirty="0" smtClean="0">
                <a:latin typeface="Comic Sans MS" charset="0"/>
              </a:rPr>
              <a:t>: collectif, planification</a:t>
            </a:r>
          </a:p>
          <a:p>
            <a:r>
              <a:rPr lang="fr-FR" sz="1600" dirty="0" smtClean="0">
                <a:latin typeface="Comic Sans MS" charset="0"/>
              </a:rPr>
              <a:t>Julie </a:t>
            </a:r>
            <a:r>
              <a:rPr lang="fr-FR" sz="1600" dirty="0" err="1" smtClean="0">
                <a:latin typeface="Comic Sans MS" charset="0"/>
              </a:rPr>
              <a:t>Dugdale</a:t>
            </a:r>
            <a:r>
              <a:rPr lang="fr-FR" sz="1600" dirty="0" smtClean="0">
                <a:latin typeface="Comic Sans MS" charset="0"/>
              </a:rPr>
              <a:t>: usages, scénarios</a:t>
            </a:r>
          </a:p>
          <a:p>
            <a:r>
              <a:rPr lang="fr-FR" sz="1600" dirty="0" smtClean="0">
                <a:latin typeface="Comic Sans MS" charset="0"/>
              </a:rPr>
              <a:t>Carole Adam: compagnons virtuels et robots</a:t>
            </a:r>
            <a:endParaRPr lang="fr-FR" sz="1600" dirty="0">
              <a:latin typeface="Comic Sans MS" charset="0"/>
            </a:endParaRPr>
          </a:p>
          <a:p>
            <a:r>
              <a:rPr lang="fr-FR" sz="1600" dirty="0" err="1" smtClean="0">
                <a:latin typeface="Comic Sans MS" charset="0"/>
              </a:rPr>
              <a:t>Wafa</a:t>
            </a:r>
            <a:r>
              <a:rPr lang="fr-FR" sz="1600" dirty="0">
                <a:latin typeface="Comic Sans MS" charset="0"/>
              </a:rPr>
              <a:t> </a:t>
            </a:r>
            <a:r>
              <a:rPr lang="fr-FR" sz="1600" dirty="0" err="1" smtClean="0">
                <a:latin typeface="Comic Sans MS" charset="0"/>
              </a:rPr>
              <a:t>Benkaouar</a:t>
            </a:r>
            <a:r>
              <a:rPr lang="fr-FR" sz="1600" dirty="0" smtClean="0">
                <a:latin typeface="Comic Sans MS" charset="0"/>
              </a:rPr>
              <a:t>: personnalité</a:t>
            </a:r>
            <a:r>
              <a:rPr lang="fr-FR" sz="1600" dirty="0">
                <a:latin typeface="Comic Sans MS" charset="0"/>
              </a:rPr>
              <a:t> </a:t>
            </a:r>
            <a:r>
              <a:rPr lang="fr-FR" sz="1600" dirty="0" smtClean="0">
                <a:latin typeface="Comic Sans MS" charset="0"/>
              </a:rPr>
              <a:t>et plasticité des </a:t>
            </a:r>
            <a:r>
              <a:rPr lang="fr-FR" sz="1600" dirty="0">
                <a:latin typeface="Comic Sans MS" charset="0"/>
              </a:rPr>
              <a:t>comportements </a:t>
            </a:r>
          </a:p>
        </p:txBody>
      </p:sp>
      <p:sp>
        <p:nvSpPr>
          <p:cNvPr id="14" name="Text Box 22"/>
          <p:cNvSpPr txBox="1">
            <a:spLocks noChangeArrowheads="1"/>
          </p:cNvSpPr>
          <p:nvPr/>
        </p:nvSpPr>
        <p:spPr bwMode="auto">
          <a:xfrm>
            <a:off x="177272" y="2174541"/>
            <a:ext cx="1952578"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fr-FR" sz="1600" dirty="0">
                <a:solidFill>
                  <a:srgbClr val="008000"/>
                </a:solidFill>
                <a:latin typeface="Comic Sans MS" charset="0"/>
              </a:rPr>
              <a:t>Dominique </a:t>
            </a:r>
            <a:r>
              <a:rPr lang="fr-FR" sz="1600" dirty="0" err="1" smtClean="0">
                <a:solidFill>
                  <a:srgbClr val="008000"/>
                </a:solidFill>
                <a:latin typeface="Comic Sans MS" charset="0"/>
              </a:rPr>
              <a:t>Duhaut</a:t>
            </a:r>
            <a:r>
              <a:rPr lang="fr-FR" sz="1600" dirty="0" smtClean="0">
                <a:solidFill>
                  <a:srgbClr val="008000"/>
                </a:solidFill>
                <a:latin typeface="Comic Sans MS" charset="0"/>
              </a:rPr>
              <a:t>: </a:t>
            </a:r>
            <a:endParaRPr lang="fr-FR" dirty="0">
              <a:solidFill>
                <a:srgbClr val="008000"/>
              </a:solidFill>
              <a:cs typeface="Arial" charset="0"/>
            </a:endParaRPr>
          </a:p>
        </p:txBody>
      </p:sp>
      <p:sp>
        <p:nvSpPr>
          <p:cNvPr id="20" name="Text Box 17"/>
          <p:cNvSpPr txBox="1">
            <a:spLocks noChangeArrowheads="1"/>
          </p:cNvSpPr>
          <p:nvPr/>
        </p:nvSpPr>
        <p:spPr bwMode="auto">
          <a:xfrm>
            <a:off x="6737879" y="3748229"/>
            <a:ext cx="845283" cy="58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lIns="91430" tIns="45715" rIns="91430" bIns="45715">
            <a:spAutoFit/>
          </a:bodyPr>
          <a:lstStyle>
            <a:lvl1pPr defTabSz="762000">
              <a:defRPr sz="2400">
                <a:solidFill>
                  <a:schemeClr val="tx1"/>
                </a:solidFill>
                <a:latin typeface="Arial" charset="0"/>
                <a:ea typeface="ＭＳ Ｐゴシック" charset="0"/>
                <a:cs typeface="ＭＳ Ｐゴシック" charset="0"/>
              </a:defRPr>
            </a:lvl1pPr>
            <a:lvl2pPr marL="571500" defTabSz="762000">
              <a:defRPr sz="2400">
                <a:solidFill>
                  <a:schemeClr val="tx1"/>
                </a:solidFill>
                <a:latin typeface="Arial" charset="0"/>
                <a:ea typeface="ＭＳ Ｐゴシック" charset="0"/>
              </a:defRPr>
            </a:lvl2pPr>
            <a:lvl3pPr marL="1143000" defTabSz="762000">
              <a:defRPr sz="2400">
                <a:solidFill>
                  <a:schemeClr val="tx1"/>
                </a:solidFill>
                <a:latin typeface="Arial" charset="0"/>
                <a:ea typeface="ＭＳ Ｐゴシック" charset="0"/>
              </a:defRPr>
            </a:lvl3pPr>
            <a:lvl4pPr marL="1712913" defTabSz="762000">
              <a:defRPr sz="2400">
                <a:solidFill>
                  <a:schemeClr val="tx1"/>
                </a:solidFill>
                <a:latin typeface="Arial" charset="0"/>
                <a:ea typeface="ＭＳ Ｐゴシック" charset="0"/>
              </a:defRPr>
            </a:lvl4pPr>
            <a:lvl5pPr marL="2286000" defTabSz="762000">
              <a:defRPr sz="2400">
                <a:solidFill>
                  <a:schemeClr val="tx1"/>
                </a:solidFill>
                <a:latin typeface="Arial" charset="0"/>
                <a:ea typeface="ＭＳ Ｐゴシック" charset="0"/>
              </a:defRPr>
            </a:lvl5pPr>
            <a:lvl6pPr marL="2743200" defTabSz="762000" eaLnBrk="0" fontAlgn="base" hangingPunct="0">
              <a:spcBef>
                <a:spcPct val="0"/>
              </a:spcBef>
              <a:spcAft>
                <a:spcPct val="0"/>
              </a:spcAft>
              <a:defRPr sz="2400">
                <a:solidFill>
                  <a:schemeClr val="tx1"/>
                </a:solidFill>
                <a:latin typeface="Arial" charset="0"/>
                <a:ea typeface="ＭＳ Ｐゴシック" charset="0"/>
              </a:defRPr>
            </a:lvl6pPr>
            <a:lvl7pPr marL="3200400" defTabSz="762000" eaLnBrk="0" fontAlgn="base" hangingPunct="0">
              <a:spcBef>
                <a:spcPct val="0"/>
              </a:spcBef>
              <a:spcAft>
                <a:spcPct val="0"/>
              </a:spcAft>
              <a:defRPr sz="2400">
                <a:solidFill>
                  <a:schemeClr val="tx1"/>
                </a:solidFill>
                <a:latin typeface="Arial" charset="0"/>
                <a:ea typeface="ＭＳ Ｐゴシック" charset="0"/>
              </a:defRPr>
            </a:lvl7pPr>
            <a:lvl8pPr marL="3657600" defTabSz="762000" eaLnBrk="0" fontAlgn="base" hangingPunct="0">
              <a:spcBef>
                <a:spcPct val="0"/>
              </a:spcBef>
              <a:spcAft>
                <a:spcPct val="0"/>
              </a:spcAft>
              <a:defRPr sz="2400">
                <a:solidFill>
                  <a:schemeClr val="tx1"/>
                </a:solidFill>
                <a:latin typeface="Arial" charset="0"/>
                <a:ea typeface="ＭＳ Ｐゴシック" charset="0"/>
              </a:defRPr>
            </a:lvl8pPr>
            <a:lvl9pPr marL="4114800" defTabSz="7620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GB" sz="1600" b="1" dirty="0" err="1" smtClean="0">
                <a:solidFill>
                  <a:srgbClr val="008000"/>
                </a:solidFill>
                <a:latin typeface="Comic Sans MS" charset="0"/>
              </a:rPr>
              <a:t>Orsay</a:t>
            </a:r>
            <a:r>
              <a:rPr lang="en-GB" sz="1600" dirty="0">
                <a:latin typeface="Comic Sans MS" charset="0"/>
              </a:rPr>
              <a:t/>
            </a:r>
            <a:br>
              <a:rPr lang="en-GB" sz="1600" dirty="0">
                <a:latin typeface="Comic Sans MS" charset="0"/>
              </a:rPr>
            </a:br>
            <a:r>
              <a:rPr lang="en-GB" sz="1600" dirty="0" smtClean="0">
                <a:latin typeface="Comic Sans MS" charset="0"/>
              </a:rPr>
              <a:t>LIMSI</a:t>
            </a:r>
            <a:endParaRPr lang="en-GB" sz="1400" dirty="0">
              <a:latin typeface="Comic Sans MS" charset="0"/>
            </a:endParaRPr>
          </a:p>
        </p:txBody>
      </p:sp>
      <p:sp>
        <p:nvSpPr>
          <p:cNvPr id="21" name="Text Box 21"/>
          <p:cNvSpPr txBox="1">
            <a:spLocks noChangeArrowheads="1"/>
          </p:cNvSpPr>
          <p:nvPr/>
        </p:nvSpPr>
        <p:spPr bwMode="auto">
          <a:xfrm>
            <a:off x="5541417" y="4332994"/>
            <a:ext cx="2063486"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fr-FR" sz="1600" dirty="0" smtClean="0">
                <a:latin typeface="Comic Sans MS" charset="0"/>
              </a:rPr>
              <a:t>Jean-Claude Martin</a:t>
            </a:r>
            <a:endParaRPr lang="fr-FR" dirty="0">
              <a:cs typeface="Arial" charset="0"/>
            </a:endParaRPr>
          </a:p>
        </p:txBody>
      </p:sp>
      <p:sp>
        <p:nvSpPr>
          <p:cNvPr id="23" name="Text Box 21"/>
          <p:cNvSpPr txBox="1">
            <a:spLocks noChangeArrowheads="1"/>
          </p:cNvSpPr>
          <p:nvPr/>
        </p:nvSpPr>
        <p:spPr bwMode="auto">
          <a:xfrm>
            <a:off x="5956300" y="2224170"/>
            <a:ext cx="209550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fr-FR" sz="1600" dirty="0">
                <a:latin typeface="Comic Sans MS" charset="0"/>
              </a:rPr>
              <a:t>Catherine </a:t>
            </a:r>
            <a:r>
              <a:rPr lang="fr-FR" sz="1600" dirty="0" err="1">
                <a:latin typeface="Comic Sans MS" charset="0"/>
              </a:rPr>
              <a:t>Pelachaud</a:t>
            </a:r>
            <a:endParaRPr lang="fr-FR" dirty="0">
              <a:cs typeface="Arial" charset="0"/>
            </a:endParaRPr>
          </a:p>
        </p:txBody>
      </p:sp>
    </p:spTree>
    <p:extLst>
      <p:ext uri="{BB962C8B-B14F-4D97-AF65-F5344CB8AC3E}">
        <p14:creationId xmlns:p14="http://schemas.microsoft.com/office/powerpoint/2010/main" val="197250242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err="1" smtClean="0"/>
              <a:t>Nos</a:t>
            </a:r>
            <a:r>
              <a:rPr lang="en-GB" dirty="0" smtClean="0"/>
              <a:t> </a:t>
            </a:r>
            <a:r>
              <a:rPr lang="en-GB" dirty="0" err="1" smtClean="0"/>
              <a:t>compagnons</a:t>
            </a:r>
            <a:r>
              <a:rPr lang="en-GB" dirty="0" smtClean="0"/>
              <a:t> </a:t>
            </a:r>
            <a:r>
              <a:rPr lang="en-GB" dirty="0" err="1" smtClean="0"/>
              <a:t>artificiels</a:t>
            </a:r>
            <a:endParaRPr lang="en-GB" dirty="0"/>
          </a:p>
        </p:txBody>
      </p:sp>
      <p:pic>
        <p:nvPicPr>
          <p:cNvPr id="6" name="Picture 1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949419" y="3820801"/>
            <a:ext cx="1970480" cy="150857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 name="Picture 1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848600" y="1572441"/>
            <a:ext cx="1075592" cy="250440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8" name="Image 7"/>
          <p:cNvPicPr>
            <a:picLocks noChangeAspect="1"/>
          </p:cNvPicPr>
          <p:nvPr/>
        </p:nvPicPr>
        <p:blipFill>
          <a:blip r:embed="rId4"/>
          <a:stretch>
            <a:fillRect/>
          </a:stretch>
        </p:blipFill>
        <p:spPr>
          <a:xfrm>
            <a:off x="1957365" y="4280580"/>
            <a:ext cx="1813534" cy="1767626"/>
          </a:xfrm>
          <a:prstGeom prst="rect">
            <a:avLst/>
          </a:prstGeom>
        </p:spPr>
      </p:pic>
      <p:pic>
        <p:nvPicPr>
          <p:cNvPr id="9" name="Picture 8"/>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0" b="100000" l="9979" r="97374">
                        <a14:foregroundMark x1="16947" y1="10598" x2="16947" y2="10598"/>
                        <a14:backgroundMark x1="64076" y1="90476" x2="64076" y2="90476"/>
                      </a14:backgroundRemoval>
                    </a14:imgEffect>
                  </a14:imgLayer>
                </a14:imgProps>
              </a:ext>
              <a:ext uri="{28A0092B-C50C-407E-A947-70E740481C1C}">
                <a14:useLocalDpi xmlns:a14="http://schemas.microsoft.com/office/drawing/2010/main"/>
              </a:ext>
            </a:extLst>
          </a:blip>
          <a:srcRect/>
          <a:stretch>
            <a:fillRect/>
          </a:stretch>
        </p:blipFill>
        <p:spPr bwMode="auto">
          <a:xfrm>
            <a:off x="289910" y="2400178"/>
            <a:ext cx="1744375" cy="130039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0" name="Image 9"/>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4082478" y="2400179"/>
            <a:ext cx="1129157" cy="1021415"/>
          </a:xfrm>
          <a:prstGeom prst="rect">
            <a:avLst/>
          </a:prstGeom>
        </p:spPr>
      </p:pic>
      <p:pic>
        <p:nvPicPr>
          <p:cNvPr id="11" name="Image 10"/>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2551720" y="2420889"/>
            <a:ext cx="1219179" cy="1445247"/>
          </a:xfrm>
          <a:prstGeom prst="rect">
            <a:avLst/>
          </a:prstGeom>
        </p:spPr>
      </p:pic>
      <p:pic>
        <p:nvPicPr>
          <p:cNvPr id="12" name="Image 11" descr="pingouin.png"/>
          <p:cNvPicPr>
            <a:picLocks noChangeAspect="1"/>
          </p:cNvPicPr>
          <p:nvPr/>
        </p:nvPicPr>
        <p:blipFill>
          <a:blip r:embed="rId9" cstate="print">
            <a:extLst>
              <a:ext uri="{BEBA8EAE-BF5A-486C-A8C5-ECC9F3942E4B}">
                <a14:imgProps xmlns:a14="http://schemas.microsoft.com/office/drawing/2010/main">
                  <a14:imgLayer r:embed="rId10">
                    <a14:imgEffect>
                      <a14:backgroundRemoval t="0" b="100000" l="6201" r="93008"/>
                    </a14:imgEffect>
                  </a14:imgLayer>
                </a14:imgProps>
              </a:ext>
              <a:ext uri="{28A0092B-C50C-407E-A947-70E740481C1C}">
                <a14:useLocalDpi xmlns:a14="http://schemas.microsoft.com/office/drawing/2010/main"/>
              </a:ext>
            </a:extLst>
          </a:blip>
          <a:stretch>
            <a:fillRect/>
          </a:stretch>
        </p:blipFill>
        <p:spPr>
          <a:xfrm>
            <a:off x="5544211" y="2192601"/>
            <a:ext cx="1359637" cy="1354839"/>
          </a:xfrm>
          <a:prstGeom prst="rect">
            <a:avLst/>
          </a:prstGeom>
        </p:spPr>
      </p:pic>
      <p:pic>
        <p:nvPicPr>
          <p:cNvPr id="13" name="Image 12" descr="reeti_triste.jpg"/>
          <p:cNvPicPr>
            <a:picLocks noChangeAspect="1"/>
          </p:cNvPicPr>
          <p:nvPr/>
        </p:nvPicPr>
        <p:blipFill>
          <a:blip r:embed="rId11">
            <a:extLst>
              <a:ext uri="{BEBA8EAE-BF5A-486C-A8C5-ECC9F3942E4B}">
                <a14:imgProps xmlns:a14="http://schemas.microsoft.com/office/drawing/2010/main">
                  <a14:imgLayer r:embed="rId12">
                    <a14:imgEffect>
                      <a14:backgroundRemoval t="9692" b="96476" l="4118" r="99118">
                        <a14:foregroundMark x1="55588" y1="48018" x2="55588" y2="48018"/>
                        <a14:foregroundMark x1="32647" y1="36123" x2="32647" y2="36123"/>
                      </a14:backgroundRemoval>
                    </a14:imgEffect>
                  </a14:imgLayer>
                </a14:imgProps>
              </a:ext>
              <a:ext uri="{28A0092B-C50C-407E-A947-70E740481C1C}">
                <a14:useLocalDpi xmlns:a14="http://schemas.microsoft.com/office/drawing/2010/main"/>
              </a:ext>
            </a:extLst>
          </a:blip>
          <a:stretch>
            <a:fillRect/>
          </a:stretch>
        </p:blipFill>
        <p:spPr>
          <a:xfrm>
            <a:off x="3091563" y="5556329"/>
            <a:ext cx="1981829" cy="1196908"/>
          </a:xfrm>
          <a:prstGeom prst="rect">
            <a:avLst/>
          </a:prstGeom>
        </p:spPr>
      </p:pic>
      <p:pic>
        <p:nvPicPr>
          <p:cNvPr id="14" name="Image 13" descr="aibo.jpg"/>
          <p:cNvPicPr>
            <a:picLocks noChangeAspect="1"/>
          </p:cNvPicPr>
          <p:nvPr/>
        </p:nvPicPr>
        <p:blipFill>
          <a:blip r:embed="rId13">
            <a:extLst>
              <a:ext uri="{28A0092B-C50C-407E-A947-70E740481C1C}">
                <a14:useLocalDpi xmlns:a14="http://schemas.microsoft.com/office/drawing/2010/main"/>
              </a:ext>
            </a:extLst>
          </a:blip>
          <a:stretch>
            <a:fillRect/>
          </a:stretch>
        </p:blipFill>
        <p:spPr>
          <a:xfrm>
            <a:off x="704300" y="5389538"/>
            <a:ext cx="1037692" cy="1023158"/>
          </a:xfrm>
          <a:prstGeom prst="rect">
            <a:avLst/>
          </a:prstGeom>
        </p:spPr>
      </p:pic>
      <p:pic>
        <p:nvPicPr>
          <p:cNvPr id="15" name="Image 14" descr="paro.jpg"/>
          <p:cNvPicPr>
            <a:picLocks noChangeAspect="1"/>
          </p:cNvPicPr>
          <p:nvPr/>
        </p:nvPicPr>
        <p:blipFill>
          <a:blip r:embed="rId14">
            <a:extLst>
              <a:ext uri="{BEBA8EAE-BF5A-486C-A8C5-ECC9F3942E4B}">
                <a14:imgProps xmlns:a14="http://schemas.microsoft.com/office/drawing/2010/main">
                  <a14:imgLayer r:embed="rId15">
                    <a14:imgEffect>
                      <a14:backgroundRemoval t="0" b="100000" l="1538" r="97846"/>
                    </a14:imgEffect>
                  </a14:imgLayer>
                </a14:imgProps>
              </a:ext>
              <a:ext uri="{28A0092B-C50C-407E-A947-70E740481C1C}">
                <a14:useLocalDpi xmlns:a14="http://schemas.microsoft.com/office/drawing/2010/main"/>
              </a:ext>
            </a:extLst>
          </a:blip>
          <a:stretch>
            <a:fillRect/>
          </a:stretch>
        </p:blipFill>
        <p:spPr>
          <a:xfrm>
            <a:off x="5211636" y="5487236"/>
            <a:ext cx="2151612" cy="1101910"/>
          </a:xfrm>
          <a:prstGeom prst="rect">
            <a:avLst/>
          </a:prstGeom>
        </p:spPr>
      </p:pic>
      <p:pic>
        <p:nvPicPr>
          <p:cNvPr id="16" name="Image 15" descr="Greta-salut - copie.jpg"/>
          <p:cNvPicPr>
            <a:picLocks noChangeAspect="1"/>
          </p:cNvPicPr>
          <p:nvPr/>
        </p:nvPicPr>
        <p:blipFill>
          <a:blip r:embed="rId16" cstate="print">
            <a:extLst>
              <a:ext uri="{BEBA8EAE-BF5A-486C-A8C5-ECC9F3942E4B}">
                <a14:imgProps xmlns:a14="http://schemas.microsoft.com/office/drawing/2010/main">
                  <a14:imgLayer r:embed="rId17">
                    <a14:imgEffect>
                      <a14:backgroundRemoval t="2386" b="98410" l="4731" r="97553"/>
                    </a14:imgEffect>
                  </a14:imgLayer>
                </a14:imgProps>
              </a:ext>
              <a:ext uri="{28A0092B-C50C-407E-A947-70E740481C1C}">
                <a14:useLocalDpi xmlns:a14="http://schemas.microsoft.com/office/drawing/2010/main"/>
              </a:ext>
            </a:extLst>
          </a:blip>
          <a:stretch>
            <a:fillRect/>
          </a:stretch>
        </p:blipFill>
        <p:spPr>
          <a:xfrm>
            <a:off x="6156545" y="3700572"/>
            <a:ext cx="1836178" cy="1362918"/>
          </a:xfrm>
          <a:prstGeom prst="rect">
            <a:avLst/>
          </a:prstGeom>
        </p:spPr>
      </p:pic>
      <p:sp>
        <p:nvSpPr>
          <p:cNvPr id="17" name="ZoneTexte 16"/>
          <p:cNvSpPr txBox="1"/>
          <p:nvPr/>
        </p:nvSpPr>
        <p:spPr>
          <a:xfrm>
            <a:off x="552948" y="3717663"/>
            <a:ext cx="878978" cy="285488"/>
          </a:xfrm>
          <a:prstGeom prst="rect">
            <a:avLst/>
          </a:prstGeom>
          <a:noFill/>
        </p:spPr>
        <p:txBody>
          <a:bodyPr wrap="square" rtlCol="0">
            <a:spAutoFit/>
          </a:bodyPr>
          <a:lstStyle/>
          <a:p>
            <a:r>
              <a:rPr lang="en-GB" sz="1200" i="1" dirty="0" smtClean="0">
                <a:solidFill>
                  <a:schemeClr val="tx1"/>
                </a:solidFill>
                <a:latin typeface="Palatino"/>
                <a:cs typeface="Palatino"/>
              </a:rPr>
              <a:t>Emi </a:t>
            </a:r>
            <a:endParaRPr lang="en-GB" sz="1200" i="1" dirty="0">
              <a:solidFill>
                <a:schemeClr val="tx1"/>
              </a:solidFill>
              <a:latin typeface="Palatino"/>
              <a:cs typeface="Palatino"/>
            </a:endParaRPr>
          </a:p>
        </p:txBody>
      </p:sp>
      <p:sp>
        <p:nvSpPr>
          <p:cNvPr id="18" name="ZoneTexte 17"/>
          <p:cNvSpPr txBox="1"/>
          <p:nvPr/>
        </p:nvSpPr>
        <p:spPr>
          <a:xfrm>
            <a:off x="2316098" y="3474607"/>
            <a:ext cx="878978" cy="285488"/>
          </a:xfrm>
          <a:prstGeom prst="rect">
            <a:avLst/>
          </a:prstGeom>
          <a:noFill/>
        </p:spPr>
        <p:txBody>
          <a:bodyPr wrap="square" rtlCol="0">
            <a:spAutoFit/>
          </a:bodyPr>
          <a:lstStyle/>
          <a:p>
            <a:r>
              <a:rPr lang="en-GB" sz="1200" i="1" dirty="0" err="1" smtClean="0">
                <a:solidFill>
                  <a:schemeClr val="tx1"/>
                </a:solidFill>
                <a:latin typeface="Palatino"/>
                <a:cs typeface="Palatino"/>
              </a:rPr>
              <a:t>Boloïd</a:t>
            </a:r>
            <a:endParaRPr lang="en-GB" sz="1200" i="1" dirty="0">
              <a:solidFill>
                <a:schemeClr val="tx1"/>
              </a:solidFill>
              <a:latin typeface="Palatino"/>
              <a:cs typeface="Palatino"/>
            </a:endParaRPr>
          </a:p>
        </p:txBody>
      </p:sp>
      <p:sp>
        <p:nvSpPr>
          <p:cNvPr id="19" name="ZoneTexte 18"/>
          <p:cNvSpPr txBox="1"/>
          <p:nvPr/>
        </p:nvSpPr>
        <p:spPr>
          <a:xfrm>
            <a:off x="4082478" y="3421593"/>
            <a:ext cx="1266273" cy="285488"/>
          </a:xfrm>
          <a:prstGeom prst="rect">
            <a:avLst/>
          </a:prstGeom>
          <a:noFill/>
        </p:spPr>
        <p:txBody>
          <a:bodyPr wrap="square" rtlCol="0">
            <a:spAutoFit/>
          </a:bodyPr>
          <a:lstStyle/>
          <a:p>
            <a:r>
              <a:rPr lang="en-GB" sz="1200" i="1" dirty="0" err="1" smtClean="0">
                <a:solidFill>
                  <a:schemeClr val="tx1"/>
                </a:solidFill>
                <a:latin typeface="Palatino"/>
                <a:cs typeface="Palatino"/>
              </a:rPr>
              <a:t>Nabaztag</a:t>
            </a:r>
            <a:endParaRPr lang="en-GB" sz="1200" i="1" dirty="0">
              <a:solidFill>
                <a:schemeClr val="tx1"/>
              </a:solidFill>
              <a:latin typeface="Palatino"/>
              <a:cs typeface="Palatino"/>
            </a:endParaRPr>
          </a:p>
        </p:txBody>
      </p:sp>
      <p:sp>
        <p:nvSpPr>
          <p:cNvPr id="20" name="ZoneTexte 19"/>
          <p:cNvSpPr txBox="1"/>
          <p:nvPr/>
        </p:nvSpPr>
        <p:spPr>
          <a:xfrm>
            <a:off x="5637576" y="3467888"/>
            <a:ext cx="1266273" cy="285488"/>
          </a:xfrm>
          <a:prstGeom prst="rect">
            <a:avLst/>
          </a:prstGeom>
          <a:noFill/>
        </p:spPr>
        <p:txBody>
          <a:bodyPr wrap="square" rtlCol="0">
            <a:spAutoFit/>
          </a:bodyPr>
          <a:lstStyle/>
          <a:p>
            <a:r>
              <a:rPr lang="en-GB" sz="1200" i="1" dirty="0" err="1" smtClean="0">
                <a:solidFill>
                  <a:schemeClr val="tx1"/>
                </a:solidFill>
                <a:latin typeface="Palatino"/>
                <a:cs typeface="Palatino"/>
              </a:rPr>
              <a:t>Robadom</a:t>
            </a:r>
            <a:endParaRPr lang="en-GB" sz="1200" i="1" dirty="0">
              <a:solidFill>
                <a:schemeClr val="tx1"/>
              </a:solidFill>
              <a:latin typeface="Palatino"/>
              <a:cs typeface="Palatino"/>
            </a:endParaRPr>
          </a:p>
        </p:txBody>
      </p:sp>
      <p:sp>
        <p:nvSpPr>
          <p:cNvPr id="21" name="ZoneTexte 20"/>
          <p:cNvSpPr txBox="1"/>
          <p:nvPr/>
        </p:nvSpPr>
        <p:spPr>
          <a:xfrm>
            <a:off x="6828015" y="6264695"/>
            <a:ext cx="1266273" cy="285488"/>
          </a:xfrm>
          <a:prstGeom prst="rect">
            <a:avLst/>
          </a:prstGeom>
          <a:noFill/>
        </p:spPr>
        <p:txBody>
          <a:bodyPr wrap="square" rtlCol="0">
            <a:spAutoFit/>
          </a:bodyPr>
          <a:lstStyle/>
          <a:p>
            <a:r>
              <a:rPr lang="en-GB" sz="1200" i="1" dirty="0" err="1" smtClean="0">
                <a:solidFill>
                  <a:schemeClr val="tx1"/>
                </a:solidFill>
                <a:latin typeface="Palatino"/>
                <a:cs typeface="Palatino"/>
              </a:rPr>
              <a:t>Paro</a:t>
            </a:r>
            <a:endParaRPr lang="en-GB" sz="1200" i="1" dirty="0">
              <a:solidFill>
                <a:schemeClr val="tx1"/>
              </a:solidFill>
              <a:latin typeface="Palatino"/>
              <a:cs typeface="Palatino"/>
            </a:endParaRPr>
          </a:p>
        </p:txBody>
      </p:sp>
      <p:sp>
        <p:nvSpPr>
          <p:cNvPr id="22" name="ZoneTexte 21"/>
          <p:cNvSpPr txBox="1"/>
          <p:nvPr/>
        </p:nvSpPr>
        <p:spPr>
          <a:xfrm>
            <a:off x="4082478" y="6597352"/>
            <a:ext cx="1266273" cy="285488"/>
          </a:xfrm>
          <a:prstGeom prst="rect">
            <a:avLst/>
          </a:prstGeom>
          <a:noFill/>
        </p:spPr>
        <p:txBody>
          <a:bodyPr wrap="square" rtlCol="0">
            <a:spAutoFit/>
          </a:bodyPr>
          <a:lstStyle/>
          <a:p>
            <a:r>
              <a:rPr lang="en-GB" sz="1200" i="1" dirty="0" err="1" smtClean="0">
                <a:solidFill>
                  <a:schemeClr val="tx1"/>
                </a:solidFill>
                <a:latin typeface="Palatino"/>
                <a:cs typeface="Palatino"/>
              </a:rPr>
              <a:t>Reeti</a:t>
            </a:r>
            <a:endParaRPr lang="en-GB" sz="1200" i="1" dirty="0">
              <a:solidFill>
                <a:schemeClr val="tx1"/>
              </a:solidFill>
              <a:latin typeface="Palatino"/>
              <a:cs typeface="Palatino"/>
            </a:endParaRPr>
          </a:p>
        </p:txBody>
      </p:sp>
      <p:sp>
        <p:nvSpPr>
          <p:cNvPr id="23" name="ZoneTexte 22"/>
          <p:cNvSpPr txBox="1"/>
          <p:nvPr/>
        </p:nvSpPr>
        <p:spPr>
          <a:xfrm>
            <a:off x="4082478" y="5329378"/>
            <a:ext cx="1555098" cy="276999"/>
          </a:xfrm>
          <a:prstGeom prst="rect">
            <a:avLst/>
          </a:prstGeom>
          <a:noFill/>
        </p:spPr>
        <p:txBody>
          <a:bodyPr wrap="square" rtlCol="0">
            <a:spAutoFit/>
          </a:bodyPr>
          <a:lstStyle/>
          <a:p>
            <a:r>
              <a:rPr lang="fr-FR" sz="1200" i="1" dirty="0" smtClean="0">
                <a:solidFill>
                  <a:schemeClr val="tx1"/>
                </a:solidFill>
                <a:latin typeface="Palatino"/>
                <a:cs typeface="Palatino"/>
              </a:rPr>
              <a:t>P</a:t>
            </a:r>
            <a:r>
              <a:rPr lang="en-GB" sz="1200" i="1" dirty="0" err="1" smtClean="0">
                <a:solidFill>
                  <a:schemeClr val="tx1"/>
                </a:solidFill>
                <a:latin typeface="Palatino"/>
                <a:cs typeface="Palatino"/>
              </a:rPr>
              <a:t>ersonnages</a:t>
            </a:r>
            <a:r>
              <a:rPr lang="en-GB" sz="1200" i="1" dirty="0" smtClean="0">
                <a:solidFill>
                  <a:schemeClr val="tx1"/>
                </a:solidFill>
                <a:latin typeface="Palatino"/>
                <a:cs typeface="Palatino"/>
              </a:rPr>
              <a:t> MARC</a:t>
            </a:r>
            <a:endParaRPr lang="en-GB" sz="1200" i="1" dirty="0">
              <a:solidFill>
                <a:schemeClr val="tx1"/>
              </a:solidFill>
              <a:latin typeface="Palatino"/>
              <a:cs typeface="Palatino"/>
            </a:endParaRPr>
          </a:p>
        </p:txBody>
      </p:sp>
      <p:sp>
        <p:nvSpPr>
          <p:cNvPr id="24" name="ZoneTexte 23"/>
          <p:cNvSpPr txBox="1"/>
          <p:nvPr/>
        </p:nvSpPr>
        <p:spPr>
          <a:xfrm>
            <a:off x="6353830" y="5104050"/>
            <a:ext cx="1266273" cy="285488"/>
          </a:xfrm>
          <a:prstGeom prst="rect">
            <a:avLst/>
          </a:prstGeom>
          <a:noFill/>
        </p:spPr>
        <p:txBody>
          <a:bodyPr wrap="square" rtlCol="0">
            <a:spAutoFit/>
          </a:bodyPr>
          <a:lstStyle/>
          <a:p>
            <a:r>
              <a:rPr lang="en-GB" sz="1200" i="1" dirty="0" smtClean="0">
                <a:solidFill>
                  <a:schemeClr val="tx1"/>
                </a:solidFill>
                <a:latin typeface="Palatino"/>
                <a:cs typeface="Palatino"/>
              </a:rPr>
              <a:t>Greta</a:t>
            </a:r>
            <a:endParaRPr lang="en-GB" sz="1200" i="1" dirty="0">
              <a:solidFill>
                <a:schemeClr val="tx1"/>
              </a:solidFill>
              <a:latin typeface="Palatino"/>
              <a:cs typeface="Palatino"/>
            </a:endParaRPr>
          </a:p>
        </p:txBody>
      </p:sp>
      <p:sp>
        <p:nvSpPr>
          <p:cNvPr id="25" name="ZoneTexte 24"/>
          <p:cNvSpPr txBox="1"/>
          <p:nvPr/>
        </p:nvSpPr>
        <p:spPr>
          <a:xfrm>
            <a:off x="2561939" y="6048206"/>
            <a:ext cx="1266273" cy="285488"/>
          </a:xfrm>
          <a:prstGeom prst="rect">
            <a:avLst/>
          </a:prstGeom>
          <a:noFill/>
        </p:spPr>
        <p:txBody>
          <a:bodyPr wrap="square" rtlCol="0">
            <a:spAutoFit/>
          </a:bodyPr>
          <a:lstStyle/>
          <a:p>
            <a:r>
              <a:rPr lang="en-GB" sz="1200" i="1" dirty="0" err="1" smtClean="0">
                <a:solidFill>
                  <a:schemeClr val="tx1"/>
                </a:solidFill>
                <a:latin typeface="Palatino"/>
                <a:cs typeface="Palatino"/>
              </a:rPr>
              <a:t>Nao</a:t>
            </a:r>
            <a:endParaRPr lang="en-GB" sz="1200" i="1" dirty="0">
              <a:solidFill>
                <a:schemeClr val="tx1"/>
              </a:solidFill>
              <a:latin typeface="Palatino"/>
              <a:cs typeface="Palatino"/>
            </a:endParaRPr>
          </a:p>
        </p:txBody>
      </p:sp>
      <p:sp>
        <p:nvSpPr>
          <p:cNvPr id="26" name="ZoneTexte 25"/>
          <p:cNvSpPr txBox="1"/>
          <p:nvPr/>
        </p:nvSpPr>
        <p:spPr>
          <a:xfrm>
            <a:off x="704300" y="6470957"/>
            <a:ext cx="1266273" cy="285488"/>
          </a:xfrm>
          <a:prstGeom prst="rect">
            <a:avLst/>
          </a:prstGeom>
          <a:noFill/>
        </p:spPr>
        <p:txBody>
          <a:bodyPr wrap="square" rtlCol="0">
            <a:spAutoFit/>
          </a:bodyPr>
          <a:lstStyle/>
          <a:p>
            <a:r>
              <a:rPr lang="en-GB" sz="1200" i="1" dirty="0" err="1" smtClean="0">
                <a:solidFill>
                  <a:schemeClr val="tx1"/>
                </a:solidFill>
                <a:latin typeface="Palatino"/>
                <a:cs typeface="Palatino"/>
              </a:rPr>
              <a:t>Aïbo</a:t>
            </a:r>
            <a:endParaRPr lang="en-GB" sz="1200" i="1" dirty="0">
              <a:solidFill>
                <a:schemeClr val="tx1"/>
              </a:solidFill>
              <a:latin typeface="Palatino"/>
              <a:cs typeface="Palatino"/>
            </a:endParaRPr>
          </a:p>
        </p:txBody>
      </p:sp>
      <p:pic>
        <p:nvPicPr>
          <p:cNvPr id="27" name="Picture 2" descr="C:\Users\Administrateur\Desktop\Pole cognition\Mary2.jpg"/>
          <p:cNvPicPr>
            <a:picLocks noChangeAspect="1" noChangeArrowheads="1"/>
          </p:cNvPicPr>
          <p:nvPr/>
        </p:nvPicPr>
        <p:blipFill>
          <a:blip r:embed="rId18" cstate="print">
            <a:extLst>
              <a:ext uri="{28A0092B-C50C-407E-A947-70E740481C1C}">
                <a14:useLocalDpi xmlns:a14="http://schemas.microsoft.com/office/drawing/2010/main"/>
              </a:ext>
            </a:extLst>
          </a:blip>
          <a:srcRect/>
          <a:stretch>
            <a:fillRect/>
          </a:stretch>
        </p:blipFill>
        <p:spPr bwMode="auto">
          <a:xfrm>
            <a:off x="190667" y="4018164"/>
            <a:ext cx="1386975" cy="986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ZoneTexte 27"/>
          <p:cNvSpPr txBox="1"/>
          <p:nvPr/>
        </p:nvSpPr>
        <p:spPr>
          <a:xfrm>
            <a:off x="276356" y="5043890"/>
            <a:ext cx="1266273" cy="285488"/>
          </a:xfrm>
          <a:prstGeom prst="rect">
            <a:avLst/>
          </a:prstGeom>
          <a:noFill/>
        </p:spPr>
        <p:txBody>
          <a:bodyPr wrap="square" rtlCol="0">
            <a:spAutoFit/>
          </a:bodyPr>
          <a:lstStyle/>
          <a:p>
            <a:r>
              <a:rPr lang="en-GB" sz="1200" i="1" dirty="0" smtClean="0">
                <a:solidFill>
                  <a:schemeClr val="tx1"/>
                </a:solidFill>
                <a:latin typeface="Palatino"/>
                <a:cs typeface="Palatino"/>
              </a:rPr>
              <a:t>Mary</a:t>
            </a:r>
            <a:endParaRPr lang="en-GB" sz="1200" i="1" dirty="0">
              <a:solidFill>
                <a:schemeClr val="tx1"/>
              </a:solidFill>
              <a:latin typeface="Palatino"/>
              <a:cs typeface="Palatino"/>
            </a:endParaRPr>
          </a:p>
        </p:txBody>
      </p:sp>
    </p:spTree>
    <p:extLst>
      <p:ext uri="{BB962C8B-B14F-4D97-AF65-F5344CB8AC3E}">
        <p14:creationId xmlns:p14="http://schemas.microsoft.com/office/powerpoint/2010/main" val="293297037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err="1" smtClean="0"/>
              <a:t>Résulats</a:t>
            </a:r>
            <a:r>
              <a:rPr lang="en-GB" dirty="0" smtClean="0"/>
              <a:t> </a:t>
            </a:r>
            <a:r>
              <a:rPr lang="en-GB" dirty="0" err="1" smtClean="0"/>
              <a:t>attendus</a:t>
            </a:r>
            <a:endParaRPr lang="en-GB" dirty="0"/>
          </a:p>
        </p:txBody>
      </p:sp>
      <p:sp>
        <p:nvSpPr>
          <p:cNvPr id="3" name="Espace réservé du contenu 2"/>
          <p:cNvSpPr>
            <a:spLocks noGrp="1"/>
          </p:cNvSpPr>
          <p:nvPr>
            <p:ph idx="1"/>
          </p:nvPr>
        </p:nvSpPr>
        <p:spPr>
          <a:xfrm>
            <a:off x="660400" y="1752600"/>
            <a:ext cx="8229600" cy="4969933"/>
          </a:xfrm>
        </p:spPr>
        <p:txBody>
          <a:bodyPr>
            <a:noAutofit/>
          </a:bodyPr>
          <a:lstStyle/>
          <a:p>
            <a:pPr lvl="0"/>
            <a:r>
              <a:rPr lang="fr-FR" sz="2000" dirty="0" smtClean="0"/>
              <a:t>Contributions scientifiques :</a:t>
            </a:r>
          </a:p>
          <a:p>
            <a:pPr lvl="1"/>
            <a:r>
              <a:rPr lang="fr-FR" sz="1600" dirty="0" smtClean="0"/>
              <a:t>sur les compagnons artificiels, leur personnalité et les comportements associés, la plasticité des compagnons et leur </a:t>
            </a:r>
            <a:r>
              <a:rPr lang="fr-FR" sz="1600" dirty="0"/>
              <a:t>impact sur la relation Humain-</a:t>
            </a:r>
            <a:r>
              <a:rPr lang="fr-FR" sz="1600" dirty="0" smtClean="0"/>
              <a:t>Compagnon</a:t>
            </a:r>
          </a:p>
          <a:p>
            <a:pPr lvl="1"/>
            <a:r>
              <a:rPr lang="fr-FR" sz="1600" dirty="0" smtClean="0"/>
              <a:t>identification </a:t>
            </a:r>
            <a:r>
              <a:rPr lang="fr-FR" sz="1600" dirty="0"/>
              <a:t>des critères de valeur des compagnons artificiels et des métriques d’estimation de ces critères</a:t>
            </a:r>
          </a:p>
          <a:p>
            <a:pPr lvl="0"/>
            <a:r>
              <a:rPr lang="fr-FR" sz="2000" dirty="0" smtClean="0"/>
              <a:t>Contributions techniques :</a:t>
            </a:r>
          </a:p>
          <a:p>
            <a:pPr lvl="1"/>
            <a:r>
              <a:rPr lang="fr-FR" sz="1600" dirty="0" smtClean="0"/>
              <a:t>modèle </a:t>
            </a:r>
            <a:r>
              <a:rPr lang="fr-FR" sz="1600" dirty="0"/>
              <a:t>computationnel de personnalité et de </a:t>
            </a:r>
            <a:r>
              <a:rPr lang="fr-FR" sz="1600" dirty="0" smtClean="0"/>
              <a:t>comportements</a:t>
            </a:r>
          </a:p>
          <a:p>
            <a:pPr lvl="1"/>
            <a:r>
              <a:rPr lang="fr-FR" sz="1600" dirty="0"/>
              <a:t>modèle de plasticité des </a:t>
            </a:r>
            <a:r>
              <a:rPr lang="fr-FR" sz="1600" dirty="0" smtClean="0"/>
              <a:t>compagnons</a:t>
            </a:r>
          </a:p>
          <a:p>
            <a:pPr lvl="1"/>
            <a:r>
              <a:rPr lang="fr-FR" sz="1600" dirty="0"/>
              <a:t>IHM de plasticité de compagnon :</a:t>
            </a:r>
          </a:p>
          <a:p>
            <a:pPr lvl="2"/>
            <a:r>
              <a:rPr lang="fr-FR" sz="1400" dirty="0"/>
              <a:t>IHM de programmation de la personnalité et des comportements à destination des développeurs d’ACA et de robots </a:t>
            </a:r>
          </a:p>
          <a:p>
            <a:pPr lvl="2"/>
            <a:r>
              <a:rPr lang="fr-FR" sz="1400" dirty="0"/>
              <a:t>IHM de personnalisation de la personnalité et des comportements à destination de l’utilisateur </a:t>
            </a:r>
            <a:r>
              <a:rPr lang="fr-FR" sz="1400" dirty="0" smtClean="0"/>
              <a:t>final</a:t>
            </a:r>
          </a:p>
          <a:p>
            <a:r>
              <a:rPr lang="fr-FR" sz="2000" dirty="0" smtClean="0"/>
              <a:t>Réalisation de démonstrateurs et expérimentations (3 campagnes)</a:t>
            </a:r>
            <a:endParaRPr lang="fr-FR" sz="1600" dirty="0"/>
          </a:p>
        </p:txBody>
      </p:sp>
    </p:spTree>
    <p:extLst>
      <p:ext uri="{BB962C8B-B14F-4D97-AF65-F5344CB8AC3E}">
        <p14:creationId xmlns:p14="http://schemas.microsoft.com/office/powerpoint/2010/main" val="155226393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icaire">
  <a:themeElements>
    <a:clrScheme name="Apothicaire">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icaire">
      <a:majorFont>
        <a:latin typeface="Book Antiqua"/>
        <a:ea typeface=""/>
        <a:cs typeface=""/>
        <a:font script="Jpan" typeface="ＭＳ Ｐ明朝"/>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icaire">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Apothicaire.thmx</Template>
  <TotalTime>586</TotalTime>
  <Words>537</Words>
  <Application>Microsoft Macintosh PowerPoint</Application>
  <PresentationFormat>On-screen Show (4:3)</PresentationFormat>
  <Paragraphs>158</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Apothicaire</vt:lpstr>
      <vt:lpstr>Projet MoCA mon petit Monde de Compagnons Artificiels my little artificial companions world </vt:lpstr>
      <vt:lpstr>Points clefs</vt:lpstr>
      <vt:lpstr>Partenariat</vt:lpstr>
      <vt:lpstr>Concepts étudiés</vt:lpstr>
      <vt:lpstr>Problématique générale</vt:lpstr>
      <vt:lpstr>Objectifs opérationnels</vt:lpstr>
      <vt:lpstr>Compétences</vt:lpstr>
      <vt:lpstr>Nos compagnons artificiels</vt:lpstr>
      <vt:lpstr>Résulats attendus</vt:lpstr>
      <vt:lpstr>Tâches</vt:lpstr>
      <vt:lpstr>Tâches</vt:lpstr>
      <vt:lpstr>Ordonnancement</vt:lpstr>
      <vt:lpstr>1er octobre – 30 juin 2013</vt:lpstr>
      <vt:lpstr>Livrables :  1er octobre – 31 mars 2013</vt:lpstr>
      <vt:lpstr>Todo List  1er octobre – 31 mars 2013</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MoCA mon petit Monde de Compagnons Artificiels</dc:title>
  <dc:creator>Sylvie Pesty</dc:creator>
  <cp:lastModifiedBy>Handsome Dan</cp:lastModifiedBy>
  <cp:revision>58</cp:revision>
  <dcterms:created xsi:type="dcterms:W3CDTF">2012-09-10T08:30:08Z</dcterms:created>
  <dcterms:modified xsi:type="dcterms:W3CDTF">2012-10-02T13:34:11Z</dcterms:modified>
</cp:coreProperties>
</file>