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87" r:id="rId7"/>
    <p:sldId id="288" r:id="rId8"/>
    <p:sldId id="290" r:id="rId9"/>
    <p:sldId id="261" r:id="rId10"/>
    <p:sldId id="289" r:id="rId11"/>
    <p:sldId id="285" r:id="rId12"/>
    <p:sldId id="286" r:id="rId13"/>
    <p:sldId id="27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F5779"/>
    <a:srgbClr val="59C5EC"/>
    <a:srgbClr val="E8EFF3"/>
    <a:srgbClr val="5A82A0"/>
    <a:srgbClr val="7B6984"/>
    <a:srgbClr val="6D3B4F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15" autoAdjust="0"/>
  </p:normalViewPr>
  <p:slideViewPr>
    <p:cSldViewPr snapToGrid="0" showGuides="1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1E0C90-1D4B-4894-A52F-6A61A8782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6E43D-3065-44B8-88CF-754AF46FCB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6A32-BF80-4EEB-9349-9686B10A492B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C3A23-7175-4E59-B38B-B4E81F521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400A4-4A42-4A50-BC86-D7DA38EF2A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42A9F-EB4A-4976-901B-F47991B5E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07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9E41-F7BA-42D1-923E-C3B58F2FDEC1}" type="datetimeFigureOut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C6CC0-914F-4A6F-B8FE-1137B7ABBB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4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036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4D017-0A70-4D48-AAEC-419979E1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4596-3085-4BB2-8F53-0564AA69708A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C7E7-6231-47E3-8EF5-B6940485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F16B4-2B81-4254-9C13-836431B5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015CF-499A-4BBE-9753-C58924478363}"/>
              </a:ext>
            </a:extLst>
          </p:cNvPr>
          <p:cNvSpPr/>
          <p:nvPr userDrawn="1"/>
        </p:nvSpPr>
        <p:spPr>
          <a:xfrm>
            <a:off x="1810787" y="2541781"/>
            <a:ext cx="2322576" cy="2322576"/>
          </a:xfrm>
          <a:prstGeom prst="ellipse">
            <a:avLst/>
          </a:pr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>
                  <a:lumMod val="75000"/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5F4982-38CF-44F1-8F23-63FB784DDB3F}"/>
              </a:ext>
            </a:extLst>
          </p:cNvPr>
          <p:cNvSpPr/>
          <p:nvPr userDrawn="1"/>
        </p:nvSpPr>
        <p:spPr>
          <a:xfrm>
            <a:off x="3997452" y="2200193"/>
            <a:ext cx="3008376" cy="3008376"/>
          </a:xfrm>
          <a:prstGeom prst="ellipse">
            <a:avLst/>
          </a:prstGeom>
          <a:gradFill>
            <a:gsLst>
              <a:gs pos="100000">
                <a:schemeClr val="bg2">
                  <a:lumMod val="75000"/>
                  <a:alpha val="20000"/>
                </a:schemeClr>
              </a:gs>
              <a:gs pos="0">
                <a:schemeClr val="tx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9E2742-0CF7-4498-9804-D4E1B556238F}"/>
              </a:ext>
            </a:extLst>
          </p:cNvPr>
          <p:cNvSpPr/>
          <p:nvPr userDrawn="1"/>
        </p:nvSpPr>
        <p:spPr>
          <a:xfrm>
            <a:off x="6869918" y="1978150"/>
            <a:ext cx="3511296" cy="3511296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BA84852-3669-4ADB-BADA-A7F54196B2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73295" y="30711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32ADE7C-CB58-4543-8A89-D1BAA23B59E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30075" y="5649340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BEF70025-7AF3-426D-AAE8-5D25E1A5CB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5887" y="3909381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48A1176-4AC8-4197-8737-21A26EC60370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362457" y="5674484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E48A353-E825-43A2-9268-3772DF852C93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7383566" y="5656692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289C6559-A412-4545-8BEA-9C8CF0E92D8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02860" y="30688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B7BFF13-EDBB-45CE-97A5-A148A3ACA7A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26786" y="30688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4CFD8A3C-72E7-4646-94B5-3D08F2A9B9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03232" y="3917466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16E9923E-87D9-40DD-9F02-63A0EE936A1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27157" y="3917466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38ED511-212A-DA4E-98FC-496D7B92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3F5D1F3-7B20-844A-AD7A-66AA1CAC255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910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2875541"/>
            <a:ext cx="5653088" cy="272491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909018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2891583"/>
            <a:ext cx="6096000" cy="272491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3278541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2" y="3663631"/>
            <a:ext cx="4820533" cy="1618232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1pPr>
            <a:lvl2pPr marL="628650" indent="-17145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3278541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5790" y="3663631"/>
            <a:ext cx="4820533" cy="1618232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1pPr>
            <a:lvl2pPr marL="628650" indent="-1714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1833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AECFA43-CD95-4331-BDD6-DA02FC838900}"/>
              </a:ext>
            </a:extLst>
          </p:cNvPr>
          <p:cNvSpPr/>
          <p:nvPr userDrawn="1"/>
        </p:nvSpPr>
        <p:spPr>
          <a:xfrm>
            <a:off x="0" y="1426745"/>
            <a:ext cx="12192000" cy="498348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623"/>
            <a:ext cx="1080000" cy="234000"/>
          </a:xfrm>
        </p:spPr>
        <p:txBody>
          <a:bodyPr/>
          <a:lstStyle/>
          <a:p>
            <a:fld id="{011F8E8F-7A79-47A4-A23F-F3FD3E2A15F3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AA265DB5-0ACC-4872-94A9-E59194B1A49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800279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D93F8F87-5281-4F40-82FC-A4B985EAFE8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237506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DEEA12AF-CE7B-41C2-8A17-EC693ECF8C3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67839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5F18F8B8-2496-4093-BFC7-531592943EB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856931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7FA1C20D-8A7C-4FF1-8DFB-ECACC4C2BC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78331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Picture Placeholder 11" descr="Competitors logos quadrant">
            <a:extLst>
              <a:ext uri="{FF2B5EF4-FFF2-40B4-BE49-F238E27FC236}">
                <a16:creationId xmlns:a16="http://schemas.microsoft.com/office/drawing/2014/main" id="{62CD1D6A-EBAA-473C-A87B-407D209FA4F0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55216" y="4546154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7B05968-4C1C-466A-8E74-060D9E16DA9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36613" y="3922337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0E78D4-0FC2-422B-8A0E-4B77C857682A}"/>
              </a:ext>
            </a:extLst>
          </p:cNvPr>
          <p:cNvCxnSpPr/>
          <p:nvPr userDrawn="1"/>
        </p:nvCxnSpPr>
        <p:spPr>
          <a:xfrm>
            <a:off x="943519" y="3858087"/>
            <a:ext cx="1033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420273-FFF6-4145-952E-E1EC3C641A9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800" y="3876719"/>
            <a:ext cx="386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14">
            <a:extLst>
              <a:ext uri="{FF2B5EF4-FFF2-40B4-BE49-F238E27FC236}">
                <a16:creationId xmlns:a16="http://schemas.microsoft.com/office/drawing/2014/main" id="{D916D7D1-7F63-4867-9C6C-31228BEAC6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64329" y="2259757"/>
            <a:ext cx="1463040" cy="987552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3D1C529-2673-461C-AD18-9EDFAA659C0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601699" y="3922337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5900A478-228D-4DD3-985B-4DF3CC8289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18845" y="5880592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34D00100-49AA-43BE-AF2F-0E9CEC49EAC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731544" y="1640745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9123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7975092" y="1805693"/>
            <a:ext cx="3758184" cy="461772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4F357-0C41-471E-A413-4D42ADE55B12}"/>
              </a:ext>
            </a:extLst>
          </p:cNvPr>
          <p:cNvSpPr/>
          <p:nvPr userDrawn="1"/>
        </p:nvSpPr>
        <p:spPr>
          <a:xfrm>
            <a:off x="458724" y="2582933"/>
            <a:ext cx="3758184" cy="384048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4216908" y="2171453"/>
            <a:ext cx="3758184" cy="425196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2954554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3339644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9F31D3-FC19-4A61-A915-5F11C6F7EB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56757" y="2078801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AA97C78-ABC3-4559-8EFA-1F24C3A6E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6757" y="2463891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594797" y="2512808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94797" y="2897898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A49833F3-6413-44EC-8040-14916325170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613" y="3750523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2438" indent="-2857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452438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ED92B51-6B31-41E1-908C-1D392F31AA4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356757" y="2874770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395288" indent="-228600">
              <a:buClr>
                <a:schemeClr val="bg2">
                  <a:lumMod val="40000"/>
                  <a:lumOff val="60000"/>
                </a:schemeClr>
              </a:buClr>
              <a:buSzPct val="100000"/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521B8C30-3AD9-43DC-A76C-342C3CD53A2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94797" y="3308777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339725" indent="-179388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BF6E52A-5DC5-8A44-8397-829FF33C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CE3B0746-B135-6943-B0F2-D32EF8E8B428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489694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8021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693014"/>
          </a:xfrm>
        </p:spPr>
        <p:txBody>
          <a:bodyPr lIns="36000" tIns="0" rIns="0" bIns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2323804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2323804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6613" y="2811998"/>
            <a:ext cx="4821237" cy="266065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495086" y="2811998"/>
            <a:ext cx="4821237" cy="266065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047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20EF9D-83C9-45F8-AAA9-A9768470F99F}"/>
              </a:ext>
            </a:extLst>
          </p:cNvPr>
          <p:cNvSpPr/>
          <p:nvPr userDrawn="1"/>
        </p:nvSpPr>
        <p:spPr>
          <a:xfrm>
            <a:off x="0" y="2230316"/>
            <a:ext cx="12192000" cy="3346704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61888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4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EEAB0330-0960-495D-9FAC-850DB0CAFF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1323B59-309B-4779-B127-7711E7D88F1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7E6D8-B21E-4D49-AF8E-C735B517506B}"/>
              </a:ext>
            </a:extLst>
          </p:cNvPr>
          <p:cNvSpPr/>
          <p:nvPr userDrawn="1"/>
        </p:nvSpPr>
        <p:spPr>
          <a:xfrm>
            <a:off x="0" y="3623709"/>
            <a:ext cx="12192000" cy="54864"/>
          </a:xfrm>
          <a:prstGeom prst="rect">
            <a:avLst/>
          </a:prstGeom>
          <a:gradFill>
            <a:gsLst>
              <a:gs pos="100000">
                <a:srgbClr val="6D3B4F"/>
              </a:gs>
              <a:gs pos="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CECCEB-7C61-48C7-8F81-9ECE7ABA9E67}"/>
              </a:ext>
            </a:extLst>
          </p:cNvPr>
          <p:cNvSpPr/>
          <p:nvPr userDrawn="1"/>
        </p:nvSpPr>
        <p:spPr>
          <a:xfrm>
            <a:off x="852661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97F8095-EAF8-4F5A-B2A6-0476B8D2EAF0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FB58FA02-066D-4A4D-BFEA-4ABCF3B550B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588108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83A77CFD-3FEF-4E6F-BC4F-8ED7F101103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D6E2C46-79E6-4C33-A9DE-9F0BE9199694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18DF9D1-5757-4445-9078-38760F447FFE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93B8732-2AA4-40C3-A4A3-44C5803BDA1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024487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11BFD035-7AF1-47EA-9F1C-AE04879DA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0720D82-39E2-490D-913A-B6DA31CAC2BD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8CB98AA-B672-4560-9A4C-F0E472D7D508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051BF3E5-DBCA-46BD-A139-755813ECCC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212360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4E2B5368-5C92-477C-B64A-0B1236EC471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11C29312-F699-465F-96BC-B65A2C3356B5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613D924-E33A-4DAE-B253-E9668378EC73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4C346CE6-85D2-4744-ABBA-4EB5E51EB80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400234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0D7E5C35-923C-473E-8BB9-F2F1AB3A2BB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756DD156-6646-433D-ABE8-CB244D53D6C1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33C4CE-CEA6-4AC9-B1DB-8224A4517350}"/>
              </a:ext>
            </a:extLst>
          </p:cNvPr>
          <p:cNvSpPr/>
          <p:nvPr userDrawn="1"/>
        </p:nvSpPr>
        <p:spPr>
          <a:xfrm>
            <a:off x="3039908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1AA6E8-880E-404C-8BCA-7949D28E7AF8}"/>
              </a:ext>
            </a:extLst>
          </p:cNvPr>
          <p:cNvSpPr/>
          <p:nvPr userDrawn="1"/>
        </p:nvSpPr>
        <p:spPr>
          <a:xfrm>
            <a:off x="5227155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D3B90E-8FC3-4B84-A2BB-8862D5EC070B}"/>
              </a:ext>
            </a:extLst>
          </p:cNvPr>
          <p:cNvSpPr/>
          <p:nvPr userDrawn="1"/>
        </p:nvSpPr>
        <p:spPr>
          <a:xfrm>
            <a:off x="7414402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3E9DB54-6797-4300-B6CA-0A9CF186B458}"/>
              </a:ext>
            </a:extLst>
          </p:cNvPr>
          <p:cNvSpPr/>
          <p:nvPr userDrawn="1"/>
        </p:nvSpPr>
        <p:spPr>
          <a:xfrm>
            <a:off x="9601649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5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3207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614" y="740998"/>
            <a:ext cx="2759105" cy="568800"/>
          </a:xfrm>
        </p:spPr>
        <p:txBody>
          <a:bodyPr lIns="36000" tIns="0" rIns="0" bIns="0">
            <a:noAutofit/>
          </a:bodyPr>
          <a:lstStyle/>
          <a:p>
            <a:r>
              <a:rPr lang="en-US" noProof="0"/>
              <a:t>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5" y="1377833"/>
            <a:ext cx="2760828" cy="1630062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6EC64A7-7FE6-41B3-B27F-E6B0C0BAA1FD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3983038" y="740998"/>
            <a:ext cx="6159583" cy="465063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9157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20EF9D-83C9-45F8-AAA9-A9768470F99F}"/>
              </a:ext>
            </a:extLst>
          </p:cNvPr>
          <p:cNvSpPr/>
          <p:nvPr userDrawn="1"/>
        </p:nvSpPr>
        <p:spPr>
          <a:xfrm>
            <a:off x="0" y="1613512"/>
            <a:ext cx="12192000" cy="27432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B4EFCF-84EC-4420-9A2B-7C028E7505B0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724400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Picture Placeholder 11">
            <a:extLst>
              <a:ext uri="{FF2B5EF4-FFF2-40B4-BE49-F238E27FC236}">
                <a16:creationId xmlns:a16="http://schemas.microsoft.com/office/drawing/2014/main" id="{3C20DBAD-9FE7-4F62-B952-1D72DC8B9A7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981200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icture Placeholder 11">
            <a:extLst>
              <a:ext uri="{FF2B5EF4-FFF2-40B4-BE49-F238E27FC236}">
                <a16:creationId xmlns:a16="http://schemas.microsoft.com/office/drawing/2014/main" id="{6AE95BF3-594D-4F6F-95D5-18D8A51D5197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466232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98800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98800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1323B59-309B-4779-B127-7711E7D88F1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2398800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18DF9D1-5757-4445-9078-38760F447FFE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142000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93B8732-2AA4-40C3-A4A3-44C5803BDA1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42000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0720D82-39E2-490D-913A-B6DA31CAC2BD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142000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8CB98AA-B672-4560-9A4C-F0E472D7D508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900579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051BF3E5-DBCA-46BD-A139-755813ECCC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900579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11C29312-F699-465F-96BC-B65A2C3356B5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7900579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593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61888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6BA5EAA-9D1F-41A8-B061-8C18B61C4F6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75465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60E8EB22-EE54-4319-BFD9-B51D4D584A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5465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604DC3-2547-4A5A-8AF8-1051ADC267D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36614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D21D8720-648F-4748-B19E-15B596D77B9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975465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E31B211B-885A-40F6-A25D-6EDF68FBD3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75465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9" name="Picture Placeholder 11">
            <a:extLst>
              <a:ext uri="{FF2B5EF4-FFF2-40B4-BE49-F238E27FC236}">
                <a16:creationId xmlns:a16="http://schemas.microsoft.com/office/drawing/2014/main" id="{C2F4D19D-CC90-455D-8947-5DCD00EA921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6614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5CAA23C-172B-4B6C-BB10-4F4DB6CFD19B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532112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5873C0A4-108E-4DD1-A604-311D061489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32112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FA4996C0-7B37-42C4-BDFF-F0C54D4A88C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393261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FE2C9DE6-67CA-4E0C-8A51-B7AC8BD5AE9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532112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4" name="Text Placeholder 11">
            <a:extLst>
              <a:ext uri="{FF2B5EF4-FFF2-40B4-BE49-F238E27FC236}">
                <a16:creationId xmlns:a16="http://schemas.microsoft.com/office/drawing/2014/main" id="{052A6B3A-E7C7-42AC-A91D-7921E2DCA42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32112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5" name="Picture Placeholder 11">
            <a:extLst>
              <a:ext uri="{FF2B5EF4-FFF2-40B4-BE49-F238E27FC236}">
                <a16:creationId xmlns:a16="http://schemas.microsoft.com/office/drawing/2014/main" id="{BDE373C5-22C4-4D2E-B2C9-747EA0C709E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393261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DF658B1C-69F4-44D8-97E9-5536A307168D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9088759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7" name="Text Placeholder 11">
            <a:extLst>
              <a:ext uri="{FF2B5EF4-FFF2-40B4-BE49-F238E27FC236}">
                <a16:creationId xmlns:a16="http://schemas.microsoft.com/office/drawing/2014/main" id="{E49F5D3C-52A4-4CF3-9C76-8E7F4AD0674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8759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8" name="Picture Placeholder 11">
            <a:extLst>
              <a:ext uri="{FF2B5EF4-FFF2-40B4-BE49-F238E27FC236}">
                <a16:creationId xmlns:a16="http://schemas.microsoft.com/office/drawing/2014/main" id="{1AEC50E2-8D09-4E52-90BC-C296ED16B937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949908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1A890E15-BFA6-4C98-BF47-CD2501130937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088759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60" name="Text Placeholder 11">
            <a:extLst>
              <a:ext uri="{FF2B5EF4-FFF2-40B4-BE49-F238E27FC236}">
                <a16:creationId xmlns:a16="http://schemas.microsoft.com/office/drawing/2014/main" id="{65EAB51A-2C46-46D9-9E90-A9C9D977064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088759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A8E96B85-B153-4EB9-8F26-0E948B5DC17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949908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9871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6298520" cy="568800"/>
          </a:xfrm>
        </p:spPr>
        <p:txBody>
          <a:bodyPr lIns="36000" tIns="0" rIns="0" bIns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5" y="1377833"/>
            <a:ext cx="2497428" cy="1630062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Chart Placeholder 7">
            <a:extLst>
              <a:ext uri="{FF2B5EF4-FFF2-40B4-BE49-F238E27FC236}">
                <a16:creationId xmlns:a16="http://schemas.microsoft.com/office/drawing/2014/main" id="{1E42105A-8901-45BF-9233-D1C9076AA50C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3404384" y="1377832"/>
            <a:ext cx="3730750" cy="378200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107B0-5001-4D98-9D90-6DB407B0C99E}"/>
              </a:ext>
            </a:extLst>
          </p:cNvPr>
          <p:cNvSpPr/>
          <p:nvPr userDrawn="1"/>
        </p:nvSpPr>
        <p:spPr>
          <a:xfrm>
            <a:off x="7219540" y="1527734"/>
            <a:ext cx="329184" cy="32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5BAF7D-E84D-4AEA-9267-5A89F2D57394}"/>
              </a:ext>
            </a:extLst>
          </p:cNvPr>
          <p:cNvSpPr/>
          <p:nvPr userDrawn="1"/>
        </p:nvSpPr>
        <p:spPr>
          <a:xfrm>
            <a:off x="9664979" y="1527734"/>
            <a:ext cx="329184" cy="327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C2C2B5-DF2F-44D9-8AD0-91755942639B}"/>
              </a:ext>
            </a:extLst>
          </p:cNvPr>
          <p:cNvSpPr/>
          <p:nvPr userDrawn="1"/>
        </p:nvSpPr>
        <p:spPr>
          <a:xfrm>
            <a:off x="7219540" y="2784622"/>
            <a:ext cx="329184" cy="327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C2358-0880-4DCC-B591-574B77C88AF3}"/>
              </a:ext>
            </a:extLst>
          </p:cNvPr>
          <p:cNvSpPr/>
          <p:nvPr userDrawn="1"/>
        </p:nvSpPr>
        <p:spPr>
          <a:xfrm>
            <a:off x="9664979" y="2784622"/>
            <a:ext cx="329184" cy="327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7B18BE-4EA4-4304-9B25-9AFC3F1868EC}"/>
              </a:ext>
            </a:extLst>
          </p:cNvPr>
          <p:cNvSpPr/>
          <p:nvPr userDrawn="1"/>
        </p:nvSpPr>
        <p:spPr>
          <a:xfrm>
            <a:off x="7219540" y="4041509"/>
            <a:ext cx="329184" cy="327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0C470-7D62-4550-AD27-E5BE738863B2}"/>
              </a:ext>
            </a:extLst>
          </p:cNvPr>
          <p:cNvSpPr/>
          <p:nvPr userDrawn="1"/>
        </p:nvSpPr>
        <p:spPr>
          <a:xfrm>
            <a:off x="9664979" y="4041509"/>
            <a:ext cx="329184" cy="327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BD8106-14EB-4162-8957-82C7E455BE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30599" y="1868634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E4100F4-A1CC-43D0-96D1-E78EC88BAC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0599" y="2253725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4F231A8-6423-4204-8A45-BD1BAAD2C15D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7230599" y="313283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30B9E51-E0C5-4A35-BEE4-403EC90B949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30599" y="351793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D5BEF9D2-60F1-4384-BF4C-DCE3EDF0F3A5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7230599" y="438240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F998711-69B2-43A8-A7D8-E7A288289C3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30599" y="476750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7B47401-961F-4A4C-8D84-D03D8A8BE7F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9664979" y="1868634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948BF1-3892-42AB-AEF7-4A687A9AE9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64979" y="2253725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C37FED-20A3-48CB-B63E-181FBBF8F3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664979" y="313283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32AD82-37DD-4D41-8921-3CBF761FEB0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64979" y="351793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3D98E47-00B1-412D-9DBB-62ACC0398C8B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9664979" y="438240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A753B197-EDD7-45BA-A120-4C3343A3FC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64979" y="476750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7054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pos="279">
          <p15:clr>
            <a:srgbClr val="FBAE40"/>
          </p15:clr>
        </p15:guide>
        <p15:guide id="3" pos="712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2115">
          <p15:clr>
            <a:srgbClr val="FBAE40"/>
          </p15:clr>
        </p15:guide>
        <p15:guide id="6" orient="horz" pos="45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1B7CDEE-2644-4D36-95CB-1F92049E7F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4DF168AC-530C-4094-8F5F-FCF3FFDC1E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7903" y="4991383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373CC7F-8644-430C-90D9-B903ED9F6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2028825"/>
            <a:ext cx="4727575" cy="728663"/>
          </a:xfrm>
          <a:solidFill>
            <a:schemeClr val="accent1">
              <a:alpha val="60000"/>
            </a:schemeClr>
          </a:solidFill>
        </p:spPr>
        <p:txBody>
          <a:bodyPr lIns="39600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530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331139"/>
            <a:ext cx="4584212" cy="1107114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>
            <a:noAutofit/>
          </a:bodyPr>
          <a:lstStyle>
            <a:lvl1pPr marL="216000" indent="-216000">
              <a:spcBef>
                <a:spcPts val="600"/>
              </a:spcBef>
              <a:buClr>
                <a:schemeClr val="tx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980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01258"/>
            <a:ext cx="11274552" cy="1799542"/>
          </a:xfrm>
          <a:solidFill>
            <a:schemeClr val="tx1">
              <a:alpha val="90000"/>
            </a:schemeClr>
          </a:solidFill>
        </p:spPr>
        <p:txBody>
          <a:bodyPr tIns="252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6F64230-8502-4625-8B46-5660458931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26767" y="540067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1B08C5A6-5B1B-4D50-A772-24B26B7B80B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4879" y="5695950"/>
            <a:ext cx="3384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r>
              <a:rPr lang="en-US" noProof="0"/>
              <a:t>victoria@fabrikam.com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5C49BB1D-A8D4-4E41-8A43-F84FDE9EE6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12303" y="540028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DD82CF91-0C32-4E77-9CBF-A777B27493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2415" y="5695559"/>
            <a:ext cx="2700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r>
              <a:rPr lang="en-US" noProof="0"/>
              <a:t>404-555-0115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EF7B6245-3D6D-418F-83D6-C8DE0293CC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56571" y="540028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410B445-6FE4-4773-A905-61A2C5C69B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36683" y="5695559"/>
            <a:ext cx="3240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www.fabrikam.com</a:t>
            </a:r>
          </a:p>
        </p:txBody>
      </p:sp>
    </p:spTree>
    <p:extLst>
      <p:ext uri="{BB962C8B-B14F-4D97-AF65-F5344CB8AC3E}">
        <p14:creationId xmlns:p14="http://schemas.microsoft.com/office/powerpoint/2010/main" val="1641162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99E0FDC-7174-4CCC-8759-832F13BB97E3}"/>
              </a:ext>
            </a:extLst>
          </p:cNvPr>
          <p:cNvSpPr/>
          <p:nvPr userDrawn="1"/>
        </p:nvSpPr>
        <p:spPr>
          <a:xfrm>
            <a:off x="6120456" y="2371154"/>
            <a:ext cx="5165454" cy="14904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C8867A-E08C-4237-858A-8806988D6BFB}"/>
              </a:ext>
            </a:extLst>
          </p:cNvPr>
          <p:cNvSpPr/>
          <p:nvPr userDrawn="1"/>
        </p:nvSpPr>
        <p:spPr>
          <a:xfrm>
            <a:off x="906089" y="1804226"/>
            <a:ext cx="5214367" cy="20574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6BA5EAA-9D1F-41A8-B061-8C18B61C4F6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46857" y="4156047"/>
            <a:ext cx="3276000" cy="385091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60E8EB22-EE54-4319-BFD9-B51D4D584A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6857" y="4541138"/>
            <a:ext cx="3276000" cy="1036067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604DC3-2547-4A5A-8AF8-1051ADC267D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8006" y="4238758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5CAA23C-172B-4B6C-BB10-4F4DB6CFD19B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7259308" y="4156047"/>
            <a:ext cx="3276000" cy="334919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5873C0A4-108E-4DD1-A604-311D061489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59308" y="4541138"/>
            <a:ext cx="3276000" cy="1036067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FA4996C0-7B37-42C4-BDFF-F0C54D4A88C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20457" y="4238758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0601F736-3A21-4DC5-AFCA-F1729A2547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9280" y="2177705"/>
            <a:ext cx="4403527" cy="1315520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6A341BE-3657-48DB-B26D-8D13FDC44D0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67060" y="2740330"/>
            <a:ext cx="4425658" cy="752895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600"/>
              </a:spcBef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6297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pos="279">
          <p15:clr>
            <a:srgbClr val="FBAE40"/>
          </p15:clr>
        </p15:guide>
        <p15:guide id="3" pos="712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2115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1326250"/>
            <a:ext cx="4584212" cy="1353312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2893665"/>
            <a:ext cx="4584212" cy="1538635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E90A1C-4042-4F0F-BBF6-19CE0BDB72B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46601" y="4579181"/>
            <a:ext cx="4584212" cy="1097719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tx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3157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 userDrawn="1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ith Capy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7D0000-7C67-41EE-B43F-AE22457B36AB}"/>
              </a:ext>
            </a:extLst>
          </p:cNvPr>
          <p:cNvSpPr/>
          <p:nvPr userDrawn="1"/>
        </p:nvSpPr>
        <p:spPr>
          <a:xfrm>
            <a:off x="0" y="1737360"/>
            <a:ext cx="5047488" cy="5120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742867"/>
            <a:ext cx="3232108" cy="566931"/>
          </a:xfrm>
        </p:spPr>
        <p:txBody>
          <a:bodyPr lIns="36000" tIns="0" rIns="0" bIns="0"/>
          <a:lstStyle/>
          <a:p>
            <a:r>
              <a:rPr lang="en-US" noProof="0"/>
              <a:t>Title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118253" y="3022847"/>
            <a:ext cx="375726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8253" y="3390381"/>
            <a:ext cx="3757265" cy="696037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18253" y="2373098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4097124" y="867177"/>
            <a:ext cx="5699305" cy="117496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040340" y="2277360"/>
            <a:ext cx="2029968" cy="3533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118253" y="5004312"/>
            <a:ext cx="375726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534A936-14F3-4AEF-8CAD-03D91D568F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18254" y="5371846"/>
            <a:ext cx="3757266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118253" y="43545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76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98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C2DEF1B-00D0-44E1-8603-CE979D2C4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788" y="2028826"/>
            <a:ext cx="4726800" cy="725776"/>
          </a:xfrm>
          <a:solidFill>
            <a:schemeClr val="accent1">
              <a:alpha val="60000"/>
            </a:schemeClr>
          </a:solidFill>
        </p:spPr>
        <p:txBody>
          <a:bodyPr vert="horz" lIns="396000" tIns="45720" rIns="91440" bIns="45720" rtlCol="0" anchor="ctr" anchorCtr="0">
            <a:no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680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1479DD-CE43-4425-B485-C8F1C75475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7939"/>
            <a:ext cx="10515600" cy="3874709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012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6613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495086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988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1838558"/>
            <a:ext cx="5653088" cy="376189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1838558"/>
            <a:ext cx="6096000" cy="37618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E84782-CEED-4A74-8650-9CC907EA720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166173"/>
            <a:ext cx="4817357" cy="338901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noProof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4442761-B05F-4E61-83C8-DA8019B0932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614467"/>
            <a:ext cx="4817357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75CE59E-BBF8-4A23-A2D4-859D2A375B8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5790" y="2166173"/>
            <a:ext cx="4859598" cy="33890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lang="en-US" sz="2200" b="1">
                <a:latin typeface="+mj-lt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E8F94DDD-6A48-4E09-A419-FAF3E395AB5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5790" y="2614467"/>
            <a:ext cx="4859598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32081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60" y="3521159"/>
            <a:ext cx="2642616" cy="1041316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1460" y="4669674"/>
            <a:ext cx="2642616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871830" y="4669674"/>
            <a:ext cx="6275470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8724" y="457200"/>
            <a:ext cx="11274552" cy="2971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3175" y="838066"/>
            <a:ext cx="786384" cy="521208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364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0DF9619-89F0-4C89-BF3C-FB75431C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148" y="622349"/>
            <a:ext cx="7835705" cy="112461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0028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81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95AFC1-BF2C-4C83-B474-7121F9C0BC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57199"/>
            <a:ext cx="5653088" cy="5403851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ECAA0F2-C20F-4289-BFB8-9BC2C65A8B9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26250"/>
            <a:ext cx="4574551" cy="4484150"/>
          </a:xfrm>
        </p:spPr>
        <p:txBody>
          <a:bodyPr vert="horz" lIns="36000" tIns="0" rIns="0" bIns="0" rtlCol="0">
            <a:normAutofit/>
          </a:bodyPr>
          <a:lstStyle>
            <a:lvl1pPr marL="0" indent="0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006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A9C29-DD8E-4518-B4D3-44806885A5F9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FOOADDTER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46F9B8-64BA-45E5-845E-CA6696C2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75" y="742867"/>
            <a:ext cx="7402050" cy="566931"/>
          </a:xfrm>
        </p:spPr>
        <p:txBody>
          <a:bodyPr lIns="36000" tIns="0" rIns="0" bIns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04937D3-320F-475C-B607-8D8AE31F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8724" y="2277980"/>
            <a:ext cx="11290364" cy="412282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8404903-B722-4F8B-94E9-F478DB3A75E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394975" y="1377834"/>
            <a:ext cx="7402050" cy="540000"/>
          </a:xfrm>
        </p:spPr>
        <p:txBody>
          <a:bodyPr vert="horz" lIns="36000" tIns="0" rIns="0" bIns="0" rtlCol="0">
            <a:normAutofit/>
          </a:bodyPr>
          <a:lstStyle>
            <a:lvl1pPr marL="0" indent="0" algn="ctr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7728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C1590D-4639-4494-A37B-A15E7114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40C1F5F-4B50-4906-83E6-9A2F1CB1F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8161" y="2982416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72EC0A4-5E0C-44C7-B8BF-100C17934C9D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99426" y="1924687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9E18E3-2E11-4B74-AF2C-001F81DE3F24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611286" y="2982416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D61E6447-2CC7-47A3-8681-4133CCCB54D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694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AD91B82-5EEF-4712-A699-B8302B6558D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14673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7FAEB2B-6A01-4C63-ACA3-03B6E2919E8A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55269" y="2982416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9680D39-3D54-40CF-ABCB-BA448F099B30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09170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E81CA5F1-31CE-4D4C-A27D-2B342ECD994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61249" y="360541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C3544C3-FDC7-4C8F-A615-9529597C549D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15161" y="2982416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7691DC2D-3064-4822-9D2D-80D59EA85EBB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69062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130FD286-B22E-4EEB-8B67-4CE7BF2FBA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921141" y="3605411"/>
            <a:ext cx="1280160" cy="896112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DCAE751-A04A-4A9B-8EE4-3E1B64E955F3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88266" y="4704396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1FD07BB-52C2-4F52-A969-6778D844E8D4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874713" y="5838788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1D5C74-7DD8-44F1-8142-1961D0C932B3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55269" y="470439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A6D3509-A776-4654-B6B2-F528C9FE7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95163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CA4A1CD-2E82-40FA-88EC-3D9F238493C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27665" y="192771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76CA787-1443-453E-A0C1-A9391E1B64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88266" y="1931188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827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436915"/>
            <a:ext cx="4584212" cy="1001338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4897" y="805589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9611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6213" y="2264012"/>
            <a:ext cx="4584212" cy="540000"/>
          </a:xfrm>
        </p:spPr>
        <p:txBody>
          <a:bodyPr lIns="36000" tIns="0" rIns="0" bIns="0"/>
          <a:lstStyle/>
          <a:p>
            <a:r>
              <a:rPr lang="en-US" noProof="0"/>
              <a:t>Click to edit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/>
          <a:lstStyle/>
          <a:p>
            <a:fld id="{23D0A551-48C9-48F6-BF4E-DE641842128B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CD3882F6-C786-40F3-902A-6D4D2E6ED7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4854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100B10F-F811-4557-88AB-52E9E7FE037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726213" y="2990573"/>
            <a:ext cx="4584212" cy="2467690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928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D31C4-8140-4486-8E32-7EA32B162A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A551-48C9-48F6-BF4E-DE641842128B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1E1CE2-D1DE-4252-B61A-6630E4C2CA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2" y="3322311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6" y="3318403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6F4EC4F-5660-46EA-97AC-4F2DD125B4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6612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97EA708-3A77-4F99-A2EA-0333462ED1F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36612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7207F0C-C876-4E0B-B625-1FDCC3DE6B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6612" y="5026287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D53F1E4-6C15-48EA-8342-A2127473F13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486746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3CFD351-584A-4587-BC54-F35254DC7E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6746" y="5022379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1303F657-7B5B-4B28-8EAA-386438351FB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6612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F994D41E-0FC7-48BC-98E8-C6B199A7B04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486746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348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DE44FD2-4D01-4152-92DA-14AD1463CC94}"/>
              </a:ext>
            </a:extLst>
          </p:cNvPr>
          <p:cNvSpPr/>
          <p:nvPr userDrawn="1"/>
        </p:nvSpPr>
        <p:spPr>
          <a:xfrm>
            <a:off x="879144" y="2301657"/>
            <a:ext cx="5257799" cy="4374516"/>
          </a:xfrm>
          <a:prstGeom prst="rect">
            <a:avLst/>
          </a:prstGeom>
          <a:blipFill>
            <a:blip r:embed="rId2"/>
            <a:srcRect/>
            <a:stretch>
              <a:fillRect l="-2654" t="-2825" r="2654" b="-101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7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1177" y="2461528"/>
            <a:ext cx="4555067" cy="2590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098279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534A936-14F3-4AEF-8CAD-03D91D568F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98280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98279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567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7975232" y="2875541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4F357-0C41-471E-A413-4D42ADE55B12}"/>
              </a:ext>
            </a:extLst>
          </p:cNvPr>
          <p:cNvSpPr/>
          <p:nvPr userDrawn="1"/>
        </p:nvSpPr>
        <p:spPr>
          <a:xfrm>
            <a:off x="458724" y="2852928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4216908" y="2395728"/>
            <a:ext cx="3758184" cy="446227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3C66F5D-DEC7-40DB-ACC1-70F67F4C9F4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086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8844A59-978B-47C0-B59A-F529FA41BF1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5823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9F31D3-FC19-4A61-A915-5F11C6F7EB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5675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AA97C78-ABC3-4559-8EFA-1F24C3A6E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675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A70C67-E4B2-45C8-BD5F-DF3679B00C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9627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59479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9479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4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3BF-9C89-4723-AE4C-8AC5E6572CE2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A2111-9E77-40EF-86DB-0DCF4279EE04}"/>
              </a:ext>
            </a:extLst>
          </p:cNvPr>
          <p:cNvSpPr/>
          <p:nvPr userDrawn="1"/>
        </p:nvSpPr>
        <p:spPr>
          <a:xfrm>
            <a:off x="442913" y="2238229"/>
            <a:ext cx="11749087" cy="1538525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B9AC69A-F349-47A4-BC2D-27B0A75144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4713" y="2623018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AC4E2DC-6DA0-4F8B-846F-A0B6430B27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7794B2-6DF5-42E5-A435-F8FADACBCF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4893566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FC6F434-B720-414A-A92B-EFFC947E69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1650" y="2616710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DDDFEB1-7872-4940-890E-713981F69C4B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501650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F54982B-78F2-4014-A84C-F25539C6DC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1650" y="4433657"/>
            <a:ext cx="4853737" cy="1376965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253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909F8-4C72-41AE-A265-A2B21B72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C406D-18BA-41D1-9AE4-5455C4F8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8778-B918-4CC2-ACB0-052809B79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65399" y="5810623"/>
            <a:ext cx="1080000" cy="234000"/>
          </a:xfrm>
          <a:prstGeom prst="rect">
            <a:avLst/>
          </a:prstGeom>
        </p:spPr>
        <p:txBody>
          <a:bodyPr vert="horz" lIns="91440" tIns="0" rIns="0" bIns="0" rtlCol="0" anchor="b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3435D83B-8639-4535-9E2A-6F2776DA544B}" type="datetime1">
              <a:rPr lang="en-US" noProof="0" smtClean="0"/>
              <a:t>11/17/2021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8005-9236-461C-A055-9B9AB0DDF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0599" y="6057923"/>
            <a:ext cx="4114800" cy="234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50C-14A2-4A8D-A783-08B8265C7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1478" y="6057923"/>
            <a:ext cx="394063" cy="234000"/>
          </a:xfrm>
          <a:prstGeom prst="rect">
            <a:avLst/>
          </a:prstGeom>
        </p:spPr>
        <p:txBody>
          <a:bodyPr vert="horz" lIns="90000" tIns="0" rIns="0" bIns="0" rtlCol="0" anchor="t" anchorCtr="0"/>
          <a:lstStyle>
            <a:lvl1pPr algn="ct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33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69" r:id="rId6"/>
    <p:sldLayoutId id="2147483662" r:id="rId7"/>
    <p:sldLayoutId id="2147483667" r:id="rId8"/>
    <p:sldLayoutId id="2147483668" r:id="rId9"/>
    <p:sldLayoutId id="2147483654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2" r:id="rId22"/>
    <p:sldLayoutId id="2147483683" r:id="rId23"/>
    <p:sldLayoutId id="2147483684" r:id="rId24"/>
    <p:sldLayoutId id="2147483687" r:id="rId25"/>
    <p:sldLayoutId id="2147483688" r:id="rId26"/>
    <p:sldLayoutId id="2147483696" r:id="rId27"/>
    <p:sldLayoutId id="2147483693" r:id="rId28"/>
    <p:sldLayoutId id="2147483692" r:id="rId29"/>
    <p:sldLayoutId id="2147483694" r:id="rId30"/>
    <p:sldLayoutId id="2147483686" r:id="rId31"/>
    <p:sldLayoutId id="2147483695" r:id="rId32"/>
    <p:sldLayoutId id="2147483690" r:id="rId33"/>
    <p:sldLayoutId id="2147483685" r:id="rId3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7401" userDrawn="1">
          <p15:clr>
            <a:srgbClr val="F26B43"/>
          </p15:clr>
        </p15:guide>
        <p15:guide id="3" pos="279" userDrawn="1">
          <p15:clr>
            <a:srgbClr val="F26B43"/>
          </p15:clr>
        </p15:guide>
        <p15:guide id="4" pos="551" userDrawn="1">
          <p15:clr>
            <a:srgbClr val="F26B43"/>
          </p15:clr>
        </p15:guide>
        <p15:guide id="5" pos="7129" userDrawn="1">
          <p15:clr>
            <a:srgbClr val="F26B43"/>
          </p15:clr>
        </p15:guide>
        <p15:guide id="6" orient="horz" pos="4042" userDrawn="1">
          <p15:clr>
            <a:srgbClr val="F26B43"/>
          </p15:clr>
        </p15:guide>
        <p15:guide id="7" orient="horz" pos="37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6E51E87-FB9A-4CB5-B2A5-1ACBBCB007F9}"/>
              </a:ext>
            </a:extLst>
          </p:cNvPr>
          <p:cNvSpPr txBox="1"/>
          <p:nvPr/>
        </p:nvSpPr>
        <p:spPr>
          <a:xfrm>
            <a:off x="2498271" y="5045529"/>
            <a:ext cx="61283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E-Commerce Shipping Data</a:t>
            </a:r>
          </a:p>
        </p:txBody>
      </p:sp>
      <p:pic>
        <p:nvPicPr>
          <p:cNvPr id="2" name="Picture 2" descr="What&amp;#39;s eCommerce Shipping? – V-Reserve">
            <a:extLst>
              <a:ext uri="{FF2B5EF4-FFF2-40B4-BE49-F238E27FC236}">
                <a16:creationId xmlns:a16="http://schemas.microsoft.com/office/drawing/2014/main" id="{540BF05D-6EDB-4267-93A8-CFD7E507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63" y="710294"/>
            <a:ext cx="78867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25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F1C452-26EA-4208-B530-2A8A72A21EF1}"/>
              </a:ext>
            </a:extLst>
          </p:cNvPr>
          <p:cNvSpPr txBox="1"/>
          <p:nvPr/>
        </p:nvSpPr>
        <p:spPr>
          <a:xfrm>
            <a:off x="5210982" y="2130878"/>
            <a:ext cx="17700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2694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A23C-C6B1-4060-8AB4-80821CC5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157" y="173115"/>
            <a:ext cx="3145668" cy="602796"/>
          </a:xfrm>
        </p:spPr>
        <p:txBody>
          <a:bodyPr>
            <a:noAutofit/>
          </a:bodyPr>
          <a:lstStyle/>
          <a:p>
            <a:r>
              <a:rPr lang="en-US" sz="42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EA9C20-09FC-4326-BE41-113FA545680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28266" y="1410282"/>
            <a:ext cx="10730284" cy="3053918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This project describes  some key insights  for an international e-commerce company based on their customer database.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I did some  preprocessing and EDA to understanding the dataset.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I used machine learning models (logistic regression model and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kneighbor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 classifier) to predict the target(reached on time N.Y.).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C219-E77D-47F7-9256-86D68B38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1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E6D96ED-7C7D-4C12-830C-38CAC9842609}"/>
              </a:ext>
            </a:extLst>
          </p:cNvPr>
          <p:cNvSpPr txBox="1">
            <a:spLocks/>
          </p:cNvSpPr>
          <p:nvPr/>
        </p:nvSpPr>
        <p:spPr>
          <a:xfrm>
            <a:off x="2457450" y="173115"/>
            <a:ext cx="6466114" cy="602796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 Description: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11F52-577F-4AE7-901F-2C5EDC955A01}"/>
              </a:ext>
            </a:extLst>
          </p:cNvPr>
          <p:cNvSpPr txBox="1"/>
          <p:nvPr/>
        </p:nvSpPr>
        <p:spPr>
          <a:xfrm>
            <a:off x="800100" y="1363436"/>
            <a:ext cx="904602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dataset used for model building contained 10999 observations of 12 variables. The data contains the following information: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ID: ID Number of Customers.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Warehouse block: The Company have big Warehouse which is divided in to block such as A,B,C,D,E.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Mode of shipment: The Company Ships the products in multiple way such as Ship, Flight and Road.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Customer care calls: The number of calls made from enquiry for enquiry of the shipment.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Customer rating: The company has rated from every customer. 1 is the lowest (Worst), 5 is the highest (Best).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Cost of the product: Cost of the Product in US Dollars.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Prior purchases: The Number of Prior Purchase.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Product importance: The company has categorized the product in the various parameter such as low, medium, high.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Gender: Male and Female.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Discount offered: Discount offered on that specific product.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Weight in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gms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: It is the weight in grams.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Reached on time: It is the target variable, where 1 Indicates that the product has NOT reached on time and 0 indicates it has reached on time. </a:t>
            </a:r>
          </a:p>
        </p:txBody>
      </p:sp>
    </p:spTree>
    <p:extLst>
      <p:ext uri="{BB962C8B-B14F-4D97-AF65-F5344CB8AC3E}">
        <p14:creationId xmlns:p14="http://schemas.microsoft.com/office/powerpoint/2010/main" val="263225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E6D96ED-7C7D-4C12-830C-38CAC9842609}"/>
              </a:ext>
            </a:extLst>
          </p:cNvPr>
          <p:cNvSpPr txBox="1">
            <a:spLocks/>
          </p:cNvSpPr>
          <p:nvPr/>
        </p:nvSpPr>
        <p:spPr>
          <a:xfrm>
            <a:off x="2457450" y="173115"/>
            <a:ext cx="6466114" cy="602796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Preprocessing</a:t>
            </a: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4ABA8C-17C4-4E3A-AE90-F29ECE21F113}"/>
              </a:ext>
            </a:extLst>
          </p:cNvPr>
          <p:cNvSpPr txBox="1"/>
          <p:nvPr/>
        </p:nvSpPr>
        <p:spPr>
          <a:xfrm>
            <a:off x="389844" y="1529538"/>
            <a:ext cx="42801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Checking for missing values and dropping them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0B1F4E-D371-4342-9D47-35E1CB9A9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4" y="2360535"/>
            <a:ext cx="3505200" cy="3286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5AF325-CE99-45D5-B26C-5A9709A3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828" y="2336042"/>
            <a:ext cx="5195207" cy="31517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7E92E5-B2AD-4762-961D-CABF08FD45D7}"/>
              </a:ext>
            </a:extLst>
          </p:cNvPr>
          <p:cNvSpPr txBox="1"/>
          <p:nvPr/>
        </p:nvSpPr>
        <p:spPr>
          <a:xfrm>
            <a:off x="5614307" y="1761915"/>
            <a:ext cx="4280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Transform the data </a:t>
            </a:r>
          </a:p>
        </p:txBody>
      </p:sp>
    </p:spTree>
    <p:extLst>
      <p:ext uri="{BB962C8B-B14F-4D97-AF65-F5344CB8AC3E}">
        <p14:creationId xmlns:p14="http://schemas.microsoft.com/office/powerpoint/2010/main" val="45232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E6D96ED-7C7D-4C12-830C-38CAC9842609}"/>
              </a:ext>
            </a:extLst>
          </p:cNvPr>
          <p:cNvSpPr txBox="1">
            <a:spLocks/>
          </p:cNvSpPr>
          <p:nvPr/>
        </p:nvSpPr>
        <p:spPr>
          <a:xfrm>
            <a:off x="2457450" y="173115"/>
            <a:ext cx="6466114" cy="602796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Preprocessing</a:t>
            </a: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7E92E5-B2AD-4762-961D-CABF08FD45D7}"/>
              </a:ext>
            </a:extLst>
          </p:cNvPr>
          <p:cNvSpPr txBox="1"/>
          <p:nvPr/>
        </p:nvSpPr>
        <p:spPr>
          <a:xfrm>
            <a:off x="2139042" y="1325144"/>
            <a:ext cx="67273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Independent features(columns) that affect on the target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1EEB4-C54B-4709-8411-58462186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2226808"/>
            <a:ext cx="35052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9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4702-8A75-423F-B84F-018408207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471" y="151656"/>
            <a:ext cx="7832271" cy="566931"/>
          </a:xfrm>
        </p:spPr>
        <p:txBody>
          <a:bodyPr>
            <a:noAutofit/>
          </a:bodyPr>
          <a:lstStyle/>
          <a:p>
            <a:r>
              <a:rPr lang="en-US" sz="42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 and Visualization</a:t>
            </a:r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33B52CF2-782F-474F-AE9C-BF4E513ED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6D1D7-8C66-4968-A606-5D3A70CA8062}"/>
              </a:ext>
            </a:extLst>
          </p:cNvPr>
          <p:cNvSpPr txBox="1"/>
          <p:nvPr/>
        </p:nvSpPr>
        <p:spPr>
          <a:xfrm>
            <a:off x="784452" y="1145948"/>
            <a:ext cx="6310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Visualizing the important features(columns)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806E5-9414-4DE6-9E22-3263E79FC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60" y="1849134"/>
            <a:ext cx="5591856" cy="47183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EEA267-B603-4E4E-A799-D0B0660BB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468" y="2803072"/>
            <a:ext cx="2571750" cy="2133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410863-6822-4CEC-AF47-C72199414A09}"/>
              </a:ext>
            </a:extLst>
          </p:cNvPr>
          <p:cNvSpPr txBox="1"/>
          <p:nvPr/>
        </p:nvSpPr>
        <p:spPr>
          <a:xfrm>
            <a:off x="7501278" y="2156741"/>
            <a:ext cx="3753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Visualizing the target</a:t>
            </a:r>
            <a:r>
              <a:rPr lang="en-US" sz="18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 (reached on time N.Y.).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2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F2E4A4-FA11-4FD0-9629-355CB4718610}"/>
              </a:ext>
            </a:extLst>
          </p:cNvPr>
          <p:cNvSpPr txBox="1"/>
          <p:nvPr/>
        </p:nvSpPr>
        <p:spPr>
          <a:xfrm>
            <a:off x="2036307" y="1145949"/>
            <a:ext cx="7989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Plotting correlation matrix between features(transformed)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327BFB-EA00-4F60-8FBD-F61F8B57C42F}"/>
              </a:ext>
            </a:extLst>
          </p:cNvPr>
          <p:cNvSpPr txBox="1">
            <a:spLocks/>
          </p:cNvSpPr>
          <p:nvPr/>
        </p:nvSpPr>
        <p:spPr>
          <a:xfrm>
            <a:off x="2193471" y="151656"/>
            <a:ext cx="7832271" cy="56693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 and Visualization</a:t>
            </a:r>
            <a:endParaRPr lang="en-US" sz="4200" b="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D8E901-E5B1-4B60-930E-B8C377C2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26" y="1825621"/>
            <a:ext cx="8298996" cy="459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0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A325F2-7A9D-4CD2-BC2A-E62618D9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849" y="342899"/>
            <a:ext cx="6174830" cy="527809"/>
          </a:xfrm>
        </p:spPr>
        <p:txBody>
          <a:bodyPr>
            <a:noAutofit/>
          </a:bodyPr>
          <a:lstStyle/>
          <a:p>
            <a:r>
              <a:rPr lang="en-US" sz="42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Model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E5032-BBDB-454D-8B28-8882C522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25284-8C09-45A1-B45D-2F8BF6EC3F1F}"/>
              </a:ext>
            </a:extLst>
          </p:cNvPr>
          <p:cNvSpPr txBox="1"/>
          <p:nvPr/>
        </p:nvSpPr>
        <p:spPr>
          <a:xfrm>
            <a:off x="863373" y="1562194"/>
            <a:ext cx="81083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Splitting data for training and testing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Building machine learning model (logistic regression and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kneighbor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 classifier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7C9A0-68BC-44BD-82EF-BB0A9D7F4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78" y="2830966"/>
            <a:ext cx="8572500" cy="1571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E2050E-1883-42AF-AAD5-707424176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41" y="4543467"/>
            <a:ext cx="4948918" cy="12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7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2">
            <a:extLst>
              <a:ext uri="{FF2B5EF4-FFF2-40B4-BE49-F238E27FC236}">
                <a16:creationId xmlns:a16="http://schemas.microsoft.com/office/drawing/2014/main" id="{BFFD2587-056C-4387-821C-AF7F7EE30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522" y="338758"/>
            <a:ext cx="4584212" cy="540000"/>
          </a:xfrm>
        </p:spPr>
        <p:txBody>
          <a:bodyPr vert="horz" lIns="36000" tIns="0" rIns="0" bIns="0" rtlCol="0" anchor="b">
            <a:noAutofit/>
          </a:bodyPr>
          <a:lstStyle/>
          <a:p>
            <a:r>
              <a:rPr lang="en-US" sz="4200" b="0" kern="1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 </a:t>
            </a:r>
            <a:r>
              <a:rPr lang="en-US" sz="42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4200" b="0" kern="1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alidation </a:t>
            </a:r>
          </a:p>
        </p:txBody>
      </p:sp>
      <p:sp>
        <p:nvSpPr>
          <p:cNvPr id="79" name="Slide Number Placeholder 5">
            <a:extLst>
              <a:ext uri="{FF2B5EF4-FFF2-40B4-BE49-F238E27FC236}">
                <a16:creationId xmlns:a16="http://schemas.microsoft.com/office/drawing/2014/main" id="{A9B92D7B-7F15-4A19-8D8A-30545D81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478" y="6057923"/>
            <a:ext cx="394063" cy="234000"/>
          </a:xfrm>
        </p:spPr>
        <p:txBody>
          <a:bodyPr vert="horz" lIns="9000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3CE5352E-9B9F-4EDC-8769-7FA3D3F814C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AED93-ACD8-4B26-BD89-EAD4443D5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65" y="2797809"/>
            <a:ext cx="4461429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37ECB3-62F9-4B55-8B4E-9B0E8F11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01" y="3669166"/>
            <a:ext cx="3099027" cy="756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4BF397-BDF0-4424-A29B-FC7B80B19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408" y="3071812"/>
            <a:ext cx="3038475" cy="714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3E3C42-AFCD-4973-B695-F08DA63AB9E1}"/>
              </a:ext>
            </a:extLst>
          </p:cNvPr>
          <p:cNvSpPr txBox="1"/>
          <p:nvPr/>
        </p:nvSpPr>
        <p:spPr>
          <a:xfrm>
            <a:off x="838509" y="2036979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logistic regression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7D6E93-84A1-4F78-A9B9-0FCC07B05926}"/>
              </a:ext>
            </a:extLst>
          </p:cNvPr>
          <p:cNvSpPr txBox="1"/>
          <p:nvPr/>
        </p:nvSpPr>
        <p:spPr>
          <a:xfrm>
            <a:off x="7088641" y="2221645"/>
            <a:ext cx="4382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kneighbor</a:t>
            </a:r>
            <a:r>
              <a:rPr lang="en-US" sz="18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 classifier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7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3F5779"/>
      </a:dk1>
      <a:lt1>
        <a:sysClr val="window" lastClr="FFFFFF"/>
      </a:lt1>
      <a:dk2>
        <a:srgbClr val="96556D"/>
      </a:dk2>
      <a:lt2>
        <a:srgbClr val="3B99BB"/>
      </a:lt2>
      <a:accent1>
        <a:srgbClr val="96556D"/>
      </a:accent1>
      <a:accent2>
        <a:srgbClr val="FFFFFF"/>
      </a:accent2>
      <a:accent3>
        <a:srgbClr val="855939"/>
      </a:accent3>
      <a:accent4>
        <a:srgbClr val="3D8C74"/>
      </a:accent4>
      <a:accent5>
        <a:srgbClr val="999999"/>
      </a:accent5>
      <a:accent6>
        <a:srgbClr val="3B99BB"/>
      </a:accent6>
      <a:hlink>
        <a:srgbClr val="3F5779"/>
      </a:hlink>
      <a:folHlink>
        <a:srgbClr val="3F5779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6D3B4F">
                <a:alpha val="20000"/>
              </a:srgbClr>
            </a:gs>
            <a:gs pos="100000">
              <a:schemeClr val="bg2">
                <a:alpha val="20000"/>
              </a:schemeClr>
            </a:gs>
          </a:gsLst>
          <a:lin ang="1080000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850888_Retail pitch deck_RVA_v4" id="{8F2882B0-1BFE-4293-BF1B-5E9F7535F411}" vid="{2736E5B9-BA7A-4750-88E9-E7AE6A3F07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A47430-C725-4DCD-9053-3498D56D7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17391F-2502-4070-B520-AB23643635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4BED453-9FB1-4982-A2CE-02B1DAF46A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pitch deck</Template>
  <TotalTime>197</TotalTime>
  <Words>369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Introduction </vt:lpstr>
      <vt:lpstr>PowerPoint Presentation</vt:lpstr>
      <vt:lpstr>PowerPoint Presentation</vt:lpstr>
      <vt:lpstr>PowerPoint Presentation</vt:lpstr>
      <vt:lpstr>Data Analysis and Visualization</vt:lpstr>
      <vt:lpstr>PowerPoint Presentation</vt:lpstr>
      <vt:lpstr>Machine learning Model</vt:lpstr>
      <vt:lpstr>Cross Validation 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Bike Rental</dc:title>
  <dc:creator>Hanen Falatah</dc:creator>
  <cp:lastModifiedBy>Shwail al.shehri</cp:lastModifiedBy>
  <cp:revision>5</cp:revision>
  <dcterms:created xsi:type="dcterms:W3CDTF">2021-10-21T01:42:54Z</dcterms:created>
  <dcterms:modified xsi:type="dcterms:W3CDTF">2021-11-17T20:52:05Z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