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71" r:id="rId6"/>
    <p:sldId id="261" r:id="rId7"/>
    <p:sldId id="269" r:id="rId8"/>
    <p:sldId id="267" r:id="rId9"/>
    <p:sldId id="263" r:id="rId10"/>
    <p:sldId id="265" r:id="rId11"/>
    <p:sldId id="277" r:id="rId12"/>
    <p:sldId id="307" r:id="rId13"/>
    <p:sldId id="308" r:id="rId14"/>
    <p:sldId id="279" r:id="rId15"/>
    <p:sldId id="312" r:id="rId16"/>
    <p:sldId id="309" r:id="rId17"/>
    <p:sldId id="310" r:id="rId18"/>
    <p:sldId id="311" r:id="rId19"/>
    <p:sldId id="284" r:id="rId20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2"/>
    </p:embeddedFont>
    <p:embeddedFont>
      <p:font typeface="Fira Sans" panose="020B0604020202020204" charset="0"/>
      <p:regular r:id="rId23"/>
      <p:bold r:id="rId24"/>
      <p:italic r:id="rId25"/>
      <p:boldItalic r:id="rId26"/>
    </p:embeddedFont>
    <p:embeddedFont>
      <p:font typeface="Josefin Sans" panose="020B0604020202020204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C1B24-AE8C-4C9C-9F42-93AAB94EB0C3}">
  <a:tblStyle styleId="{332C1B24-AE8C-4C9C-9F42-93AAB94EB0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ab8d1ca927_3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ab8d1ca927_3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rgbClr val="ED4270"/>
                </a:solidFill>
                <a:latin typeface="Fira Sans"/>
                <a:ea typeface="Fira Sans"/>
                <a:cs typeface="Fira Sans"/>
                <a:sym typeface="Fira Sans"/>
              </a:rPr>
              <a:t>Experiment 2 &gt;&gt; Fully Connected Layers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b347e33ac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b347e33ac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b8d1ca927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b8d1ca927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After Convert BGR and RGB with OpenCV function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/>
              </a:rPr>
              <a:t>cvtColor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b8d1ca927_3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ab8d1ca927_3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i="1" dirty="0">
                <a:solidFill>
                  <a:srgbClr val="24292E"/>
                </a:solidFill>
                <a:latin typeface="-apple-system"/>
              </a:rPr>
              <a:t>Set images size 128 x 128</a:t>
            </a:r>
            <a:endParaRPr lang="en" sz="1100" i="1" dirty="0">
              <a:solidFill>
                <a:srgbClr val="24292E"/>
              </a:solidFill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5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5587299" y="-2095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10800000" flipH="1">
            <a:off x="6906325" y="-5251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/>
          <p:nvPr/>
        </p:nvSpPr>
        <p:spPr>
          <a:xfrm rot="-3279262">
            <a:off x="7901589" y="-9730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/>
          <p:nvPr/>
        </p:nvSpPr>
        <p:spPr>
          <a:xfrm flipH="1">
            <a:off x="-3333926" y="-2107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"/>
          <p:cNvSpPr/>
          <p:nvPr/>
        </p:nvSpPr>
        <p:spPr>
          <a:xfrm rot="10800000">
            <a:off x="-142195" y="-5263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/>
          <p:nvPr/>
        </p:nvSpPr>
        <p:spPr>
          <a:xfrm rot="3279262" flipH="1">
            <a:off x="-162965" y="-9742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"/>
          <p:cNvSpPr/>
          <p:nvPr/>
        </p:nvSpPr>
        <p:spPr>
          <a:xfrm rot="10800000" flipH="1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"/>
          <p:cNvSpPr/>
          <p:nvPr/>
        </p:nvSpPr>
        <p:spPr>
          <a:xfrm rot="10800000" flipH="1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"/>
          <p:cNvSpPr/>
          <p:nvPr/>
        </p:nvSpPr>
        <p:spPr>
          <a:xfrm rot="10800000" flipH="1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rot="10800000" flipH="1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5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5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5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5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424" name="Google Shape;424;p25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5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332175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5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4" r:id="rId11"/>
    <p:sldLayoutId id="2147483665" r:id="rId12"/>
    <p:sldLayoutId id="2147483668" r:id="rId13"/>
    <p:sldLayoutId id="214748367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f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1016698" y="639307"/>
            <a:ext cx="5820037" cy="11049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Face Mask </a:t>
            </a:r>
            <a:br>
              <a:rPr lang="en" dirty="0"/>
            </a:br>
            <a:r>
              <a:rPr lang="en" dirty="0"/>
              <a:t>Dectection</a:t>
            </a:r>
            <a:endParaRPr dirty="0"/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7653297" y="4265864"/>
            <a:ext cx="1736591" cy="959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Nada </a:t>
            </a:r>
            <a:r>
              <a:rPr lang="en-US" dirty="0"/>
              <a:t>A</a:t>
            </a:r>
            <a:r>
              <a:rPr lang="en" dirty="0"/>
              <a:t>lruwaythi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Wafa</a:t>
            </a:r>
            <a:r>
              <a:rPr lang="en-US" dirty="0"/>
              <a:t>a</a:t>
            </a:r>
            <a:r>
              <a:rPr lang="en" dirty="0"/>
              <a:t> Alharbi</a:t>
            </a:r>
            <a:endParaRPr dirty="0"/>
          </a:p>
        </p:txBody>
      </p:sp>
      <p:pic>
        <p:nvPicPr>
          <p:cNvPr id="5" name="Picture 4" descr="A group of people wearing masks&#10;&#10;Description automatically generated with medium confidence">
            <a:extLst>
              <a:ext uri="{FF2B5EF4-FFF2-40B4-BE49-F238E27FC236}">
                <a16:creationId xmlns:a16="http://schemas.microsoft.com/office/drawing/2014/main" id="{E8F4586E-360C-4BAF-B139-B94EF308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22" y="2335730"/>
            <a:ext cx="4762500" cy="2381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9"/>
          <p:cNvSpPr txBox="1">
            <a:spLocks noGrp="1"/>
          </p:cNvSpPr>
          <p:nvPr>
            <p:ph type="title"/>
          </p:nvPr>
        </p:nvSpPr>
        <p:spPr>
          <a:xfrm>
            <a:off x="1258286" y="885606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 dirty="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Simple NN</a:t>
            </a:r>
          </a:p>
        </p:txBody>
      </p:sp>
      <p:sp>
        <p:nvSpPr>
          <p:cNvPr id="560" name="Google Shape;560;p39"/>
          <p:cNvSpPr txBox="1">
            <a:spLocks noGrp="1"/>
          </p:cNvSpPr>
          <p:nvPr>
            <p:ph type="subTitle" idx="1"/>
          </p:nvPr>
        </p:nvSpPr>
        <p:spPr>
          <a:xfrm>
            <a:off x="6118286" y="1196676"/>
            <a:ext cx="2844887" cy="1976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00000"/>
                </a:solidFill>
              </a:rPr>
              <a:t>Accuracy </a:t>
            </a:r>
            <a:r>
              <a:rPr lang="en-US" b="1" dirty="0">
                <a:solidFill>
                  <a:srgbClr val="C00000"/>
                </a:solidFill>
              </a:rPr>
              <a:t>Score:</a:t>
            </a:r>
            <a:r>
              <a:rPr lang="en" b="1" dirty="0"/>
              <a:t> </a:t>
            </a:r>
            <a:br>
              <a:rPr lang="en" b="1" dirty="0"/>
            </a:br>
            <a:endParaRPr lang="en" b="1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-GB" dirty="0"/>
              <a:t>Training: </a:t>
            </a:r>
            <a:r>
              <a:rPr lang="en-GB" dirty="0">
                <a:solidFill>
                  <a:srgbClr val="00B050"/>
                </a:solidFill>
              </a:rPr>
              <a:t>33%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Validation: </a:t>
            </a:r>
            <a:r>
              <a:rPr lang="en" dirty="0">
                <a:solidFill>
                  <a:srgbClr val="00B050"/>
                </a:solidFill>
              </a:rPr>
              <a:t>33%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6CFBE-CB88-4E58-A1E6-0267D73F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6" y="1882566"/>
            <a:ext cx="5545029" cy="2708604"/>
          </a:xfrm>
          <a:prstGeom prst="rect">
            <a:avLst/>
          </a:prstGeom>
        </p:spPr>
      </p:pic>
      <p:sp>
        <p:nvSpPr>
          <p:cNvPr id="8" name="Google Shape;588;p41">
            <a:extLst>
              <a:ext uri="{FF2B5EF4-FFF2-40B4-BE49-F238E27FC236}">
                <a16:creationId xmlns:a16="http://schemas.microsoft.com/office/drawing/2014/main" id="{42EF7125-5255-4AF3-A377-247FB24FD2E1}"/>
              </a:ext>
            </a:extLst>
          </p:cNvPr>
          <p:cNvSpPr/>
          <p:nvPr/>
        </p:nvSpPr>
        <p:spPr>
          <a:xfrm>
            <a:off x="441259" y="753034"/>
            <a:ext cx="895763" cy="88728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</a:t>
            </a:r>
            <a:r>
              <a:rPr lang="en-GB" sz="2800" dirty="0">
                <a:solidFill>
                  <a:schemeClr val="bg1"/>
                </a:solidFill>
              </a:rPr>
              <a:t>2 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1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2</a:t>
            </a:r>
          </a:p>
        </p:txBody>
      </p:sp>
      <p:sp>
        <p:nvSpPr>
          <p:cNvPr id="867" name="Google Shape;867;p51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2"/>
                </a:solidFill>
                <a:effectLst/>
                <a:latin typeface="Helvetica Neue"/>
              </a:rPr>
              <a:t>Dropout(.05): only 5 %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chemeClr val="bg2"/>
                </a:solidFill>
                <a:effectLst/>
                <a:latin typeface="Helvetica Neue"/>
              </a:rPr>
              <a:t>ReduceLROnPlateau</a:t>
            </a:r>
            <a:endParaRPr lang="en-GB" b="0" i="0" dirty="0">
              <a:solidFill>
                <a:schemeClr val="bg2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chemeClr val="bg2"/>
                </a:solidFill>
                <a:effectLst/>
                <a:latin typeface="Helvetica Neue"/>
              </a:rPr>
              <a:t>EarlyStopping</a:t>
            </a:r>
            <a:endParaRPr lang="en-GB" b="0" i="0" dirty="0">
              <a:solidFill>
                <a:schemeClr val="bg2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2"/>
                </a:solidFill>
                <a:effectLst/>
                <a:latin typeface="Helvetica Neue"/>
              </a:rPr>
              <a:t>optimizer : </a:t>
            </a:r>
            <a:r>
              <a:rPr lang="en-GB" b="0" i="0" dirty="0" err="1">
                <a:solidFill>
                  <a:schemeClr val="bg2"/>
                </a:solidFill>
                <a:effectLst/>
                <a:latin typeface="Helvetica Neue"/>
              </a:rPr>
              <a:t>Adagrad</a:t>
            </a:r>
            <a:endParaRPr lang="en-GB" b="0" i="0" dirty="0">
              <a:solidFill>
                <a:schemeClr val="bg2"/>
              </a:solidFill>
              <a:effectLst/>
              <a:latin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868" name="Google Shape;868;p51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1</a:t>
            </a:r>
            <a:endParaRPr dirty="0"/>
          </a:p>
        </p:txBody>
      </p:sp>
      <p:sp>
        <p:nvSpPr>
          <p:cNvPr id="869" name="Google Shape;869;p51"/>
          <p:cNvSpPr txBox="1">
            <a:spLocks noGrp="1"/>
          </p:cNvSpPr>
          <p:nvPr>
            <p:ph type="subTitle" idx="4"/>
          </p:nvPr>
        </p:nvSpPr>
        <p:spPr>
          <a:xfrm>
            <a:off x="1745688" y="1734024"/>
            <a:ext cx="2439900" cy="1393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i="1" dirty="0">
                <a:solidFill>
                  <a:schemeClr val="bg2"/>
                </a:solidFill>
                <a:latin typeface="Fira Sans"/>
                <a:ea typeface="Fira Sans"/>
                <a:cs typeface="Fira Sans"/>
                <a:sym typeface="Fira Sans"/>
              </a:rPr>
              <a:t>Conv2D + Maxpooling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2"/>
                </a:solidFill>
                <a:latin typeface="Fira Sans"/>
                <a:ea typeface="Fira Sans"/>
                <a:cs typeface="Fira Sans"/>
                <a:sym typeface="Fira Sans"/>
              </a:rPr>
              <a:t>D</a:t>
            </a:r>
            <a:r>
              <a:rPr lang="en" sz="1400" i="1" dirty="0">
                <a:solidFill>
                  <a:schemeClr val="bg2"/>
                </a:solidFill>
                <a:latin typeface="Fira Sans"/>
                <a:ea typeface="Fira Sans"/>
                <a:cs typeface="Fira Sans"/>
                <a:sym typeface="Fira Sans"/>
              </a:rPr>
              <a:t>ifferent size of filters : 32,128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i="1" dirty="0">
                <a:solidFill>
                  <a:schemeClr val="bg2"/>
                </a:solidFill>
                <a:latin typeface="Fira Sans"/>
                <a:ea typeface="Fira Sans"/>
                <a:cs typeface="Fira Sans"/>
                <a:sym typeface="Fira Sans"/>
              </a:rPr>
              <a:t>Flatten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2"/>
                </a:solidFill>
                <a:effectLst/>
                <a:latin typeface="Helvetica Neue"/>
              </a:rPr>
              <a:t>optimizer : Adam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i="1" dirty="0">
              <a:solidFill>
                <a:schemeClr val="bg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870" name="Google Shape;870;p51"/>
          <p:cNvSpPr txBox="1">
            <a:spLocks noGrp="1"/>
          </p:cNvSpPr>
          <p:nvPr>
            <p:ph type="subTitle" idx="5"/>
          </p:nvPr>
        </p:nvSpPr>
        <p:spPr>
          <a:xfrm>
            <a:off x="4655812" y="3505931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4</a:t>
            </a:r>
          </a:p>
        </p:txBody>
      </p:sp>
      <p:sp>
        <p:nvSpPr>
          <p:cNvPr id="871" name="Google Shape;871;p51"/>
          <p:cNvSpPr txBox="1">
            <a:spLocks noGrp="1"/>
          </p:cNvSpPr>
          <p:nvPr>
            <p:ph type="subTitle" idx="6"/>
          </p:nvPr>
        </p:nvSpPr>
        <p:spPr>
          <a:xfrm>
            <a:off x="4950792" y="4095300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51"/>
          <p:cNvSpPr txBox="1">
            <a:spLocks noGrp="1"/>
          </p:cNvSpPr>
          <p:nvPr>
            <p:ph type="subTitle" idx="7"/>
          </p:nvPr>
        </p:nvSpPr>
        <p:spPr>
          <a:xfrm>
            <a:off x="1335261" y="3505931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3</a:t>
            </a:r>
          </a:p>
        </p:txBody>
      </p:sp>
      <p:sp>
        <p:nvSpPr>
          <p:cNvPr id="873" name="Google Shape;873;p51"/>
          <p:cNvSpPr txBox="1">
            <a:spLocks noGrp="1"/>
          </p:cNvSpPr>
          <p:nvPr>
            <p:ph type="subTitle" idx="8"/>
          </p:nvPr>
        </p:nvSpPr>
        <p:spPr>
          <a:xfrm>
            <a:off x="1653480" y="4041511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/>
                </a:solidFill>
                <a:latin typeface="Helvetica Neue"/>
              </a:rPr>
              <a:t>Add more layers </a:t>
            </a:r>
            <a:endParaRPr lang="en-GB" b="0" i="0" dirty="0">
              <a:solidFill>
                <a:schemeClr val="bg2"/>
              </a:solidFill>
              <a:effectLst/>
              <a:latin typeface="Helvetica Neue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48D7607-CD31-4F32-A54D-3715898C474A}"/>
              </a:ext>
            </a:extLst>
          </p:cNvPr>
          <p:cNvSpPr txBox="1">
            <a:spLocks/>
          </p:cNvSpPr>
          <p:nvPr/>
        </p:nvSpPr>
        <p:spPr>
          <a:xfrm>
            <a:off x="1459967" y="124888"/>
            <a:ext cx="2506790" cy="55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5400" dirty="0">
                <a:solidFill>
                  <a:schemeClr val="dk2"/>
                </a:solidFill>
              </a:rPr>
              <a:t>CNN</a:t>
            </a:r>
            <a:endParaRPr lang="ar-SA" sz="5400" dirty="0"/>
          </a:p>
        </p:txBody>
      </p:sp>
      <p:sp>
        <p:nvSpPr>
          <p:cNvPr id="13" name="Google Shape;588;p41">
            <a:extLst>
              <a:ext uri="{FF2B5EF4-FFF2-40B4-BE49-F238E27FC236}">
                <a16:creationId xmlns:a16="http://schemas.microsoft.com/office/drawing/2014/main" id="{6BC39ED3-71C9-469D-B9D7-EBCD5544E9AB}"/>
              </a:ext>
            </a:extLst>
          </p:cNvPr>
          <p:cNvSpPr/>
          <p:nvPr/>
        </p:nvSpPr>
        <p:spPr>
          <a:xfrm>
            <a:off x="763988" y="130627"/>
            <a:ext cx="895763" cy="88728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</a:t>
            </a:r>
            <a:r>
              <a:rPr lang="en-GB" sz="2800" dirty="0">
                <a:solidFill>
                  <a:schemeClr val="bg1"/>
                </a:solidFill>
              </a:rPr>
              <a:t>3 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4" name="Google Shape;873;p51">
            <a:extLst>
              <a:ext uri="{FF2B5EF4-FFF2-40B4-BE49-F238E27FC236}">
                <a16:creationId xmlns:a16="http://schemas.microsoft.com/office/drawing/2014/main" id="{F8DCE67E-3BFB-4F96-955C-65DB8B6AEAC7}"/>
              </a:ext>
            </a:extLst>
          </p:cNvPr>
          <p:cNvSpPr txBox="1">
            <a:spLocks/>
          </p:cNvSpPr>
          <p:nvPr/>
        </p:nvSpPr>
        <p:spPr>
          <a:xfrm>
            <a:off x="5279063" y="4117071"/>
            <a:ext cx="24399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/>
                </a:solidFill>
                <a:latin typeface="Helvetica Neue"/>
              </a:rPr>
              <a:t>Dense try 512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2"/>
                </a:solidFill>
                <a:latin typeface="Helvetica Neue"/>
              </a:rPr>
              <a:t>Regularizer</a:t>
            </a:r>
            <a:endParaRPr lang="en-GB" dirty="0">
              <a:solidFill>
                <a:schemeClr val="bg2"/>
              </a:solidFill>
              <a:latin typeface="Helvetica Neue"/>
            </a:endParaRPr>
          </a:p>
          <a:p>
            <a:pPr marL="0" indent="0"/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8945-1EF6-4D23-9BE8-E056490F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014" y="931710"/>
            <a:ext cx="2960149" cy="612781"/>
          </a:xfrm>
        </p:spPr>
        <p:txBody>
          <a:bodyPr/>
          <a:lstStyle/>
          <a:p>
            <a:r>
              <a:rPr lang="en" sz="6000" b="1" dirty="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CNN</a:t>
            </a:r>
            <a:endParaRPr lang="ar-SA" dirty="0"/>
          </a:p>
        </p:txBody>
      </p:sp>
      <p:sp>
        <p:nvSpPr>
          <p:cNvPr id="4" name="Google Shape;588;p41">
            <a:extLst>
              <a:ext uri="{FF2B5EF4-FFF2-40B4-BE49-F238E27FC236}">
                <a16:creationId xmlns:a16="http://schemas.microsoft.com/office/drawing/2014/main" id="{F1BD82FE-6396-462E-A5D9-F0DF9226DC4D}"/>
              </a:ext>
            </a:extLst>
          </p:cNvPr>
          <p:cNvSpPr/>
          <p:nvPr/>
        </p:nvSpPr>
        <p:spPr>
          <a:xfrm>
            <a:off x="441259" y="753034"/>
            <a:ext cx="895763" cy="88728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</a:t>
            </a:r>
            <a:r>
              <a:rPr lang="en-GB" sz="2800" dirty="0">
                <a:solidFill>
                  <a:schemeClr val="bg1"/>
                </a:solidFill>
              </a:rPr>
              <a:t>3 </a:t>
            </a:r>
            <a:endParaRPr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Google Shape;879;p52">
            <a:extLst>
              <a:ext uri="{FF2B5EF4-FFF2-40B4-BE49-F238E27FC236}">
                <a16:creationId xmlns:a16="http://schemas.microsoft.com/office/drawing/2014/main" id="{4ADEF419-A7CA-47D5-9E30-9593835D4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92786"/>
              </p:ext>
            </p:extLst>
          </p:nvPr>
        </p:nvGraphicFramePr>
        <p:xfrm>
          <a:off x="889140" y="1819070"/>
          <a:ext cx="6466428" cy="2774150"/>
        </p:xfrm>
        <a:graphic>
          <a:graphicData uri="http://schemas.openxmlformats.org/drawingml/2006/table">
            <a:tbl>
              <a:tblPr>
                <a:noFill/>
                <a:tableStyleId>{332C1B24-AE8C-4C9C-9F42-93AAB94EB0C3}</a:tableStyleId>
              </a:tblPr>
              <a:tblGrid>
                <a:gridCol w="214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bg1"/>
                        </a:solidFill>
                        <a:latin typeface="Aharoni" panose="02010803020104030203" pitchFamily="2" charset="-79"/>
                        <a:ea typeface="Bebas Neue"/>
                        <a:cs typeface="Aharoni" panose="02010803020104030203" pitchFamily="2" charset="-79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Training</a:t>
                      </a:r>
                      <a:r>
                        <a:rPr lang="en" sz="2000" b="1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ea typeface="Josefin Sans"/>
                          <a:cs typeface="Aharoni" panose="02010803020104030203" pitchFamily="2" charset="-79"/>
                          <a:sym typeface="Josefin Sans"/>
                        </a:rPr>
                        <a:t> </a:t>
                      </a:r>
                      <a:endParaRPr sz="2000" b="1" dirty="0">
                        <a:solidFill>
                          <a:schemeClr val="bg1"/>
                        </a:solidFill>
                        <a:latin typeface="Aharoni" panose="02010803020104030203" pitchFamily="2" charset="-79"/>
                        <a:ea typeface="Josefin Sans"/>
                        <a:cs typeface="Aharoni" panose="02010803020104030203" pitchFamily="2" charset="-79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Validation</a:t>
                      </a:r>
                      <a:endParaRPr sz="2000" b="1" dirty="0">
                        <a:solidFill>
                          <a:schemeClr val="bg1"/>
                        </a:solidFill>
                        <a:latin typeface="Aharoni" panose="02010803020104030203" pitchFamily="2" charset="-79"/>
                        <a:ea typeface="Josefin Sans"/>
                        <a:cs typeface="Aharoni" panose="02010803020104030203" pitchFamily="2" charset="-79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Experiment 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bg2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97%</a:t>
                      </a:r>
                      <a:endParaRPr sz="2400" dirty="0">
                        <a:solidFill>
                          <a:schemeClr val="bg2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bg2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95%</a:t>
                      </a:r>
                      <a:endParaRPr sz="2400" dirty="0">
                        <a:solidFill>
                          <a:schemeClr val="bg2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Experiment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bg2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99%</a:t>
                      </a:r>
                      <a:endParaRPr sz="2400" dirty="0">
                        <a:solidFill>
                          <a:schemeClr val="bg2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bg2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97%</a:t>
                      </a:r>
                      <a:endParaRPr sz="2400" dirty="0">
                        <a:solidFill>
                          <a:schemeClr val="bg2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Experiment 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bg2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93%</a:t>
                      </a:r>
                      <a:endParaRPr sz="2400" dirty="0">
                        <a:solidFill>
                          <a:schemeClr val="bg2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bg2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92%</a:t>
                      </a:r>
                      <a:endParaRPr sz="2400" dirty="0">
                        <a:solidFill>
                          <a:schemeClr val="bg2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Experiment 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bg2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98%</a:t>
                      </a:r>
                      <a:endParaRPr sz="2400" dirty="0">
                        <a:solidFill>
                          <a:schemeClr val="bg2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bg2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97%</a:t>
                      </a:r>
                      <a:endParaRPr sz="2400" dirty="0">
                        <a:solidFill>
                          <a:schemeClr val="bg2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1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BCA3AA-0B51-4A3B-83BD-30D15BFB7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graphicFrame>
        <p:nvGraphicFramePr>
          <p:cNvPr id="4" name="Google Shape;879;p52">
            <a:extLst>
              <a:ext uri="{FF2B5EF4-FFF2-40B4-BE49-F238E27FC236}">
                <a16:creationId xmlns:a16="http://schemas.microsoft.com/office/drawing/2014/main" id="{8E63E319-2EB0-4BA5-94F5-B014DB480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209201"/>
              </p:ext>
            </p:extLst>
          </p:nvPr>
        </p:nvGraphicFramePr>
        <p:xfrm>
          <a:off x="789354" y="1781817"/>
          <a:ext cx="6466428" cy="2934015"/>
        </p:xfrm>
        <a:graphic>
          <a:graphicData uri="http://schemas.openxmlformats.org/drawingml/2006/table">
            <a:tbl>
              <a:tblPr>
                <a:noFill/>
                <a:tableStyleId>{332C1B24-AE8C-4C9C-9F42-93AAB94EB0C3}</a:tableStyleId>
              </a:tblPr>
              <a:tblGrid>
                <a:gridCol w="214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bg1"/>
                        </a:solidFill>
                        <a:latin typeface="Aharoni" panose="02010803020104030203" pitchFamily="2" charset="-79"/>
                        <a:ea typeface="Bebas Neue"/>
                        <a:cs typeface="Aharoni" panose="02010803020104030203" pitchFamily="2" charset="-79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Training</a:t>
                      </a:r>
                      <a:r>
                        <a:rPr lang="en" sz="2000" b="1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ea typeface="Josefin Sans"/>
                          <a:cs typeface="Aharoni" panose="02010803020104030203" pitchFamily="2" charset="-79"/>
                          <a:sym typeface="Josefin Sans"/>
                        </a:rPr>
                        <a:t> </a:t>
                      </a:r>
                      <a:endParaRPr sz="2000" b="1" dirty="0">
                        <a:solidFill>
                          <a:schemeClr val="bg1"/>
                        </a:solidFill>
                        <a:latin typeface="Aharoni" panose="02010803020104030203" pitchFamily="2" charset="-79"/>
                        <a:ea typeface="Josefin Sans"/>
                        <a:cs typeface="Aharoni" panose="02010803020104030203" pitchFamily="2" charset="-79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Validation</a:t>
                      </a:r>
                      <a:endParaRPr sz="2000" b="1" dirty="0">
                        <a:solidFill>
                          <a:schemeClr val="bg1"/>
                        </a:solidFill>
                        <a:latin typeface="Aharoni" panose="02010803020104030203" pitchFamily="2" charset="-79"/>
                        <a:ea typeface="Josefin Sans"/>
                        <a:cs typeface="Aharoni" panose="02010803020104030203" pitchFamily="2" charset="-79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ea typeface="Josefin Sans"/>
                          <a:cs typeface="Aharoni" panose="02010803020104030203" pitchFamily="2" charset="-79"/>
                          <a:sym typeface="Josefin Sans"/>
                        </a:rPr>
                        <a:t>MobileNetV2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bg2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99%</a:t>
                      </a:r>
                      <a:endParaRPr sz="2400" dirty="0">
                        <a:solidFill>
                          <a:schemeClr val="bg2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bg2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95%</a:t>
                      </a:r>
                      <a:endParaRPr sz="2400" dirty="0">
                        <a:solidFill>
                          <a:schemeClr val="bg2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VGG 16 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bg2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99%</a:t>
                      </a:r>
                      <a:endParaRPr sz="2400" dirty="0">
                        <a:solidFill>
                          <a:schemeClr val="bg2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bg2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99%</a:t>
                      </a:r>
                      <a:endParaRPr sz="2400" dirty="0">
                        <a:solidFill>
                          <a:schemeClr val="bg2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haroni" panose="02010803020104030203" pitchFamily="2" charset="-79"/>
                          <a:ea typeface="Arial"/>
                          <a:cs typeface="Aharoni" panose="02010803020104030203" pitchFamily="2" charset="-79"/>
                          <a:sym typeface="Arial"/>
                        </a:rPr>
                        <a:t>VGG 19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rgbClr val="00B05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100%</a:t>
                      </a:r>
                      <a:endParaRPr sz="2400" dirty="0">
                        <a:solidFill>
                          <a:srgbClr val="00B05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rgbClr val="00B05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99%</a:t>
                      </a:r>
                      <a:endParaRPr sz="2400" dirty="0">
                        <a:solidFill>
                          <a:srgbClr val="00B05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haroni" panose="02010803020104030203" pitchFamily="2" charset="-79"/>
                          <a:ea typeface="Arial"/>
                          <a:cs typeface="Aharoni" panose="02010803020104030203" pitchFamily="2" charset="-79"/>
                          <a:sym typeface="Arial"/>
                        </a:rPr>
                        <a:t>InceptionV3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dirty="0">
                        <a:solidFill>
                          <a:schemeClr val="bg1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bg2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93%</a:t>
                      </a:r>
                      <a:endParaRPr sz="2400" dirty="0">
                        <a:solidFill>
                          <a:schemeClr val="bg2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bg2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93%</a:t>
                      </a:r>
                      <a:endParaRPr sz="2400" dirty="0">
                        <a:solidFill>
                          <a:schemeClr val="bg2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0F9E691-01C0-4D5B-8D75-39BC0D41228B}"/>
              </a:ext>
            </a:extLst>
          </p:cNvPr>
          <p:cNvSpPr txBox="1">
            <a:spLocks/>
          </p:cNvSpPr>
          <p:nvPr/>
        </p:nvSpPr>
        <p:spPr>
          <a:xfrm>
            <a:off x="1736592" y="637775"/>
            <a:ext cx="6485324" cy="9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GB" sz="3600" b="1" i="0" dirty="0">
                <a:solidFill>
                  <a:schemeClr val="tx1"/>
                </a:solidFill>
                <a:effectLst/>
                <a:latin typeface="Helvetica Neue"/>
              </a:rPr>
              <a:t>Transfer Learning </a:t>
            </a:r>
            <a:r>
              <a:rPr lang="en-GB" sz="3600" dirty="0">
                <a:solidFill>
                  <a:schemeClr val="tx1"/>
                </a:solidFill>
                <a:latin typeface="Helvetica Neue"/>
              </a:rPr>
              <a:t>Model </a:t>
            </a:r>
            <a:endParaRPr lang="en-GB" sz="3600" b="1" i="0" dirty="0">
              <a:solidFill>
                <a:schemeClr val="tx1"/>
              </a:solidFill>
              <a:effectLst/>
              <a:latin typeface="Helvetica Neue"/>
            </a:endParaRPr>
          </a:p>
          <a:p>
            <a:endParaRPr lang="ar-SA" sz="3600" dirty="0">
              <a:solidFill>
                <a:schemeClr val="tx1"/>
              </a:solidFill>
            </a:endParaRPr>
          </a:p>
        </p:txBody>
      </p:sp>
      <p:sp>
        <p:nvSpPr>
          <p:cNvPr id="6" name="Google Shape;588;p41">
            <a:extLst>
              <a:ext uri="{FF2B5EF4-FFF2-40B4-BE49-F238E27FC236}">
                <a16:creationId xmlns:a16="http://schemas.microsoft.com/office/drawing/2014/main" id="{42BBAF09-2361-4C9C-98EB-42AFB921662B}"/>
              </a:ext>
            </a:extLst>
          </p:cNvPr>
          <p:cNvSpPr/>
          <p:nvPr/>
        </p:nvSpPr>
        <p:spPr>
          <a:xfrm>
            <a:off x="1032929" y="222835"/>
            <a:ext cx="895763" cy="88728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</a:t>
            </a:r>
            <a:r>
              <a:rPr lang="en-GB" sz="2800" dirty="0">
                <a:solidFill>
                  <a:schemeClr val="bg1"/>
                </a:solidFill>
              </a:rPr>
              <a:t>4 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5A4567-9E9A-4EE3-AFE7-A017C248E342}"/>
              </a:ext>
            </a:extLst>
          </p:cNvPr>
          <p:cNvSpPr/>
          <p:nvPr/>
        </p:nvSpPr>
        <p:spPr>
          <a:xfrm>
            <a:off x="1229445" y="3486153"/>
            <a:ext cx="5772605" cy="4343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1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3"/>
          <p:cNvSpPr txBox="1">
            <a:spLocks noGrp="1"/>
          </p:cNvSpPr>
          <p:nvPr>
            <p:ph type="title"/>
          </p:nvPr>
        </p:nvSpPr>
        <p:spPr>
          <a:xfrm>
            <a:off x="2843092" y="0"/>
            <a:ext cx="3560418" cy="652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Best Model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C2CA9-FA0E-4DB6-8C0F-A871A939FB0F}"/>
              </a:ext>
            </a:extLst>
          </p:cNvPr>
          <p:cNvSpPr txBox="1"/>
          <p:nvPr/>
        </p:nvSpPr>
        <p:spPr>
          <a:xfrm>
            <a:off x="447911" y="1117365"/>
            <a:ext cx="223221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400" b="1" i="0" u="none" strike="noStrike" cap="none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VGG 19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400" b="1" i="0" u="none" strike="noStrike" cap="none" dirty="0">
              <a:solidFill>
                <a:schemeClr val="tx1"/>
              </a:solidFill>
              <a:effectLst/>
              <a:latin typeface="Aharoni" panose="02010803020104030203" pitchFamily="2" charset="-79"/>
              <a:ea typeface="Arial"/>
              <a:cs typeface="Aharoni" panose="02010803020104030203" pitchFamily="2" charset="-79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9C2D1-BDE3-45BC-9748-CAE2610D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60" y="1421339"/>
            <a:ext cx="2563869" cy="2221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A100FC-14D3-49AA-84B3-600D18328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877" y="1363786"/>
            <a:ext cx="2608931" cy="2279199"/>
          </a:xfrm>
          <a:prstGeom prst="rect">
            <a:avLst/>
          </a:prstGeom>
        </p:spPr>
      </p:pic>
      <p:sp>
        <p:nvSpPr>
          <p:cNvPr id="9" name="Google Shape;560;p39">
            <a:extLst>
              <a:ext uri="{FF2B5EF4-FFF2-40B4-BE49-F238E27FC236}">
                <a16:creationId xmlns:a16="http://schemas.microsoft.com/office/drawing/2014/main" id="{1B015A43-09E0-4AF5-A9B3-3AFFF3972CD1}"/>
              </a:ext>
            </a:extLst>
          </p:cNvPr>
          <p:cNvSpPr txBox="1">
            <a:spLocks/>
          </p:cNvSpPr>
          <p:nvPr/>
        </p:nvSpPr>
        <p:spPr>
          <a:xfrm>
            <a:off x="335599" y="3159345"/>
            <a:ext cx="2456836" cy="1575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Accuracy Score:</a:t>
            </a:r>
            <a:br>
              <a:rPr lang="en-GB" b="1" dirty="0">
                <a:solidFill>
                  <a:schemeClr val="tx1">
                    <a:lumMod val="75000"/>
                  </a:schemeClr>
                </a:solidFill>
              </a:rPr>
            </a:b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spcAft>
                <a:spcPts val="1600"/>
              </a:spcAft>
            </a:pPr>
            <a:r>
              <a:rPr lang="en-GB" b="1" dirty="0">
                <a:solidFill>
                  <a:schemeClr val="tx1">
                    <a:lumMod val="75000"/>
                  </a:schemeClr>
                </a:solidFill>
              </a:rPr>
              <a:t>- Training: </a:t>
            </a:r>
            <a:r>
              <a:rPr lang="en-GB" b="1" dirty="0">
                <a:solidFill>
                  <a:srgbClr val="00B050"/>
                </a:solidFill>
              </a:rPr>
              <a:t>100%</a:t>
            </a:r>
          </a:p>
          <a:p>
            <a:pPr>
              <a:spcAft>
                <a:spcPts val="1600"/>
              </a:spcAft>
            </a:pPr>
            <a:r>
              <a:rPr lang="en-GB" b="1" dirty="0">
                <a:solidFill>
                  <a:schemeClr val="tx1">
                    <a:lumMod val="75000"/>
                  </a:schemeClr>
                </a:solidFill>
              </a:rPr>
              <a:t>- Validation: </a:t>
            </a:r>
            <a:r>
              <a:rPr lang="en-GB" b="1" dirty="0">
                <a:solidFill>
                  <a:srgbClr val="00B050"/>
                </a:solidFill>
              </a:rPr>
              <a:t>99%</a:t>
            </a:r>
          </a:p>
          <a:p>
            <a:pPr>
              <a:spcAft>
                <a:spcPts val="1600"/>
              </a:spcAft>
            </a:pPr>
            <a:r>
              <a:rPr lang="en-GB" b="1" dirty="0">
                <a:solidFill>
                  <a:schemeClr val="tx1">
                    <a:lumMod val="75000"/>
                  </a:schemeClr>
                </a:solidFill>
              </a:rPr>
              <a:t>- Test: </a:t>
            </a:r>
            <a:r>
              <a:rPr lang="en-GB" b="1" dirty="0">
                <a:solidFill>
                  <a:srgbClr val="00B050"/>
                </a:solidFill>
              </a:rPr>
              <a:t>98%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B2238-7ECD-4EE8-9499-388B014F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2" y="806300"/>
            <a:ext cx="6319284" cy="353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AD901-6074-4CC2-8E7A-55D7AD94F29B}"/>
              </a:ext>
            </a:extLst>
          </p:cNvPr>
          <p:cNvSpPr txBox="1"/>
          <p:nvPr/>
        </p:nvSpPr>
        <p:spPr>
          <a:xfrm>
            <a:off x="6414976" y="2048530"/>
            <a:ext cx="25092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get 27 wrong predictions out of 1797 samples.</a:t>
            </a:r>
            <a:endParaRPr lang="ar-S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47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6FDD-09D7-4555-A056-D4C62EA8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135" y="469969"/>
            <a:ext cx="3183900" cy="1146180"/>
          </a:xfrm>
        </p:spPr>
        <p:txBody>
          <a:bodyPr/>
          <a:lstStyle/>
          <a:p>
            <a:r>
              <a:rPr lang="en-US" sz="6000" dirty="0"/>
              <a:t>Results</a:t>
            </a:r>
            <a:endParaRPr lang="ar-SA" sz="6000" dirty="0"/>
          </a:p>
        </p:txBody>
      </p:sp>
      <p:sp>
        <p:nvSpPr>
          <p:cNvPr id="3" name="Google Shape;416;p54">
            <a:extLst>
              <a:ext uri="{FF2B5EF4-FFF2-40B4-BE49-F238E27FC236}">
                <a16:creationId xmlns:a16="http://schemas.microsoft.com/office/drawing/2014/main" id="{CC2509DC-7CDE-4E4F-B982-A4D5FC5A6CB1}"/>
              </a:ext>
            </a:extLst>
          </p:cNvPr>
          <p:cNvSpPr/>
          <p:nvPr/>
        </p:nvSpPr>
        <p:spPr>
          <a:xfrm>
            <a:off x="4094817" y="2235649"/>
            <a:ext cx="1091750" cy="719100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Trained model</a:t>
            </a:r>
            <a:endParaRPr dirty="0"/>
          </a:p>
        </p:txBody>
      </p:sp>
      <p:pic>
        <p:nvPicPr>
          <p:cNvPr id="4" name="Google Shape;417;p54">
            <a:extLst>
              <a:ext uri="{FF2B5EF4-FFF2-40B4-BE49-F238E27FC236}">
                <a16:creationId xmlns:a16="http://schemas.microsoft.com/office/drawing/2014/main" id="{876C8066-B7D6-4D21-A634-39288C79C96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0160" y="2179000"/>
            <a:ext cx="719100" cy="7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419;p54">
            <a:extLst>
              <a:ext uri="{FF2B5EF4-FFF2-40B4-BE49-F238E27FC236}">
                <a16:creationId xmlns:a16="http://schemas.microsoft.com/office/drawing/2014/main" id="{F9394EF2-18AB-43D9-B42C-60A5D0C941B7}"/>
              </a:ext>
            </a:extLst>
          </p:cNvPr>
          <p:cNvCxnSpPr/>
          <p:nvPr/>
        </p:nvCxnSpPr>
        <p:spPr>
          <a:xfrm>
            <a:off x="1395024" y="2571750"/>
            <a:ext cx="704400" cy="69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420;p54">
            <a:extLst>
              <a:ext uri="{FF2B5EF4-FFF2-40B4-BE49-F238E27FC236}">
                <a16:creationId xmlns:a16="http://schemas.microsoft.com/office/drawing/2014/main" id="{0CACD5EB-B83E-4558-8945-6794E93DF96D}"/>
              </a:ext>
            </a:extLst>
          </p:cNvPr>
          <p:cNvCxnSpPr/>
          <p:nvPr/>
        </p:nvCxnSpPr>
        <p:spPr>
          <a:xfrm>
            <a:off x="5377257" y="2578650"/>
            <a:ext cx="704400" cy="69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421;p54">
            <a:extLst>
              <a:ext uri="{FF2B5EF4-FFF2-40B4-BE49-F238E27FC236}">
                <a16:creationId xmlns:a16="http://schemas.microsoft.com/office/drawing/2014/main" id="{FD4FF9E6-5344-4D2E-8B47-9BFFECB7CE5A}"/>
              </a:ext>
            </a:extLst>
          </p:cNvPr>
          <p:cNvSpPr txBox="1">
            <a:spLocks/>
          </p:cNvSpPr>
          <p:nvPr/>
        </p:nvSpPr>
        <p:spPr>
          <a:xfrm>
            <a:off x="686460" y="2801425"/>
            <a:ext cx="586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1500" b="0">
                <a:latin typeface="Economica"/>
                <a:ea typeface="Economica"/>
                <a:cs typeface="Economica"/>
                <a:sym typeface="Economica"/>
              </a:rPr>
              <a:t>User</a:t>
            </a:r>
          </a:p>
        </p:txBody>
      </p:sp>
      <p:sp>
        <p:nvSpPr>
          <p:cNvPr id="10" name="Google Shape;423;p54">
            <a:extLst>
              <a:ext uri="{FF2B5EF4-FFF2-40B4-BE49-F238E27FC236}">
                <a16:creationId xmlns:a16="http://schemas.microsoft.com/office/drawing/2014/main" id="{A8E46B78-1F06-4BE0-A531-DC6CFFD5B1E1}"/>
              </a:ext>
            </a:extLst>
          </p:cNvPr>
          <p:cNvSpPr txBox="1">
            <a:spLocks/>
          </p:cNvSpPr>
          <p:nvPr/>
        </p:nvSpPr>
        <p:spPr>
          <a:xfrm>
            <a:off x="697234" y="1540422"/>
            <a:ext cx="3397583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en-US" sz="1500" b="0" dirty="0">
                <a:latin typeface="Economica"/>
                <a:ea typeface="Economica"/>
                <a:cs typeface="Economica"/>
                <a:sym typeface="Economica"/>
              </a:rPr>
              <a:t>1- Face-Detector cloud environment</a:t>
            </a:r>
          </a:p>
        </p:txBody>
      </p:sp>
      <p:pic>
        <p:nvPicPr>
          <p:cNvPr id="11" name="Google Shape;424;p54">
            <a:extLst>
              <a:ext uri="{FF2B5EF4-FFF2-40B4-BE49-F238E27FC236}">
                <a16:creationId xmlns:a16="http://schemas.microsoft.com/office/drawing/2014/main" id="{B93282FE-35DA-463F-8418-C6F6860E00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818" t="18819" r="16621" b="13872"/>
          <a:stretch/>
        </p:blipFill>
        <p:spPr>
          <a:xfrm>
            <a:off x="2216503" y="2151263"/>
            <a:ext cx="845100" cy="89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425;p54">
            <a:extLst>
              <a:ext uri="{FF2B5EF4-FFF2-40B4-BE49-F238E27FC236}">
                <a16:creationId xmlns:a16="http://schemas.microsoft.com/office/drawing/2014/main" id="{761AE269-AF01-40B4-8C28-4204ED262E72}"/>
              </a:ext>
            </a:extLst>
          </p:cNvPr>
          <p:cNvCxnSpPr/>
          <p:nvPr/>
        </p:nvCxnSpPr>
        <p:spPr>
          <a:xfrm>
            <a:off x="3101923" y="2578998"/>
            <a:ext cx="704400" cy="69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426;p54">
            <a:extLst>
              <a:ext uri="{FF2B5EF4-FFF2-40B4-BE49-F238E27FC236}">
                <a16:creationId xmlns:a16="http://schemas.microsoft.com/office/drawing/2014/main" id="{9F759883-1BAD-442B-9E65-C1A3434E7326}"/>
              </a:ext>
            </a:extLst>
          </p:cNvPr>
          <p:cNvSpPr txBox="1">
            <a:spLocks/>
          </p:cNvSpPr>
          <p:nvPr/>
        </p:nvSpPr>
        <p:spPr>
          <a:xfrm>
            <a:off x="1884473" y="2929825"/>
            <a:ext cx="1635925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1500" b="0" dirty="0">
                <a:latin typeface="Economica"/>
                <a:ea typeface="Economica"/>
                <a:cs typeface="Economica"/>
                <a:sym typeface="Economica"/>
              </a:rPr>
              <a:t>Face Detector website 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3D8EC-24B8-4578-9DBD-6D3CFD17D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347" y="1945853"/>
            <a:ext cx="2588650" cy="12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2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31AC-C44F-4EAE-A6A8-424A246C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79" y="469969"/>
            <a:ext cx="3183900" cy="1582115"/>
          </a:xfrm>
        </p:spPr>
        <p:txBody>
          <a:bodyPr/>
          <a:lstStyle/>
          <a:p>
            <a:r>
              <a:rPr lang="en-US" sz="6000" dirty="0"/>
              <a:t>Demo.. </a:t>
            </a:r>
            <a:r>
              <a:rPr lang="en-US" sz="1600" dirty="0"/>
              <a:t>(Try it with us)</a:t>
            </a:r>
            <a:endParaRPr lang="ar-SA" sz="6000" dirty="0"/>
          </a:p>
        </p:txBody>
      </p:sp>
      <p:pic>
        <p:nvPicPr>
          <p:cNvPr id="3" name="Google Shape;435;p55">
            <a:extLst>
              <a:ext uri="{FF2B5EF4-FFF2-40B4-BE49-F238E27FC236}">
                <a16:creationId xmlns:a16="http://schemas.microsoft.com/office/drawing/2014/main" id="{D5EB0F0D-B4AF-45BB-8ABF-C97A412083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5944" y="1527882"/>
            <a:ext cx="2838891" cy="2596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84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3;p54">
            <a:extLst>
              <a:ext uri="{FF2B5EF4-FFF2-40B4-BE49-F238E27FC236}">
                <a16:creationId xmlns:a16="http://schemas.microsoft.com/office/drawing/2014/main" id="{9A5994C8-28D3-4C02-9785-6568711466DA}"/>
              </a:ext>
            </a:extLst>
          </p:cNvPr>
          <p:cNvSpPr txBox="1">
            <a:spLocks/>
          </p:cNvSpPr>
          <p:nvPr/>
        </p:nvSpPr>
        <p:spPr>
          <a:xfrm>
            <a:off x="431419" y="1147017"/>
            <a:ext cx="4884859" cy="52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en-US" sz="1800" dirty="0">
                <a:latin typeface="Economica"/>
                <a:ea typeface="Economica"/>
                <a:cs typeface="+mj-cs"/>
                <a:sym typeface="Economica"/>
              </a:rPr>
              <a:t>2- Face-Detector </a:t>
            </a:r>
            <a:r>
              <a:rPr lang="en-US" sz="1800" dirty="0">
                <a:cs typeface="+mj-cs"/>
              </a:rPr>
              <a:t>in real-time video streams</a:t>
            </a:r>
            <a:endParaRPr lang="en-US" sz="1800" dirty="0">
              <a:latin typeface="Economica"/>
              <a:ea typeface="Economica"/>
              <a:cs typeface="+mj-cs"/>
              <a:sym typeface="Economica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220EAF6-872C-4C53-8300-06E03DBC4C07}"/>
              </a:ext>
            </a:extLst>
          </p:cNvPr>
          <p:cNvSpPr txBox="1">
            <a:spLocks/>
          </p:cNvSpPr>
          <p:nvPr/>
        </p:nvSpPr>
        <p:spPr>
          <a:xfrm>
            <a:off x="-1" y="1824769"/>
            <a:ext cx="5528931" cy="26821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/>
            <a:r>
              <a:rPr lang="en-US" dirty="0"/>
              <a:t>             </a:t>
            </a:r>
          </a:p>
          <a:p>
            <a:pPr marL="152400"/>
            <a:r>
              <a:rPr lang="en-US" dirty="0"/>
              <a:t>                          </a:t>
            </a:r>
          </a:p>
          <a:p>
            <a:pPr marL="152400"/>
            <a:r>
              <a:rPr lang="en-US" b="1" dirty="0"/>
              <a:t>VGG16 Model</a:t>
            </a:r>
          </a:p>
          <a:p>
            <a:pPr marL="152400"/>
            <a:r>
              <a:rPr lang="en-US" sz="2400" b="1" dirty="0">
                <a:solidFill>
                  <a:schemeClr val="accent4"/>
                </a:solidFill>
                <a:latin typeface="Fira Sans Extra Condensed"/>
                <a:sym typeface="Fira Sans Extra Condensed"/>
              </a:rPr>
              <a:t>                                         </a:t>
            </a:r>
          </a:p>
          <a:p>
            <a:pPr marL="152400"/>
            <a:r>
              <a:rPr lang="en-US" sz="2400" b="1" dirty="0">
                <a:solidFill>
                  <a:schemeClr val="accent4"/>
                </a:solidFill>
                <a:latin typeface="Fira Sans Extra Condensed"/>
                <a:sym typeface="Fira Sans Extra Condensed"/>
              </a:rPr>
              <a:t>                                      </a:t>
            </a:r>
            <a:r>
              <a:rPr lang="en-US" sz="2400" b="1" dirty="0">
                <a:solidFill>
                  <a:srgbClr val="00B050"/>
                </a:solidFill>
                <a:latin typeface="Fira Sans Extra Condensed"/>
                <a:sym typeface="Fira Sans Extra Condensed"/>
              </a:rPr>
              <a:t>Video stream app</a:t>
            </a:r>
          </a:p>
          <a:p>
            <a:pPr marL="152400"/>
            <a:r>
              <a:rPr lang="en-US" sz="1600" dirty="0"/>
              <a:t>                   </a:t>
            </a:r>
            <a:r>
              <a:rPr lang="en-US" sz="1800" b="1" dirty="0">
                <a:solidFill>
                  <a:schemeClr val="bg2"/>
                </a:solidFill>
              </a:rPr>
              <a:t>Deploy </a:t>
            </a:r>
            <a:endParaRPr lang="en-US" sz="1600" b="1" dirty="0">
              <a:solidFill>
                <a:schemeClr val="bg2"/>
              </a:solidFill>
            </a:endParaRPr>
          </a:p>
          <a:p>
            <a:pPr marL="152400"/>
            <a:endParaRPr lang="en-US" dirty="0"/>
          </a:p>
        </p:txBody>
      </p:sp>
      <p:sp>
        <p:nvSpPr>
          <p:cNvPr id="5" name="Google Shape;13579;p73">
            <a:extLst>
              <a:ext uri="{FF2B5EF4-FFF2-40B4-BE49-F238E27FC236}">
                <a16:creationId xmlns:a16="http://schemas.microsoft.com/office/drawing/2014/main" id="{63EFA203-AAEB-43AF-B2DB-3AF1ADE97BF9}"/>
              </a:ext>
            </a:extLst>
          </p:cNvPr>
          <p:cNvSpPr/>
          <p:nvPr/>
        </p:nvSpPr>
        <p:spPr>
          <a:xfrm>
            <a:off x="632241" y="2521959"/>
            <a:ext cx="2428982" cy="373827"/>
          </a:xfrm>
          <a:custGeom>
            <a:avLst/>
            <a:gdLst/>
            <a:ahLst/>
            <a:cxnLst/>
            <a:rect l="l" t="t" r="r" b="b"/>
            <a:pathLst>
              <a:path w="68573" h="10184" extrusionOk="0">
                <a:moveTo>
                  <a:pt x="57813" y="1"/>
                </a:moveTo>
                <a:cubicBezTo>
                  <a:pt x="57174" y="1"/>
                  <a:pt x="56536" y="1"/>
                  <a:pt x="55898" y="61"/>
                </a:cubicBezTo>
                <a:cubicBezTo>
                  <a:pt x="55715" y="61"/>
                  <a:pt x="55715" y="335"/>
                  <a:pt x="55898" y="335"/>
                </a:cubicBezTo>
                <a:cubicBezTo>
                  <a:pt x="56536" y="274"/>
                  <a:pt x="57174" y="274"/>
                  <a:pt x="57813" y="274"/>
                </a:cubicBezTo>
                <a:cubicBezTo>
                  <a:pt x="57874" y="274"/>
                  <a:pt x="57934" y="213"/>
                  <a:pt x="57934" y="153"/>
                </a:cubicBezTo>
                <a:cubicBezTo>
                  <a:pt x="57934" y="61"/>
                  <a:pt x="57874" y="1"/>
                  <a:pt x="57813" y="1"/>
                </a:cubicBezTo>
                <a:close/>
                <a:moveTo>
                  <a:pt x="59672" y="120"/>
                </a:moveTo>
                <a:cubicBezTo>
                  <a:pt x="59513" y="120"/>
                  <a:pt x="59493" y="396"/>
                  <a:pt x="59667" y="396"/>
                </a:cubicBezTo>
                <a:cubicBezTo>
                  <a:pt x="60275" y="487"/>
                  <a:pt x="60913" y="578"/>
                  <a:pt x="61521" y="700"/>
                </a:cubicBezTo>
                <a:lnTo>
                  <a:pt x="61551" y="700"/>
                </a:lnTo>
                <a:cubicBezTo>
                  <a:pt x="61734" y="700"/>
                  <a:pt x="61734" y="487"/>
                  <a:pt x="61582" y="426"/>
                </a:cubicBezTo>
                <a:cubicBezTo>
                  <a:pt x="60974" y="305"/>
                  <a:pt x="60336" y="183"/>
                  <a:pt x="59697" y="122"/>
                </a:cubicBezTo>
                <a:cubicBezTo>
                  <a:pt x="59689" y="121"/>
                  <a:pt x="59680" y="120"/>
                  <a:pt x="59672" y="120"/>
                </a:cubicBezTo>
                <a:close/>
                <a:moveTo>
                  <a:pt x="54013" y="213"/>
                </a:moveTo>
                <a:cubicBezTo>
                  <a:pt x="53375" y="305"/>
                  <a:pt x="52737" y="396"/>
                  <a:pt x="52098" y="517"/>
                </a:cubicBezTo>
                <a:cubicBezTo>
                  <a:pt x="52038" y="548"/>
                  <a:pt x="51977" y="609"/>
                  <a:pt x="52007" y="700"/>
                </a:cubicBezTo>
                <a:cubicBezTo>
                  <a:pt x="52007" y="761"/>
                  <a:pt x="52068" y="821"/>
                  <a:pt x="52129" y="821"/>
                </a:cubicBezTo>
                <a:lnTo>
                  <a:pt x="52190" y="821"/>
                </a:lnTo>
                <a:cubicBezTo>
                  <a:pt x="52828" y="700"/>
                  <a:pt x="53436" y="578"/>
                  <a:pt x="54044" y="517"/>
                </a:cubicBezTo>
                <a:cubicBezTo>
                  <a:pt x="54135" y="487"/>
                  <a:pt x="54165" y="426"/>
                  <a:pt x="54165" y="335"/>
                </a:cubicBezTo>
                <a:cubicBezTo>
                  <a:pt x="54165" y="274"/>
                  <a:pt x="54074" y="213"/>
                  <a:pt x="54013" y="213"/>
                </a:cubicBezTo>
                <a:close/>
                <a:moveTo>
                  <a:pt x="50270" y="940"/>
                </a:moveTo>
                <a:cubicBezTo>
                  <a:pt x="50262" y="940"/>
                  <a:pt x="50253" y="941"/>
                  <a:pt x="50244" y="943"/>
                </a:cubicBezTo>
                <a:cubicBezTo>
                  <a:pt x="49667" y="1065"/>
                  <a:pt x="49028" y="1247"/>
                  <a:pt x="48390" y="1429"/>
                </a:cubicBezTo>
                <a:cubicBezTo>
                  <a:pt x="48329" y="1429"/>
                  <a:pt x="48269" y="1520"/>
                  <a:pt x="48299" y="1581"/>
                </a:cubicBezTo>
                <a:cubicBezTo>
                  <a:pt x="48329" y="1642"/>
                  <a:pt x="48390" y="1703"/>
                  <a:pt x="48451" y="1703"/>
                </a:cubicBezTo>
                <a:lnTo>
                  <a:pt x="48481" y="1703"/>
                </a:lnTo>
                <a:cubicBezTo>
                  <a:pt x="49120" y="1520"/>
                  <a:pt x="49728" y="1338"/>
                  <a:pt x="50305" y="1217"/>
                </a:cubicBezTo>
                <a:cubicBezTo>
                  <a:pt x="50448" y="1159"/>
                  <a:pt x="50403" y="940"/>
                  <a:pt x="50270" y="940"/>
                </a:cubicBezTo>
                <a:close/>
                <a:moveTo>
                  <a:pt x="63436" y="913"/>
                </a:moveTo>
                <a:cubicBezTo>
                  <a:pt x="63345" y="913"/>
                  <a:pt x="63254" y="943"/>
                  <a:pt x="63254" y="1034"/>
                </a:cubicBezTo>
                <a:cubicBezTo>
                  <a:pt x="63223" y="1095"/>
                  <a:pt x="63284" y="1186"/>
                  <a:pt x="63345" y="1217"/>
                </a:cubicBezTo>
                <a:cubicBezTo>
                  <a:pt x="63953" y="1399"/>
                  <a:pt x="64530" y="1642"/>
                  <a:pt x="65108" y="1885"/>
                </a:cubicBezTo>
                <a:lnTo>
                  <a:pt x="65138" y="1885"/>
                </a:lnTo>
                <a:cubicBezTo>
                  <a:pt x="65199" y="1885"/>
                  <a:pt x="65260" y="1855"/>
                  <a:pt x="65290" y="1794"/>
                </a:cubicBezTo>
                <a:cubicBezTo>
                  <a:pt x="65321" y="1733"/>
                  <a:pt x="65290" y="1642"/>
                  <a:pt x="65199" y="1612"/>
                </a:cubicBezTo>
                <a:cubicBezTo>
                  <a:pt x="64621" y="1338"/>
                  <a:pt x="64014" y="1125"/>
                  <a:pt x="63436" y="913"/>
                </a:cubicBezTo>
                <a:close/>
                <a:moveTo>
                  <a:pt x="23379" y="1116"/>
                </a:moveTo>
                <a:cubicBezTo>
                  <a:pt x="23236" y="1116"/>
                  <a:pt x="23182" y="1314"/>
                  <a:pt x="23344" y="1368"/>
                </a:cubicBezTo>
                <a:cubicBezTo>
                  <a:pt x="23648" y="1490"/>
                  <a:pt x="24074" y="1794"/>
                  <a:pt x="24469" y="2706"/>
                </a:cubicBezTo>
                <a:cubicBezTo>
                  <a:pt x="24499" y="2736"/>
                  <a:pt x="24529" y="2797"/>
                  <a:pt x="24590" y="2797"/>
                </a:cubicBezTo>
                <a:lnTo>
                  <a:pt x="24651" y="2767"/>
                </a:lnTo>
                <a:cubicBezTo>
                  <a:pt x="24712" y="2736"/>
                  <a:pt x="24773" y="2645"/>
                  <a:pt x="24742" y="2584"/>
                </a:cubicBezTo>
                <a:cubicBezTo>
                  <a:pt x="24317" y="1581"/>
                  <a:pt x="23800" y="1247"/>
                  <a:pt x="23435" y="1125"/>
                </a:cubicBezTo>
                <a:cubicBezTo>
                  <a:pt x="23415" y="1119"/>
                  <a:pt x="23396" y="1116"/>
                  <a:pt x="23379" y="1116"/>
                </a:cubicBezTo>
                <a:close/>
                <a:moveTo>
                  <a:pt x="46616" y="1965"/>
                </a:moveTo>
                <a:cubicBezTo>
                  <a:pt x="46599" y="1965"/>
                  <a:pt x="46582" y="1969"/>
                  <a:pt x="46566" y="1976"/>
                </a:cubicBezTo>
                <a:cubicBezTo>
                  <a:pt x="45958" y="2159"/>
                  <a:pt x="45351" y="2341"/>
                  <a:pt x="44773" y="2554"/>
                </a:cubicBezTo>
                <a:cubicBezTo>
                  <a:pt x="44682" y="2584"/>
                  <a:pt x="44651" y="2645"/>
                  <a:pt x="44682" y="2736"/>
                </a:cubicBezTo>
                <a:cubicBezTo>
                  <a:pt x="44682" y="2797"/>
                  <a:pt x="44743" y="2827"/>
                  <a:pt x="44803" y="2827"/>
                </a:cubicBezTo>
                <a:lnTo>
                  <a:pt x="44864" y="2827"/>
                </a:lnTo>
                <a:cubicBezTo>
                  <a:pt x="45442" y="2615"/>
                  <a:pt x="46050" y="2432"/>
                  <a:pt x="46658" y="2220"/>
                </a:cubicBezTo>
                <a:cubicBezTo>
                  <a:pt x="46718" y="2220"/>
                  <a:pt x="46779" y="2128"/>
                  <a:pt x="46749" y="2068"/>
                </a:cubicBezTo>
                <a:cubicBezTo>
                  <a:pt x="46726" y="1999"/>
                  <a:pt x="46669" y="1965"/>
                  <a:pt x="46616" y="1965"/>
                </a:cubicBezTo>
                <a:close/>
                <a:moveTo>
                  <a:pt x="66832" y="2473"/>
                </a:moveTo>
                <a:cubicBezTo>
                  <a:pt x="66710" y="2473"/>
                  <a:pt x="66620" y="2659"/>
                  <a:pt x="66749" y="2736"/>
                </a:cubicBezTo>
                <a:cubicBezTo>
                  <a:pt x="67296" y="3071"/>
                  <a:pt x="67813" y="3405"/>
                  <a:pt x="68330" y="3800"/>
                </a:cubicBezTo>
                <a:cubicBezTo>
                  <a:pt x="68357" y="3800"/>
                  <a:pt x="68384" y="3824"/>
                  <a:pt x="68411" y="3829"/>
                </a:cubicBezTo>
                <a:lnTo>
                  <a:pt x="68411" y="3829"/>
                </a:lnTo>
                <a:cubicBezTo>
                  <a:pt x="68464" y="3824"/>
                  <a:pt x="68512" y="3797"/>
                  <a:pt x="68512" y="3770"/>
                </a:cubicBezTo>
                <a:cubicBezTo>
                  <a:pt x="68573" y="3709"/>
                  <a:pt x="68542" y="3618"/>
                  <a:pt x="68482" y="3557"/>
                </a:cubicBezTo>
                <a:cubicBezTo>
                  <a:pt x="67965" y="3192"/>
                  <a:pt x="67448" y="2827"/>
                  <a:pt x="66901" y="2493"/>
                </a:cubicBezTo>
                <a:cubicBezTo>
                  <a:pt x="66878" y="2479"/>
                  <a:pt x="66854" y="2473"/>
                  <a:pt x="66832" y="2473"/>
                </a:cubicBezTo>
                <a:close/>
                <a:moveTo>
                  <a:pt x="68411" y="3829"/>
                </a:moveTo>
                <a:cubicBezTo>
                  <a:pt x="68404" y="3830"/>
                  <a:pt x="68397" y="3831"/>
                  <a:pt x="68390" y="3831"/>
                </a:cubicBezTo>
                <a:lnTo>
                  <a:pt x="68421" y="3831"/>
                </a:lnTo>
                <a:cubicBezTo>
                  <a:pt x="68417" y="3831"/>
                  <a:pt x="68414" y="3830"/>
                  <a:pt x="68411" y="3829"/>
                </a:cubicBezTo>
                <a:close/>
                <a:moveTo>
                  <a:pt x="21881" y="1930"/>
                </a:moveTo>
                <a:cubicBezTo>
                  <a:pt x="21832" y="1930"/>
                  <a:pt x="21785" y="1953"/>
                  <a:pt x="21763" y="2007"/>
                </a:cubicBezTo>
                <a:cubicBezTo>
                  <a:pt x="21642" y="2311"/>
                  <a:pt x="21581" y="2615"/>
                  <a:pt x="21581" y="2919"/>
                </a:cubicBezTo>
                <a:cubicBezTo>
                  <a:pt x="21581" y="3283"/>
                  <a:pt x="21642" y="3648"/>
                  <a:pt x="21794" y="3983"/>
                </a:cubicBezTo>
                <a:cubicBezTo>
                  <a:pt x="21824" y="4043"/>
                  <a:pt x="21855" y="4074"/>
                  <a:pt x="21915" y="4074"/>
                </a:cubicBezTo>
                <a:lnTo>
                  <a:pt x="21976" y="4074"/>
                </a:lnTo>
                <a:cubicBezTo>
                  <a:pt x="22037" y="4043"/>
                  <a:pt x="22098" y="3952"/>
                  <a:pt x="22067" y="3861"/>
                </a:cubicBezTo>
                <a:cubicBezTo>
                  <a:pt x="21915" y="3557"/>
                  <a:pt x="21855" y="3253"/>
                  <a:pt x="21855" y="2919"/>
                </a:cubicBezTo>
                <a:cubicBezTo>
                  <a:pt x="21855" y="2645"/>
                  <a:pt x="21915" y="2372"/>
                  <a:pt x="22007" y="2128"/>
                </a:cubicBezTo>
                <a:cubicBezTo>
                  <a:pt x="22066" y="2010"/>
                  <a:pt x="21971" y="1930"/>
                  <a:pt x="21881" y="1930"/>
                </a:cubicBezTo>
                <a:close/>
                <a:moveTo>
                  <a:pt x="42999" y="3181"/>
                </a:moveTo>
                <a:cubicBezTo>
                  <a:pt x="42982" y="3181"/>
                  <a:pt x="42964" y="3185"/>
                  <a:pt x="42949" y="3192"/>
                </a:cubicBezTo>
                <a:lnTo>
                  <a:pt x="41156" y="3800"/>
                </a:lnTo>
                <a:cubicBezTo>
                  <a:pt x="41095" y="3831"/>
                  <a:pt x="41034" y="3922"/>
                  <a:pt x="41065" y="3983"/>
                </a:cubicBezTo>
                <a:cubicBezTo>
                  <a:pt x="41095" y="4043"/>
                  <a:pt x="41156" y="4074"/>
                  <a:pt x="41217" y="4104"/>
                </a:cubicBezTo>
                <a:lnTo>
                  <a:pt x="41247" y="4104"/>
                </a:lnTo>
                <a:lnTo>
                  <a:pt x="43040" y="3466"/>
                </a:lnTo>
                <a:cubicBezTo>
                  <a:pt x="43101" y="3435"/>
                  <a:pt x="43162" y="3344"/>
                  <a:pt x="43132" y="3283"/>
                </a:cubicBezTo>
                <a:cubicBezTo>
                  <a:pt x="43109" y="3215"/>
                  <a:pt x="43052" y="3181"/>
                  <a:pt x="42999" y="3181"/>
                </a:cubicBezTo>
                <a:close/>
                <a:moveTo>
                  <a:pt x="39419" y="4459"/>
                </a:moveTo>
                <a:cubicBezTo>
                  <a:pt x="39401" y="4459"/>
                  <a:pt x="39382" y="4462"/>
                  <a:pt x="39363" y="4469"/>
                </a:cubicBezTo>
                <a:cubicBezTo>
                  <a:pt x="38755" y="4682"/>
                  <a:pt x="38177" y="4894"/>
                  <a:pt x="37600" y="5107"/>
                </a:cubicBezTo>
                <a:cubicBezTo>
                  <a:pt x="37508" y="5107"/>
                  <a:pt x="37478" y="5198"/>
                  <a:pt x="37508" y="5259"/>
                </a:cubicBezTo>
                <a:cubicBezTo>
                  <a:pt x="37508" y="5320"/>
                  <a:pt x="37569" y="5381"/>
                  <a:pt x="37630" y="5381"/>
                </a:cubicBezTo>
                <a:cubicBezTo>
                  <a:pt x="37630" y="5381"/>
                  <a:pt x="37660" y="5381"/>
                  <a:pt x="37691" y="5350"/>
                </a:cubicBezTo>
                <a:lnTo>
                  <a:pt x="39484" y="4742"/>
                </a:lnTo>
                <a:cubicBezTo>
                  <a:pt x="39620" y="4661"/>
                  <a:pt x="39562" y="4459"/>
                  <a:pt x="39419" y="4459"/>
                </a:cubicBezTo>
                <a:close/>
                <a:moveTo>
                  <a:pt x="25093" y="4339"/>
                </a:moveTo>
                <a:cubicBezTo>
                  <a:pt x="25079" y="4339"/>
                  <a:pt x="25063" y="4342"/>
                  <a:pt x="25046" y="4347"/>
                </a:cubicBezTo>
                <a:cubicBezTo>
                  <a:pt x="24985" y="4347"/>
                  <a:pt x="24925" y="4408"/>
                  <a:pt x="24925" y="4469"/>
                </a:cubicBezTo>
                <a:cubicBezTo>
                  <a:pt x="24985" y="4682"/>
                  <a:pt x="25016" y="4925"/>
                  <a:pt x="25046" y="5168"/>
                </a:cubicBezTo>
                <a:cubicBezTo>
                  <a:pt x="25046" y="5320"/>
                  <a:pt x="25046" y="5472"/>
                  <a:pt x="25046" y="5654"/>
                </a:cubicBezTo>
                <a:cubicBezTo>
                  <a:pt x="25046" y="5867"/>
                  <a:pt x="25046" y="6110"/>
                  <a:pt x="24985" y="6323"/>
                </a:cubicBezTo>
                <a:cubicBezTo>
                  <a:pt x="24985" y="6384"/>
                  <a:pt x="25016" y="6475"/>
                  <a:pt x="25107" y="6475"/>
                </a:cubicBezTo>
                <a:lnTo>
                  <a:pt x="25137" y="6475"/>
                </a:lnTo>
                <a:lnTo>
                  <a:pt x="25137" y="6505"/>
                </a:lnTo>
                <a:cubicBezTo>
                  <a:pt x="25198" y="6505"/>
                  <a:pt x="25259" y="6445"/>
                  <a:pt x="25259" y="6384"/>
                </a:cubicBezTo>
                <a:cubicBezTo>
                  <a:pt x="25320" y="6141"/>
                  <a:pt x="25350" y="5897"/>
                  <a:pt x="25350" y="5654"/>
                </a:cubicBezTo>
                <a:cubicBezTo>
                  <a:pt x="25320" y="5472"/>
                  <a:pt x="25320" y="5320"/>
                  <a:pt x="25320" y="5138"/>
                </a:cubicBezTo>
                <a:cubicBezTo>
                  <a:pt x="25289" y="4894"/>
                  <a:pt x="25259" y="4682"/>
                  <a:pt x="25198" y="4438"/>
                </a:cubicBezTo>
                <a:cubicBezTo>
                  <a:pt x="25198" y="4389"/>
                  <a:pt x="25158" y="4339"/>
                  <a:pt x="25093" y="4339"/>
                </a:cubicBezTo>
                <a:close/>
                <a:moveTo>
                  <a:pt x="35823" y="5677"/>
                </a:moveTo>
                <a:cubicBezTo>
                  <a:pt x="35808" y="5677"/>
                  <a:pt x="35793" y="5679"/>
                  <a:pt x="35776" y="5685"/>
                </a:cubicBezTo>
                <a:cubicBezTo>
                  <a:pt x="35138" y="5897"/>
                  <a:pt x="34530" y="6080"/>
                  <a:pt x="33952" y="6232"/>
                </a:cubicBezTo>
                <a:cubicBezTo>
                  <a:pt x="33891" y="6262"/>
                  <a:pt x="33861" y="6323"/>
                  <a:pt x="33861" y="6414"/>
                </a:cubicBezTo>
                <a:cubicBezTo>
                  <a:pt x="33891" y="6475"/>
                  <a:pt x="33952" y="6505"/>
                  <a:pt x="34013" y="6505"/>
                </a:cubicBezTo>
                <a:lnTo>
                  <a:pt x="34043" y="6505"/>
                </a:lnTo>
                <a:cubicBezTo>
                  <a:pt x="34621" y="6323"/>
                  <a:pt x="35198" y="6171"/>
                  <a:pt x="35867" y="5958"/>
                </a:cubicBezTo>
                <a:cubicBezTo>
                  <a:pt x="35958" y="5928"/>
                  <a:pt x="35989" y="5867"/>
                  <a:pt x="35958" y="5776"/>
                </a:cubicBezTo>
                <a:cubicBezTo>
                  <a:pt x="35933" y="5726"/>
                  <a:pt x="35888" y="5677"/>
                  <a:pt x="35823" y="5677"/>
                </a:cubicBezTo>
                <a:close/>
                <a:moveTo>
                  <a:pt x="23065" y="5284"/>
                </a:moveTo>
                <a:cubicBezTo>
                  <a:pt x="22948" y="5284"/>
                  <a:pt x="22859" y="5437"/>
                  <a:pt x="22979" y="5533"/>
                </a:cubicBezTo>
                <a:cubicBezTo>
                  <a:pt x="23496" y="5928"/>
                  <a:pt x="24043" y="6262"/>
                  <a:pt x="24651" y="6505"/>
                </a:cubicBezTo>
                <a:lnTo>
                  <a:pt x="24712" y="6505"/>
                </a:lnTo>
                <a:lnTo>
                  <a:pt x="24712" y="6536"/>
                </a:lnTo>
                <a:cubicBezTo>
                  <a:pt x="24742" y="6505"/>
                  <a:pt x="24803" y="6475"/>
                  <a:pt x="24833" y="6414"/>
                </a:cubicBezTo>
                <a:cubicBezTo>
                  <a:pt x="24864" y="6353"/>
                  <a:pt x="24833" y="6262"/>
                  <a:pt x="24742" y="6232"/>
                </a:cubicBezTo>
                <a:cubicBezTo>
                  <a:pt x="24165" y="5989"/>
                  <a:pt x="23648" y="5685"/>
                  <a:pt x="23162" y="5320"/>
                </a:cubicBezTo>
                <a:cubicBezTo>
                  <a:pt x="23130" y="5294"/>
                  <a:pt x="23097" y="5284"/>
                  <a:pt x="23065" y="5284"/>
                </a:cubicBezTo>
                <a:close/>
                <a:moveTo>
                  <a:pt x="32174" y="6680"/>
                </a:moveTo>
                <a:cubicBezTo>
                  <a:pt x="32160" y="6680"/>
                  <a:pt x="32145" y="6682"/>
                  <a:pt x="32128" y="6688"/>
                </a:cubicBezTo>
                <a:cubicBezTo>
                  <a:pt x="31490" y="6809"/>
                  <a:pt x="30852" y="6931"/>
                  <a:pt x="30274" y="6992"/>
                </a:cubicBezTo>
                <a:cubicBezTo>
                  <a:pt x="30183" y="6992"/>
                  <a:pt x="30122" y="7052"/>
                  <a:pt x="30153" y="7144"/>
                </a:cubicBezTo>
                <a:cubicBezTo>
                  <a:pt x="30153" y="7204"/>
                  <a:pt x="30213" y="7265"/>
                  <a:pt x="30274" y="7265"/>
                </a:cubicBezTo>
                <a:cubicBezTo>
                  <a:pt x="30882" y="7204"/>
                  <a:pt x="31521" y="7113"/>
                  <a:pt x="32189" y="6961"/>
                </a:cubicBezTo>
                <a:cubicBezTo>
                  <a:pt x="32250" y="6961"/>
                  <a:pt x="32311" y="6870"/>
                  <a:pt x="32311" y="6809"/>
                </a:cubicBezTo>
                <a:cubicBezTo>
                  <a:pt x="32286" y="6734"/>
                  <a:pt x="32240" y="6680"/>
                  <a:pt x="32174" y="6680"/>
                </a:cubicBezTo>
                <a:close/>
                <a:moveTo>
                  <a:pt x="26500" y="6801"/>
                </a:moveTo>
                <a:cubicBezTo>
                  <a:pt x="26444" y="6801"/>
                  <a:pt x="26384" y="6851"/>
                  <a:pt x="26384" y="6900"/>
                </a:cubicBezTo>
                <a:cubicBezTo>
                  <a:pt x="26353" y="6992"/>
                  <a:pt x="26414" y="7052"/>
                  <a:pt x="26475" y="7083"/>
                </a:cubicBezTo>
                <a:lnTo>
                  <a:pt x="26992" y="7174"/>
                </a:lnTo>
                <a:cubicBezTo>
                  <a:pt x="27447" y="7265"/>
                  <a:pt x="27903" y="7326"/>
                  <a:pt x="28390" y="7356"/>
                </a:cubicBezTo>
                <a:lnTo>
                  <a:pt x="28390" y="7387"/>
                </a:lnTo>
                <a:cubicBezTo>
                  <a:pt x="28481" y="7387"/>
                  <a:pt x="28542" y="7296"/>
                  <a:pt x="28542" y="7204"/>
                </a:cubicBezTo>
                <a:cubicBezTo>
                  <a:pt x="28542" y="7144"/>
                  <a:pt x="28481" y="7052"/>
                  <a:pt x="28390" y="7052"/>
                </a:cubicBezTo>
                <a:cubicBezTo>
                  <a:pt x="27934" y="7052"/>
                  <a:pt x="27478" y="6992"/>
                  <a:pt x="27052" y="6900"/>
                </a:cubicBezTo>
                <a:lnTo>
                  <a:pt x="26536" y="6809"/>
                </a:lnTo>
                <a:cubicBezTo>
                  <a:pt x="26524" y="6804"/>
                  <a:pt x="26512" y="6801"/>
                  <a:pt x="26500" y="6801"/>
                </a:cubicBezTo>
                <a:close/>
                <a:moveTo>
                  <a:pt x="133" y="7801"/>
                </a:moveTo>
                <a:cubicBezTo>
                  <a:pt x="82" y="7801"/>
                  <a:pt x="31" y="7835"/>
                  <a:pt x="31" y="7904"/>
                </a:cubicBezTo>
                <a:cubicBezTo>
                  <a:pt x="0" y="7964"/>
                  <a:pt x="31" y="8056"/>
                  <a:pt x="122" y="8086"/>
                </a:cubicBezTo>
                <a:cubicBezTo>
                  <a:pt x="122" y="8086"/>
                  <a:pt x="851" y="8238"/>
                  <a:pt x="1976" y="8481"/>
                </a:cubicBezTo>
                <a:lnTo>
                  <a:pt x="2006" y="8481"/>
                </a:lnTo>
                <a:cubicBezTo>
                  <a:pt x="2067" y="8481"/>
                  <a:pt x="2128" y="8451"/>
                  <a:pt x="2158" y="8390"/>
                </a:cubicBezTo>
                <a:cubicBezTo>
                  <a:pt x="2158" y="8299"/>
                  <a:pt x="2128" y="8208"/>
                  <a:pt x="2037" y="8208"/>
                </a:cubicBezTo>
                <a:cubicBezTo>
                  <a:pt x="912" y="7964"/>
                  <a:pt x="183" y="7812"/>
                  <a:pt x="183" y="7812"/>
                </a:cubicBezTo>
                <a:cubicBezTo>
                  <a:pt x="167" y="7805"/>
                  <a:pt x="150" y="7801"/>
                  <a:pt x="133" y="7801"/>
                </a:cubicBezTo>
                <a:close/>
                <a:moveTo>
                  <a:pt x="3921" y="8572"/>
                </a:moveTo>
                <a:cubicBezTo>
                  <a:pt x="3830" y="8572"/>
                  <a:pt x="3769" y="8603"/>
                  <a:pt x="3739" y="8694"/>
                </a:cubicBezTo>
                <a:cubicBezTo>
                  <a:pt x="3739" y="8755"/>
                  <a:pt x="3769" y="8846"/>
                  <a:pt x="3860" y="8846"/>
                </a:cubicBezTo>
                <a:cubicBezTo>
                  <a:pt x="4438" y="8967"/>
                  <a:pt x="5076" y="9089"/>
                  <a:pt x="5745" y="9180"/>
                </a:cubicBezTo>
                <a:cubicBezTo>
                  <a:pt x="5806" y="9180"/>
                  <a:pt x="5867" y="9150"/>
                  <a:pt x="5897" y="9059"/>
                </a:cubicBezTo>
                <a:cubicBezTo>
                  <a:pt x="5897" y="8998"/>
                  <a:pt x="5867" y="8907"/>
                  <a:pt x="5775" y="8907"/>
                </a:cubicBezTo>
                <a:cubicBezTo>
                  <a:pt x="5107" y="8785"/>
                  <a:pt x="4499" y="8694"/>
                  <a:pt x="3921" y="8572"/>
                </a:cubicBezTo>
                <a:close/>
                <a:moveTo>
                  <a:pt x="24241" y="7858"/>
                </a:moveTo>
                <a:cubicBezTo>
                  <a:pt x="24203" y="7858"/>
                  <a:pt x="24165" y="7873"/>
                  <a:pt x="24134" y="7904"/>
                </a:cubicBezTo>
                <a:cubicBezTo>
                  <a:pt x="23709" y="8329"/>
                  <a:pt x="23192" y="8663"/>
                  <a:pt x="22615" y="8907"/>
                </a:cubicBezTo>
                <a:cubicBezTo>
                  <a:pt x="22554" y="8937"/>
                  <a:pt x="22523" y="9028"/>
                  <a:pt x="22554" y="9119"/>
                </a:cubicBezTo>
                <a:cubicBezTo>
                  <a:pt x="22584" y="9150"/>
                  <a:pt x="22615" y="9180"/>
                  <a:pt x="22675" y="9180"/>
                </a:cubicBezTo>
                <a:lnTo>
                  <a:pt x="22736" y="9180"/>
                </a:lnTo>
                <a:cubicBezTo>
                  <a:pt x="23344" y="8937"/>
                  <a:pt x="23891" y="8572"/>
                  <a:pt x="24347" y="8116"/>
                </a:cubicBezTo>
                <a:cubicBezTo>
                  <a:pt x="24408" y="8056"/>
                  <a:pt x="24408" y="7964"/>
                  <a:pt x="24347" y="7904"/>
                </a:cubicBezTo>
                <a:cubicBezTo>
                  <a:pt x="24317" y="7873"/>
                  <a:pt x="24279" y="7858"/>
                  <a:pt x="24241" y="7858"/>
                </a:cubicBezTo>
                <a:close/>
                <a:moveTo>
                  <a:pt x="7597" y="9203"/>
                </a:moveTo>
                <a:cubicBezTo>
                  <a:pt x="7548" y="9203"/>
                  <a:pt x="7503" y="9257"/>
                  <a:pt x="7478" y="9332"/>
                </a:cubicBezTo>
                <a:cubicBezTo>
                  <a:pt x="7478" y="9393"/>
                  <a:pt x="7508" y="9484"/>
                  <a:pt x="7599" y="9484"/>
                </a:cubicBezTo>
                <a:cubicBezTo>
                  <a:pt x="8237" y="9575"/>
                  <a:pt x="8845" y="9666"/>
                  <a:pt x="9514" y="9727"/>
                </a:cubicBezTo>
                <a:cubicBezTo>
                  <a:pt x="9575" y="9727"/>
                  <a:pt x="9636" y="9697"/>
                  <a:pt x="9636" y="9606"/>
                </a:cubicBezTo>
                <a:cubicBezTo>
                  <a:pt x="9666" y="9545"/>
                  <a:pt x="9605" y="9454"/>
                  <a:pt x="9514" y="9454"/>
                </a:cubicBezTo>
                <a:cubicBezTo>
                  <a:pt x="8876" y="9393"/>
                  <a:pt x="8268" y="9302"/>
                  <a:pt x="7629" y="9211"/>
                </a:cubicBezTo>
                <a:cubicBezTo>
                  <a:pt x="7619" y="9205"/>
                  <a:pt x="7608" y="9203"/>
                  <a:pt x="7597" y="9203"/>
                </a:cubicBezTo>
                <a:close/>
                <a:moveTo>
                  <a:pt x="20898" y="9476"/>
                </a:moveTo>
                <a:cubicBezTo>
                  <a:pt x="20884" y="9476"/>
                  <a:pt x="20868" y="9479"/>
                  <a:pt x="20852" y="9484"/>
                </a:cubicBezTo>
                <a:cubicBezTo>
                  <a:pt x="20244" y="9606"/>
                  <a:pt x="19605" y="9697"/>
                  <a:pt x="18997" y="9758"/>
                </a:cubicBezTo>
                <a:cubicBezTo>
                  <a:pt x="18906" y="9788"/>
                  <a:pt x="18845" y="9849"/>
                  <a:pt x="18845" y="9940"/>
                </a:cubicBezTo>
                <a:cubicBezTo>
                  <a:pt x="18876" y="10001"/>
                  <a:pt x="18937" y="10062"/>
                  <a:pt x="18997" y="10062"/>
                </a:cubicBezTo>
                <a:cubicBezTo>
                  <a:pt x="19636" y="10001"/>
                  <a:pt x="20274" y="9879"/>
                  <a:pt x="20912" y="9758"/>
                </a:cubicBezTo>
                <a:cubicBezTo>
                  <a:pt x="21078" y="9730"/>
                  <a:pt x="21043" y="9476"/>
                  <a:pt x="20898" y="9476"/>
                </a:cubicBezTo>
                <a:close/>
                <a:moveTo>
                  <a:pt x="11429" y="9666"/>
                </a:moveTo>
                <a:cubicBezTo>
                  <a:pt x="11338" y="9666"/>
                  <a:pt x="11277" y="9697"/>
                  <a:pt x="11277" y="9788"/>
                </a:cubicBezTo>
                <a:cubicBezTo>
                  <a:pt x="11277" y="9879"/>
                  <a:pt x="11307" y="9940"/>
                  <a:pt x="11399" y="9940"/>
                </a:cubicBezTo>
                <a:cubicBezTo>
                  <a:pt x="12037" y="10001"/>
                  <a:pt x="12675" y="10062"/>
                  <a:pt x="13313" y="10092"/>
                </a:cubicBezTo>
                <a:cubicBezTo>
                  <a:pt x="13526" y="10092"/>
                  <a:pt x="13526" y="9818"/>
                  <a:pt x="13313" y="9818"/>
                </a:cubicBezTo>
                <a:cubicBezTo>
                  <a:pt x="12706" y="9788"/>
                  <a:pt x="12067" y="9727"/>
                  <a:pt x="11429" y="9666"/>
                </a:cubicBezTo>
                <a:close/>
                <a:moveTo>
                  <a:pt x="15198" y="9910"/>
                </a:moveTo>
                <a:cubicBezTo>
                  <a:pt x="15137" y="9910"/>
                  <a:pt x="15046" y="9970"/>
                  <a:pt x="15046" y="10031"/>
                </a:cubicBezTo>
                <a:cubicBezTo>
                  <a:pt x="15046" y="10122"/>
                  <a:pt x="15107" y="10183"/>
                  <a:pt x="15198" y="10183"/>
                </a:cubicBezTo>
                <a:lnTo>
                  <a:pt x="17113" y="10183"/>
                </a:lnTo>
                <a:cubicBezTo>
                  <a:pt x="17174" y="10183"/>
                  <a:pt x="17235" y="10122"/>
                  <a:pt x="17235" y="10031"/>
                </a:cubicBezTo>
                <a:cubicBezTo>
                  <a:pt x="17235" y="9970"/>
                  <a:pt x="17174" y="9910"/>
                  <a:pt x="17083" y="9910"/>
                </a:cubicBezTo>
                <a:close/>
              </a:path>
            </a:pathLst>
          </a:custGeom>
          <a:solidFill>
            <a:srgbClr val="2619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77;p73">
            <a:extLst>
              <a:ext uri="{FF2B5EF4-FFF2-40B4-BE49-F238E27FC236}">
                <a16:creationId xmlns:a16="http://schemas.microsoft.com/office/drawing/2014/main" id="{EFC302A9-FB71-474A-A804-12B8F357E153}"/>
              </a:ext>
            </a:extLst>
          </p:cNvPr>
          <p:cNvSpPr/>
          <p:nvPr/>
        </p:nvSpPr>
        <p:spPr>
          <a:xfrm rot="11764928">
            <a:off x="2862995" y="2375309"/>
            <a:ext cx="553595" cy="453481"/>
          </a:xfrm>
          <a:custGeom>
            <a:avLst/>
            <a:gdLst/>
            <a:ahLst/>
            <a:cxnLst/>
            <a:rect l="l" t="t" r="r" b="b"/>
            <a:pathLst>
              <a:path w="11545" h="7756" extrusionOk="0">
                <a:moveTo>
                  <a:pt x="10943" y="339"/>
                </a:moveTo>
                <a:lnTo>
                  <a:pt x="9211" y="1950"/>
                </a:lnTo>
                <a:lnTo>
                  <a:pt x="1946" y="1311"/>
                </a:lnTo>
                <a:lnTo>
                  <a:pt x="10943" y="339"/>
                </a:lnTo>
                <a:close/>
                <a:moveTo>
                  <a:pt x="578" y="1494"/>
                </a:moveTo>
                <a:lnTo>
                  <a:pt x="8208" y="4108"/>
                </a:lnTo>
                <a:lnTo>
                  <a:pt x="8390" y="7330"/>
                </a:lnTo>
                <a:lnTo>
                  <a:pt x="578" y="1494"/>
                </a:lnTo>
                <a:close/>
                <a:moveTo>
                  <a:pt x="11371" y="1"/>
                </a:moveTo>
                <a:cubicBezTo>
                  <a:pt x="11361" y="1"/>
                  <a:pt x="11350" y="2"/>
                  <a:pt x="11339" y="4"/>
                </a:cubicBezTo>
                <a:lnTo>
                  <a:pt x="487" y="1159"/>
                </a:lnTo>
                <a:lnTo>
                  <a:pt x="122" y="1220"/>
                </a:lnTo>
                <a:cubicBezTo>
                  <a:pt x="62" y="1220"/>
                  <a:pt x="31" y="1251"/>
                  <a:pt x="1" y="1311"/>
                </a:cubicBezTo>
                <a:cubicBezTo>
                  <a:pt x="1" y="1372"/>
                  <a:pt x="31" y="1433"/>
                  <a:pt x="62" y="1463"/>
                </a:cubicBezTo>
                <a:lnTo>
                  <a:pt x="8481" y="7725"/>
                </a:lnTo>
                <a:cubicBezTo>
                  <a:pt x="8481" y="7755"/>
                  <a:pt x="8512" y="7755"/>
                  <a:pt x="8542" y="7755"/>
                </a:cubicBezTo>
                <a:cubicBezTo>
                  <a:pt x="8603" y="7755"/>
                  <a:pt x="8694" y="7694"/>
                  <a:pt x="8694" y="7603"/>
                </a:cubicBezTo>
                <a:cubicBezTo>
                  <a:pt x="8694" y="7603"/>
                  <a:pt x="8694" y="7573"/>
                  <a:pt x="8694" y="7542"/>
                </a:cubicBezTo>
                <a:lnTo>
                  <a:pt x="8451" y="3956"/>
                </a:lnTo>
                <a:cubicBezTo>
                  <a:pt x="8451" y="3895"/>
                  <a:pt x="8421" y="3865"/>
                  <a:pt x="8360" y="3834"/>
                </a:cubicBezTo>
                <a:lnTo>
                  <a:pt x="1642" y="1554"/>
                </a:lnTo>
                <a:lnTo>
                  <a:pt x="9241" y="2254"/>
                </a:lnTo>
                <a:cubicBezTo>
                  <a:pt x="9302" y="2254"/>
                  <a:pt x="9332" y="2254"/>
                  <a:pt x="9363" y="2223"/>
                </a:cubicBezTo>
                <a:lnTo>
                  <a:pt x="11460" y="247"/>
                </a:lnTo>
                <a:cubicBezTo>
                  <a:pt x="11544" y="163"/>
                  <a:pt x="11499" y="1"/>
                  <a:pt x="11371" y="1"/>
                </a:cubicBezTo>
                <a:close/>
              </a:path>
            </a:pathLst>
          </a:custGeom>
          <a:solidFill>
            <a:srgbClr val="2619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26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8"/>
          <p:cNvSpPr txBox="1">
            <a:spLocks noGrp="1"/>
          </p:cNvSpPr>
          <p:nvPr>
            <p:ph type="title"/>
          </p:nvPr>
        </p:nvSpPr>
        <p:spPr>
          <a:xfrm>
            <a:off x="2463313" y="1992756"/>
            <a:ext cx="4469115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sz="3600" dirty="0"/>
              <a:t>♥</a:t>
            </a:r>
            <a:br>
              <a:rPr lang="en" dirty="0"/>
            </a:br>
            <a:r>
              <a:rPr lang="en" sz="2000" dirty="0"/>
              <a:t>Any Quest</a:t>
            </a:r>
            <a:r>
              <a:rPr lang="en-US" sz="2000" dirty="0"/>
              <a:t>ions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28E04-BBB7-4C47-9941-3A64777103ED}"/>
              </a:ext>
            </a:extLst>
          </p:cNvPr>
          <p:cNvSpPr/>
          <p:nvPr/>
        </p:nvSpPr>
        <p:spPr>
          <a:xfrm>
            <a:off x="2812356" y="3288766"/>
            <a:ext cx="3327187" cy="753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5" name="Google Shape;475;p32"/>
          <p:cNvSpPr txBox="1">
            <a:spLocks noGrp="1"/>
          </p:cNvSpPr>
          <p:nvPr>
            <p:ph type="subTitle" idx="3"/>
          </p:nvPr>
        </p:nvSpPr>
        <p:spPr>
          <a:xfrm>
            <a:off x="1587381" y="2015931"/>
            <a:ext cx="2502926" cy="433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/>
          </a:p>
        </p:txBody>
      </p:sp>
      <p:sp>
        <p:nvSpPr>
          <p:cNvPr id="476" name="Google Shape;476;p32"/>
          <p:cNvSpPr txBox="1">
            <a:spLocks noGrp="1"/>
          </p:cNvSpPr>
          <p:nvPr>
            <p:ph type="subTitle" idx="1"/>
          </p:nvPr>
        </p:nvSpPr>
        <p:spPr>
          <a:xfrm>
            <a:off x="4972050" y="1950616"/>
            <a:ext cx="2902964" cy="5803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&amp;Tool</a:t>
            </a:r>
            <a:endParaRPr dirty="0"/>
          </a:p>
        </p:txBody>
      </p:sp>
      <p:sp>
        <p:nvSpPr>
          <p:cNvPr id="479" name="Google Shape;479;p32"/>
          <p:cNvSpPr txBox="1">
            <a:spLocks noGrp="1"/>
          </p:cNvSpPr>
          <p:nvPr>
            <p:ph type="subTitle" idx="5"/>
          </p:nvPr>
        </p:nvSpPr>
        <p:spPr>
          <a:xfrm>
            <a:off x="5119006" y="3762686"/>
            <a:ext cx="2355907" cy="409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subTitle" idx="7"/>
          </p:nvPr>
        </p:nvSpPr>
        <p:spPr>
          <a:xfrm>
            <a:off x="1608364" y="3632057"/>
            <a:ext cx="2338238" cy="670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483" name="Google Shape;483;p32"/>
          <p:cNvSpPr txBox="1">
            <a:spLocks noGrp="1"/>
          </p:cNvSpPr>
          <p:nvPr>
            <p:ph type="title" idx="9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4" name="Google Shape;484;p32"/>
          <p:cNvSpPr txBox="1">
            <a:spLocks noGrp="1"/>
          </p:cNvSpPr>
          <p:nvPr>
            <p:ph type="title" idx="13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title" idx="14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6" name="Google Shape;486;p32"/>
          <p:cNvSpPr txBox="1">
            <a:spLocks noGrp="1"/>
          </p:cNvSpPr>
          <p:nvPr>
            <p:ph type="title" idx="15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 txBox="1">
            <a:spLocks noGrp="1"/>
          </p:cNvSpPr>
          <p:nvPr>
            <p:ph type="title"/>
          </p:nvPr>
        </p:nvSpPr>
        <p:spPr>
          <a:xfrm>
            <a:off x="560593" y="869757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1"/>
          </p:nvPr>
        </p:nvSpPr>
        <p:spPr>
          <a:xfrm>
            <a:off x="479049" y="1657350"/>
            <a:ext cx="5627837" cy="2228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COVID 19 pandemic is causing a worldwide health crisis. Wearing a face mask in public places and whatever else is the most effective safety gear.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AAF0F35E-DB69-4E00-82E3-82442838C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615" y="1110342"/>
            <a:ext cx="2522162" cy="25554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2225809" y="1053024"/>
            <a:ext cx="4692382" cy="8410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Solution</a:t>
            </a:r>
            <a:endParaRPr sz="4400" dirty="0"/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1"/>
          </p:nvPr>
        </p:nvSpPr>
        <p:spPr>
          <a:xfrm>
            <a:off x="624568" y="1992846"/>
            <a:ext cx="7894864" cy="15341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 a system that detects through the camera if the person is wearing a</a:t>
            </a:r>
          </a:p>
          <a:p>
            <a:pPr marL="0" lvl="0" indent="0"/>
            <a:r>
              <a:rPr lang="en-GB" dirty="0"/>
              <a:t>mask , without mask or wearing mask incorrectly</a:t>
            </a:r>
            <a:r>
              <a:rPr lang="en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5"/>
          <p:cNvSpPr txBox="1">
            <a:spLocks noGrp="1"/>
          </p:cNvSpPr>
          <p:nvPr>
            <p:ph type="title"/>
          </p:nvPr>
        </p:nvSpPr>
        <p:spPr>
          <a:xfrm>
            <a:off x="2992001" y="203850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Tools</a:t>
            </a:r>
            <a:endParaRPr sz="3200" dirty="0"/>
          </a:p>
        </p:txBody>
      </p:sp>
      <p:sp>
        <p:nvSpPr>
          <p:cNvPr id="665" name="Google Shape;665;p45"/>
          <p:cNvSpPr txBox="1">
            <a:spLocks noGrp="1"/>
          </p:cNvSpPr>
          <p:nvPr>
            <p:ph type="subTitle" idx="1"/>
          </p:nvPr>
        </p:nvSpPr>
        <p:spPr>
          <a:xfrm>
            <a:off x="2792208" y="1884127"/>
            <a:ext cx="1847198" cy="422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OpenCV</a:t>
            </a:r>
            <a:endParaRPr dirty="0"/>
          </a:p>
        </p:txBody>
      </p:sp>
      <p:sp>
        <p:nvSpPr>
          <p:cNvPr id="667" name="Google Shape;667;p45"/>
          <p:cNvSpPr txBox="1">
            <a:spLocks noGrp="1"/>
          </p:cNvSpPr>
          <p:nvPr>
            <p:ph type="subTitle" idx="3"/>
          </p:nvPr>
        </p:nvSpPr>
        <p:spPr>
          <a:xfrm>
            <a:off x="111499" y="1926013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Tensorflow</a:t>
            </a:r>
            <a:endParaRPr dirty="0"/>
          </a:p>
        </p:txBody>
      </p:sp>
      <p:sp>
        <p:nvSpPr>
          <p:cNvPr id="669" name="Google Shape;669;p45"/>
          <p:cNvSpPr txBox="1">
            <a:spLocks noGrp="1"/>
          </p:cNvSpPr>
          <p:nvPr>
            <p:ph type="subTitle" idx="5"/>
          </p:nvPr>
        </p:nvSpPr>
        <p:spPr>
          <a:xfrm>
            <a:off x="2565765" y="4247341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Sklearn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671" name="Google Shape;671;p45"/>
          <p:cNvSpPr txBox="1">
            <a:spLocks noGrp="1"/>
          </p:cNvSpPr>
          <p:nvPr>
            <p:ph type="subTitle" idx="7"/>
          </p:nvPr>
        </p:nvSpPr>
        <p:spPr>
          <a:xfrm>
            <a:off x="155562" y="4236354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</a:t>
            </a:r>
            <a:endParaRPr dirty="0"/>
          </a:p>
        </p:txBody>
      </p:sp>
      <p:sp>
        <p:nvSpPr>
          <p:cNvPr id="673" name="Google Shape;673;p45"/>
          <p:cNvSpPr txBox="1">
            <a:spLocks noGrp="1"/>
          </p:cNvSpPr>
          <p:nvPr>
            <p:ph type="subTitle" idx="9"/>
          </p:nvPr>
        </p:nvSpPr>
        <p:spPr>
          <a:xfrm>
            <a:off x="4827928" y="1881094"/>
            <a:ext cx="1675302" cy="446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Keras</a:t>
            </a:r>
            <a:endParaRPr dirty="0"/>
          </a:p>
        </p:txBody>
      </p:sp>
      <p:sp>
        <p:nvSpPr>
          <p:cNvPr id="680" name="Google Shape;680;p45"/>
          <p:cNvSpPr txBox="1">
            <a:spLocks noGrp="1"/>
          </p:cNvSpPr>
          <p:nvPr>
            <p:ph type="subTitle" idx="14"/>
          </p:nvPr>
        </p:nvSpPr>
        <p:spPr>
          <a:xfrm>
            <a:off x="5005662" y="4178672"/>
            <a:ext cx="1242595" cy="5533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Plotly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3" name="Picture 2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EEDA793B-4628-408D-8048-04F0B760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12" y="902294"/>
            <a:ext cx="1523454" cy="857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D178A8-DA8D-4A92-90FF-BB623081B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653" y="935389"/>
            <a:ext cx="918308" cy="9422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4E265B-E03E-48CB-8680-255FE23CB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321" y="950080"/>
            <a:ext cx="923244" cy="8911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62B723-431D-466D-A301-D201A3ECC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96" y="3146951"/>
            <a:ext cx="2038706" cy="820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775E11-146B-4B20-91F2-88BDF96DF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2001" y="3226234"/>
            <a:ext cx="1370567" cy="7776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FB0164-E754-4D9E-9B8B-3CDBBB44F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3913" y="3146951"/>
            <a:ext cx="975633" cy="9362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9A87E7-9F9F-41FC-B01A-DD33C44685B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852" r="25409" b="46722"/>
          <a:stretch/>
        </p:blipFill>
        <p:spPr>
          <a:xfrm>
            <a:off x="6937832" y="924691"/>
            <a:ext cx="1374661" cy="8124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8" name="Google Shape;673;p45">
            <a:extLst>
              <a:ext uri="{FF2B5EF4-FFF2-40B4-BE49-F238E27FC236}">
                <a16:creationId xmlns:a16="http://schemas.microsoft.com/office/drawing/2014/main" id="{BD3B67CE-8683-48CD-80AF-5A905F351A2B}"/>
              </a:ext>
            </a:extLst>
          </p:cNvPr>
          <p:cNvSpPr txBox="1">
            <a:spLocks/>
          </p:cNvSpPr>
          <p:nvPr/>
        </p:nvSpPr>
        <p:spPr>
          <a:xfrm>
            <a:off x="6613965" y="1859634"/>
            <a:ext cx="2022393" cy="44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dirty="0" err="1"/>
              <a:t>Streamlit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87053-AA46-4EE2-A6BE-BD5A1C2B1E6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503" t="24367" r="13332" b="29311"/>
          <a:stretch/>
        </p:blipFill>
        <p:spPr>
          <a:xfrm>
            <a:off x="6797645" y="3047350"/>
            <a:ext cx="1655036" cy="10762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0" name="Google Shape;673;p45">
            <a:extLst>
              <a:ext uri="{FF2B5EF4-FFF2-40B4-BE49-F238E27FC236}">
                <a16:creationId xmlns:a16="http://schemas.microsoft.com/office/drawing/2014/main" id="{4F718646-9C78-4EE3-84FE-0A50C927F025}"/>
              </a:ext>
            </a:extLst>
          </p:cNvPr>
          <p:cNvSpPr txBox="1">
            <a:spLocks/>
          </p:cNvSpPr>
          <p:nvPr/>
        </p:nvSpPr>
        <p:spPr>
          <a:xfrm>
            <a:off x="6503230" y="4401609"/>
            <a:ext cx="1953286" cy="44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2000" dirty="0" err="1"/>
              <a:t>imutils.video</a:t>
            </a:r>
            <a:r>
              <a:rPr lang="en-US" sz="2000" dirty="0"/>
              <a:t> for Video Stream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06;p35">
            <a:extLst>
              <a:ext uri="{FF2B5EF4-FFF2-40B4-BE49-F238E27FC236}">
                <a16:creationId xmlns:a16="http://schemas.microsoft.com/office/drawing/2014/main" id="{8DEFAF1B-1F3B-4E28-979C-717BAC568D25}"/>
              </a:ext>
            </a:extLst>
          </p:cNvPr>
          <p:cNvSpPr txBox="1">
            <a:spLocks/>
          </p:cNvSpPr>
          <p:nvPr/>
        </p:nvSpPr>
        <p:spPr>
          <a:xfrm>
            <a:off x="4781254" y="-24910"/>
            <a:ext cx="1534400" cy="89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GB" sz="4400" dirty="0"/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B76D00-6947-47CE-AFFB-F958A6B32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182" y="944791"/>
            <a:ext cx="3663485" cy="30786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70B294-1EEB-43B1-B2D6-DA8A6DE0D4A4}"/>
              </a:ext>
            </a:extLst>
          </p:cNvPr>
          <p:cNvSpPr/>
          <p:nvPr/>
        </p:nvSpPr>
        <p:spPr>
          <a:xfrm>
            <a:off x="-91256" y="888263"/>
            <a:ext cx="4572000" cy="41088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bg2"/>
                </a:solidFill>
                <a:latin typeface="-apple-system"/>
              </a:rPr>
              <a:t>Resource</a:t>
            </a:r>
          </a:p>
          <a:p>
            <a:pPr marL="457200" lvl="1"/>
            <a:r>
              <a:rPr lang="en" sz="1800" b="1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" sz="1800" dirty="0">
                <a:solidFill>
                  <a:srgbClr val="24292E"/>
                </a:solidFill>
                <a:latin typeface="-apple-system"/>
              </a:rPr>
              <a:t>Kaggle </a:t>
            </a:r>
            <a:r>
              <a:rPr lang="en-US" sz="1800" dirty="0">
                <a:solidFill>
                  <a:srgbClr val="24292E"/>
                </a:solidFill>
                <a:latin typeface="-apple-system"/>
              </a:rPr>
              <a:t>with a total of </a:t>
            </a:r>
            <a:r>
              <a:rPr lang="en-US" sz="1800" dirty="0">
                <a:solidFill>
                  <a:schemeClr val="bg2"/>
                </a:solidFill>
                <a:latin typeface="-apple-system"/>
              </a:rPr>
              <a:t>8982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latin typeface="-apple-system"/>
              </a:rPr>
              <a:t>Image quality</a:t>
            </a:r>
          </a:p>
          <a:p>
            <a:pPr marL="457200" lvl="2">
              <a:lnSpc>
                <a:spcPct val="150000"/>
              </a:lnSpc>
            </a:pPr>
            <a:r>
              <a:rPr lang="en-US" sz="1800" dirty="0">
                <a:solidFill>
                  <a:srgbClr val="24292E"/>
                </a:solidFill>
                <a:latin typeface="-apple-system"/>
              </a:rPr>
              <a:t>   	Different Quality</a:t>
            </a:r>
          </a:p>
          <a:p>
            <a:pPr marL="457200" lvl="1">
              <a:lnSpc>
                <a:spcPct val="150000"/>
              </a:lnSpc>
            </a:pPr>
            <a:r>
              <a:rPr lang="en-US" sz="1800" dirty="0">
                <a:solidFill>
                  <a:srgbClr val="24292E"/>
                </a:solidFill>
                <a:latin typeface="-apple-system"/>
              </a:rPr>
              <a:t>   	Close up face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latin typeface="-apple-system"/>
              </a:rPr>
              <a:t>split dataset</a:t>
            </a:r>
          </a:p>
          <a:p>
            <a:pPr marL="457200" lvl="1"/>
            <a:r>
              <a:rPr lang="en-US" sz="1800" b="1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sz="1800" dirty="0">
                <a:solidFill>
                  <a:srgbClr val="24292E"/>
                </a:solidFill>
                <a:latin typeface="-apple-system"/>
              </a:rPr>
              <a:t>Train -&gt; 7130 images</a:t>
            </a:r>
          </a:p>
          <a:p>
            <a:pPr marL="457200" lvl="5">
              <a:lnSpc>
                <a:spcPct val="150000"/>
              </a:lnSpc>
            </a:pPr>
            <a:r>
              <a:rPr lang="en-US" sz="1800" dirty="0">
                <a:solidFill>
                  <a:srgbClr val="24292E"/>
                </a:solidFill>
                <a:latin typeface="-apple-system"/>
              </a:rPr>
              <a:t>	Test -&gt;  899 images</a:t>
            </a:r>
          </a:p>
          <a:p>
            <a:pPr marL="457200" lvl="5">
              <a:lnSpc>
                <a:spcPct val="150000"/>
              </a:lnSpc>
            </a:pPr>
            <a:r>
              <a:rPr lang="en-US" sz="1800" dirty="0">
                <a:solidFill>
                  <a:srgbClr val="24292E"/>
                </a:solidFill>
                <a:latin typeface="-apple-system"/>
              </a:rPr>
              <a:t>	Validation -&gt; 899 images</a:t>
            </a:r>
          </a:p>
          <a:p>
            <a:pPr marL="457200" lvl="1">
              <a:lnSpc>
                <a:spcPct val="150000"/>
              </a:lnSpc>
            </a:pPr>
            <a:r>
              <a:rPr lang="en-US" sz="1800" dirty="0">
                <a:solidFill>
                  <a:srgbClr val="24292E"/>
                </a:solidFill>
                <a:latin typeface="-apple-system"/>
              </a:rPr>
              <a:t>    	Sorted by each class label</a:t>
            </a:r>
          </a:p>
          <a:p>
            <a:pPr marL="457200" lvl="1"/>
            <a:endParaRPr lang="en-US" sz="1800" dirty="0">
              <a:solidFill>
                <a:srgbClr val="24292E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3"/>
          <p:cNvSpPr txBox="1">
            <a:spLocks noGrp="1"/>
          </p:cNvSpPr>
          <p:nvPr>
            <p:ph type="title"/>
          </p:nvPr>
        </p:nvSpPr>
        <p:spPr>
          <a:xfrm>
            <a:off x="2955671" y="205069"/>
            <a:ext cx="2744995" cy="697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4" name="Google Shape;286;p17">
            <a:extLst>
              <a:ext uri="{FF2B5EF4-FFF2-40B4-BE49-F238E27FC236}">
                <a16:creationId xmlns:a16="http://schemas.microsoft.com/office/drawing/2014/main" id="{E4FEEF2D-81C1-433C-AFD0-7DD6691E1ECE}"/>
              </a:ext>
            </a:extLst>
          </p:cNvPr>
          <p:cNvSpPr txBox="1"/>
          <p:nvPr/>
        </p:nvSpPr>
        <p:spPr>
          <a:xfrm>
            <a:off x="1393036" y="1449961"/>
            <a:ext cx="3668517" cy="307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No Class imbalance issue</a:t>
            </a:r>
          </a:p>
        </p:txBody>
      </p:sp>
      <p:sp>
        <p:nvSpPr>
          <p:cNvPr id="7" name="Google Shape;286;p17">
            <a:extLst>
              <a:ext uri="{FF2B5EF4-FFF2-40B4-BE49-F238E27FC236}">
                <a16:creationId xmlns:a16="http://schemas.microsoft.com/office/drawing/2014/main" id="{73F8E4EC-6AAF-4163-9DEC-4E1F9A4E9A46}"/>
              </a:ext>
            </a:extLst>
          </p:cNvPr>
          <p:cNvSpPr txBox="1"/>
          <p:nvPr/>
        </p:nvSpPr>
        <p:spPr>
          <a:xfrm>
            <a:off x="3358867" y="1994246"/>
            <a:ext cx="3966966" cy="450965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GB" b="0" i="0" dirty="0">
                <a:solidFill>
                  <a:schemeClr val="bg1"/>
                </a:solidFill>
                <a:effectLst/>
                <a:latin typeface="Helvetica Neue"/>
              </a:rPr>
              <a:t>Convert BGR and RGB with OpenCV function </a:t>
            </a:r>
            <a:r>
              <a:rPr lang="en-US" sz="18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F69D0-E367-452A-BB43-B7911DC01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71" y="2721792"/>
            <a:ext cx="1939059" cy="1915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09FECC-D6B5-4E23-8FC1-EE7D29C51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601" y="2774587"/>
            <a:ext cx="1846969" cy="1894025"/>
          </a:xfrm>
          <a:prstGeom prst="rect">
            <a:avLst/>
          </a:prstGeom>
        </p:spPr>
      </p:pic>
      <p:sp>
        <p:nvSpPr>
          <p:cNvPr id="10" name="Google Shape;508;p35">
            <a:extLst>
              <a:ext uri="{FF2B5EF4-FFF2-40B4-BE49-F238E27FC236}">
                <a16:creationId xmlns:a16="http://schemas.microsoft.com/office/drawing/2014/main" id="{447ECAA6-1E5D-4DD4-8FC9-B34084A06AAA}"/>
              </a:ext>
            </a:extLst>
          </p:cNvPr>
          <p:cNvSpPr txBox="1">
            <a:spLocks/>
          </p:cNvSpPr>
          <p:nvPr/>
        </p:nvSpPr>
        <p:spPr>
          <a:xfrm>
            <a:off x="4306694" y="1415714"/>
            <a:ext cx="3210519" cy="36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" sz="2000" dirty="0">
                <a:solidFill>
                  <a:schemeClr val="tx1"/>
                </a:solidFill>
                <a:latin typeface="-apple-system"/>
              </a:rPr>
              <a:t>2994 </a:t>
            </a:r>
            <a:r>
              <a:rPr lang="en-US" sz="2000" dirty="0">
                <a:solidFill>
                  <a:schemeClr val="tx1"/>
                </a:solidFill>
                <a:latin typeface="-apple-system"/>
              </a:rPr>
              <a:t>images </a:t>
            </a:r>
            <a:r>
              <a:rPr lang="en" sz="2000" dirty="0">
                <a:solidFill>
                  <a:schemeClr val="tx1"/>
                </a:solidFill>
                <a:latin typeface="-apple-system"/>
              </a:rPr>
              <a:t>for each class</a:t>
            </a:r>
            <a:r>
              <a:rPr lang="en-GB" sz="18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2220800" y="3336625"/>
            <a:ext cx="63300" cy="35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3768925" y="2104425"/>
            <a:ext cx="63300" cy="35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5313088" y="3336625"/>
            <a:ext cx="63300" cy="35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6857475" y="2104425"/>
            <a:ext cx="63300" cy="35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 txBox="1"/>
          <p:nvPr/>
        </p:nvSpPr>
        <p:spPr>
          <a:xfrm>
            <a:off x="1265297" y="4077469"/>
            <a:ext cx="1966643" cy="37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Baselin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Logistic Regression</a:t>
            </a:r>
          </a:p>
        </p:txBody>
      </p:sp>
      <p:sp>
        <p:nvSpPr>
          <p:cNvPr id="578" name="Google Shape;578;p41"/>
          <p:cNvSpPr txBox="1"/>
          <p:nvPr/>
        </p:nvSpPr>
        <p:spPr>
          <a:xfrm>
            <a:off x="2963527" y="1586707"/>
            <a:ext cx="1690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Simple NN</a:t>
            </a:r>
            <a:endParaRPr sz="1800" b="1" dirty="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80" name="Google Shape;580;p41"/>
          <p:cNvSpPr txBox="1"/>
          <p:nvPr/>
        </p:nvSpPr>
        <p:spPr>
          <a:xfrm>
            <a:off x="4499275" y="3711775"/>
            <a:ext cx="1690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CNN</a:t>
            </a:r>
            <a:endParaRPr sz="1800" b="1" dirty="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82" name="Google Shape;582;p41"/>
          <p:cNvSpPr txBox="1"/>
          <p:nvPr/>
        </p:nvSpPr>
        <p:spPr>
          <a:xfrm>
            <a:off x="5875656" y="1646783"/>
            <a:ext cx="2015847" cy="34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GB" sz="3600" b="1" i="0" dirty="0">
              <a:effectLst/>
              <a:latin typeface="-apple-system"/>
            </a:endParaRPr>
          </a:p>
          <a:p>
            <a:pPr algn="ctr"/>
            <a:r>
              <a:rPr lang="en-GB" sz="1800" b="1" dirty="0">
                <a:solidFill>
                  <a:schemeClr val="accent1"/>
                </a:solidFill>
                <a:latin typeface="-apple-system"/>
              </a:rPr>
              <a:t>T</a:t>
            </a:r>
            <a:r>
              <a:rPr lang="en-GB" sz="1800" b="1" i="0" dirty="0">
                <a:solidFill>
                  <a:schemeClr val="accent1"/>
                </a:solidFill>
                <a:effectLst/>
                <a:latin typeface="-apple-system"/>
              </a:rPr>
              <a:t>ransfer Learning </a:t>
            </a:r>
            <a:r>
              <a:rPr lang="en-GB" sz="1800" b="1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 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6046884" y="2923375"/>
            <a:ext cx="1683611" cy="841978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3" y="1075"/>
                  <a:pt x="327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6132" y="3951"/>
                  <a:pt x="7903" y="2178"/>
                  <a:pt x="7903" y="0"/>
                </a:cubicBezTo>
                <a:lnTo>
                  <a:pt x="7248" y="0"/>
                </a:lnTo>
                <a:cubicBezTo>
                  <a:pt x="7248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1"/>
          <p:cNvSpPr/>
          <p:nvPr/>
        </p:nvSpPr>
        <p:spPr>
          <a:xfrm>
            <a:off x="4503254" y="2105801"/>
            <a:ext cx="1683185" cy="841978"/>
          </a:xfrm>
          <a:custGeom>
            <a:avLst/>
            <a:gdLst/>
            <a:ahLst/>
            <a:cxnLst/>
            <a:rect l="l" t="t" r="r" b="b"/>
            <a:pathLst>
              <a:path w="7902" h="3951" extrusionOk="0">
                <a:moveTo>
                  <a:pt x="3951" y="0"/>
                </a:moveTo>
                <a:cubicBezTo>
                  <a:pt x="2330" y="0"/>
                  <a:pt x="935" y="982"/>
                  <a:pt x="327" y="2380"/>
                </a:cubicBezTo>
                <a:cubicBezTo>
                  <a:pt x="111" y="2874"/>
                  <a:pt x="0" y="3409"/>
                  <a:pt x="0" y="3951"/>
                </a:cubicBezTo>
                <a:lnTo>
                  <a:pt x="653" y="3951"/>
                </a:lnTo>
                <a:cubicBezTo>
                  <a:pt x="653" y="2135"/>
                  <a:pt x="2133" y="657"/>
                  <a:pt x="3951" y="657"/>
                </a:cubicBezTo>
                <a:cubicBezTo>
                  <a:pt x="5767" y="657"/>
                  <a:pt x="7246" y="2135"/>
                  <a:pt x="7246" y="3951"/>
                </a:cubicBezTo>
                <a:lnTo>
                  <a:pt x="7901" y="3951"/>
                </a:lnTo>
                <a:cubicBezTo>
                  <a:pt x="7901" y="3411"/>
                  <a:pt x="7791" y="2876"/>
                  <a:pt x="7574" y="2381"/>
                </a:cubicBezTo>
                <a:cubicBezTo>
                  <a:pt x="6966" y="982"/>
                  <a:pt x="5571" y="0"/>
                  <a:pt x="39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1"/>
          <p:cNvSpPr/>
          <p:nvPr/>
        </p:nvSpPr>
        <p:spPr>
          <a:xfrm>
            <a:off x="1413013" y="2104414"/>
            <a:ext cx="1684889" cy="844748"/>
          </a:xfrm>
          <a:custGeom>
            <a:avLst/>
            <a:gdLst/>
            <a:ahLst/>
            <a:cxnLst/>
            <a:rect l="l" t="t" r="r" b="b"/>
            <a:pathLst>
              <a:path w="7910" h="3964" extrusionOk="0">
                <a:moveTo>
                  <a:pt x="3958" y="0"/>
                </a:moveTo>
                <a:cubicBezTo>
                  <a:pt x="3954" y="0"/>
                  <a:pt x="3950" y="0"/>
                  <a:pt x="3946" y="0"/>
                </a:cubicBezTo>
                <a:cubicBezTo>
                  <a:pt x="1768" y="6"/>
                  <a:pt x="0" y="1784"/>
                  <a:pt x="6" y="3963"/>
                </a:cubicBezTo>
                <a:lnTo>
                  <a:pt x="661" y="3962"/>
                </a:lnTo>
                <a:cubicBezTo>
                  <a:pt x="657" y="2144"/>
                  <a:pt x="2131" y="661"/>
                  <a:pt x="3947" y="655"/>
                </a:cubicBezTo>
                <a:cubicBezTo>
                  <a:pt x="3951" y="655"/>
                  <a:pt x="3955" y="655"/>
                  <a:pt x="3959" y="655"/>
                </a:cubicBezTo>
                <a:cubicBezTo>
                  <a:pt x="5771" y="655"/>
                  <a:pt x="7248" y="2127"/>
                  <a:pt x="7254" y="3939"/>
                </a:cubicBezTo>
                <a:lnTo>
                  <a:pt x="7256" y="3939"/>
                </a:lnTo>
                <a:lnTo>
                  <a:pt x="7909" y="3938"/>
                </a:lnTo>
                <a:cubicBezTo>
                  <a:pt x="7907" y="3398"/>
                  <a:pt x="7795" y="2863"/>
                  <a:pt x="7578" y="2368"/>
                </a:cubicBezTo>
                <a:cubicBezTo>
                  <a:pt x="6966" y="976"/>
                  <a:pt x="5573" y="0"/>
                  <a:pt x="39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1"/>
          <p:cNvSpPr/>
          <p:nvPr/>
        </p:nvSpPr>
        <p:spPr>
          <a:xfrm>
            <a:off x="2958986" y="2923369"/>
            <a:ext cx="1683611" cy="841978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"/>
          <p:cNvSpPr/>
          <p:nvPr/>
        </p:nvSpPr>
        <p:spPr>
          <a:xfrm>
            <a:off x="1678388" y="2368809"/>
            <a:ext cx="1154100" cy="115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1"/>
          <p:cNvSpPr/>
          <p:nvPr/>
        </p:nvSpPr>
        <p:spPr>
          <a:xfrm>
            <a:off x="3223511" y="2368809"/>
            <a:ext cx="1154100" cy="115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1"/>
          <p:cNvSpPr/>
          <p:nvPr/>
        </p:nvSpPr>
        <p:spPr>
          <a:xfrm>
            <a:off x="4767658" y="2368809"/>
            <a:ext cx="1154100" cy="115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1"/>
          <p:cNvSpPr/>
          <p:nvPr/>
        </p:nvSpPr>
        <p:spPr>
          <a:xfrm>
            <a:off x="6312057" y="2368809"/>
            <a:ext cx="1154100" cy="115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1"/>
          <p:cNvSpPr txBox="1"/>
          <p:nvPr/>
        </p:nvSpPr>
        <p:spPr>
          <a:xfrm>
            <a:off x="1876503" y="2775514"/>
            <a:ext cx="744233" cy="34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sz="2500" b="1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93" name="Google Shape;593;p41"/>
          <p:cNvSpPr txBox="1"/>
          <p:nvPr/>
        </p:nvSpPr>
        <p:spPr>
          <a:xfrm>
            <a:off x="3220521" y="2767350"/>
            <a:ext cx="116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sz="2500" b="1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4764684" y="2767350"/>
            <a:ext cx="116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sz="2500" b="1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95" name="Google Shape;595;p41"/>
          <p:cNvSpPr txBox="1"/>
          <p:nvPr/>
        </p:nvSpPr>
        <p:spPr>
          <a:xfrm>
            <a:off x="6309084" y="2767350"/>
            <a:ext cx="1160100" cy="38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5</a:t>
            </a:r>
            <a:endParaRPr sz="2500" b="1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37DA84-965C-43F2-9A0E-FB0A0EC6D3DE}"/>
              </a:ext>
            </a:extLst>
          </p:cNvPr>
          <p:cNvSpPr/>
          <p:nvPr/>
        </p:nvSpPr>
        <p:spPr>
          <a:xfrm>
            <a:off x="6415271" y="3789853"/>
            <a:ext cx="12747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Josefin Sans"/>
                <a:cs typeface="Aharoni" panose="02010803020104030203" pitchFamily="2" charset="-79"/>
                <a:sym typeface="Josefin Sans"/>
              </a:rPr>
              <a:t>MobileNetV2</a:t>
            </a:r>
          </a:p>
          <a:p>
            <a:pPr algn="ctr">
              <a:defRPr/>
            </a:pP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VGG 16 </a:t>
            </a:r>
          </a:p>
          <a:p>
            <a:pPr algn="ctr">
              <a:defRPr/>
            </a:pP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VGG 19</a:t>
            </a:r>
          </a:p>
          <a:p>
            <a:pPr algn="ctr">
              <a:defRPr/>
            </a:pPr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InceptionV3</a:t>
            </a:r>
          </a:p>
        </p:txBody>
      </p:sp>
      <p:sp>
        <p:nvSpPr>
          <p:cNvPr id="24" name="Google Shape;587;p41">
            <a:extLst>
              <a:ext uri="{FF2B5EF4-FFF2-40B4-BE49-F238E27FC236}">
                <a16:creationId xmlns:a16="http://schemas.microsoft.com/office/drawing/2014/main" id="{4954E0CE-5A4A-4C5E-8671-6C02C2D60AA4}"/>
              </a:ext>
            </a:extLst>
          </p:cNvPr>
          <p:cNvSpPr/>
          <p:nvPr/>
        </p:nvSpPr>
        <p:spPr>
          <a:xfrm>
            <a:off x="60328" y="2870204"/>
            <a:ext cx="1481714" cy="876820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71;p41">
            <a:extLst>
              <a:ext uri="{FF2B5EF4-FFF2-40B4-BE49-F238E27FC236}">
                <a16:creationId xmlns:a16="http://schemas.microsoft.com/office/drawing/2014/main" id="{0EAADDFF-D274-4B61-A149-FED8DEBAC624}"/>
              </a:ext>
            </a:extLst>
          </p:cNvPr>
          <p:cNvSpPr/>
          <p:nvPr/>
        </p:nvSpPr>
        <p:spPr>
          <a:xfrm>
            <a:off x="791500" y="1990165"/>
            <a:ext cx="63300" cy="35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88;p41">
            <a:extLst>
              <a:ext uri="{FF2B5EF4-FFF2-40B4-BE49-F238E27FC236}">
                <a16:creationId xmlns:a16="http://schemas.microsoft.com/office/drawing/2014/main" id="{6E8C56A8-E38E-4196-8501-BA8F5412840F}"/>
              </a:ext>
            </a:extLst>
          </p:cNvPr>
          <p:cNvSpPr/>
          <p:nvPr/>
        </p:nvSpPr>
        <p:spPr>
          <a:xfrm>
            <a:off x="239463" y="2242675"/>
            <a:ext cx="1154100" cy="115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78;p41">
            <a:extLst>
              <a:ext uri="{FF2B5EF4-FFF2-40B4-BE49-F238E27FC236}">
                <a16:creationId xmlns:a16="http://schemas.microsoft.com/office/drawing/2014/main" id="{8DAE14DD-5FD1-4433-8517-2122C6330C46}"/>
              </a:ext>
            </a:extLst>
          </p:cNvPr>
          <p:cNvSpPr txBox="1"/>
          <p:nvPr/>
        </p:nvSpPr>
        <p:spPr>
          <a:xfrm>
            <a:off x="51398" y="1500968"/>
            <a:ext cx="1690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800" b="1" dirty="0">
                <a:solidFill>
                  <a:schemeClr val="tx1"/>
                </a:solidFill>
                <a:latin typeface="Fira Sans Extra Condensed"/>
                <a:sym typeface="Barlow Semi Condensed"/>
              </a:rPr>
              <a:t>Data </a:t>
            </a:r>
          </a:p>
          <a:p>
            <a:pPr lvl="0" algn="ctr"/>
            <a:r>
              <a:rPr lang="en-GB" sz="1800" b="1" dirty="0">
                <a:solidFill>
                  <a:schemeClr val="tx1"/>
                </a:solidFill>
                <a:latin typeface="Fira Sans Extra Condensed"/>
                <a:sym typeface="Barlow Semi Condensed"/>
              </a:rPr>
              <a:t>Pre-processing</a:t>
            </a:r>
            <a:endParaRPr lang="en-GB" sz="1800" b="1" dirty="0">
              <a:solidFill>
                <a:schemeClr val="tx1"/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28" name="Google Shape;592;p41">
            <a:extLst>
              <a:ext uri="{FF2B5EF4-FFF2-40B4-BE49-F238E27FC236}">
                <a16:creationId xmlns:a16="http://schemas.microsoft.com/office/drawing/2014/main" id="{44C71391-B36B-4FDA-B828-5F1BA3B2A5BB}"/>
              </a:ext>
            </a:extLst>
          </p:cNvPr>
          <p:cNvSpPr txBox="1"/>
          <p:nvPr/>
        </p:nvSpPr>
        <p:spPr>
          <a:xfrm>
            <a:off x="429351" y="2648103"/>
            <a:ext cx="744233" cy="34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sz="2500" b="1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5" name="Subtitle 3">
            <a:extLst>
              <a:ext uri="{FF2B5EF4-FFF2-40B4-BE49-F238E27FC236}">
                <a16:creationId xmlns:a16="http://schemas.microsoft.com/office/drawing/2014/main" id="{7C8E175E-C5A8-431B-8E83-CA4349140AF2}"/>
              </a:ext>
            </a:extLst>
          </p:cNvPr>
          <p:cNvSpPr txBox="1">
            <a:spLocks/>
          </p:cNvSpPr>
          <p:nvPr/>
        </p:nvSpPr>
        <p:spPr>
          <a:xfrm>
            <a:off x="3734024" y="334530"/>
            <a:ext cx="2884800" cy="35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b="1" dirty="0">
                <a:solidFill>
                  <a:schemeClr val="tx1"/>
                </a:solidFill>
              </a:rPr>
              <a:t>Workflow</a:t>
            </a:r>
            <a:endParaRPr lang="ar-SA" sz="1600" dirty="0">
              <a:solidFill>
                <a:schemeClr val="tx1"/>
              </a:solidFill>
            </a:endParaRPr>
          </a:p>
        </p:txBody>
      </p:sp>
      <p:sp>
        <p:nvSpPr>
          <p:cNvPr id="36" name="Google Shape;585;p41">
            <a:extLst>
              <a:ext uri="{FF2B5EF4-FFF2-40B4-BE49-F238E27FC236}">
                <a16:creationId xmlns:a16="http://schemas.microsoft.com/office/drawing/2014/main" id="{EFC48186-9BA2-43CB-8698-9F0AE09B5ED8}"/>
              </a:ext>
            </a:extLst>
          </p:cNvPr>
          <p:cNvSpPr/>
          <p:nvPr/>
        </p:nvSpPr>
        <p:spPr>
          <a:xfrm>
            <a:off x="7570032" y="2352255"/>
            <a:ext cx="1387610" cy="841978"/>
          </a:xfrm>
          <a:custGeom>
            <a:avLst/>
            <a:gdLst/>
            <a:ahLst/>
            <a:cxnLst/>
            <a:rect l="l" t="t" r="r" b="b"/>
            <a:pathLst>
              <a:path w="7902" h="3951" extrusionOk="0">
                <a:moveTo>
                  <a:pt x="3951" y="0"/>
                </a:moveTo>
                <a:cubicBezTo>
                  <a:pt x="2330" y="0"/>
                  <a:pt x="935" y="982"/>
                  <a:pt x="327" y="2380"/>
                </a:cubicBezTo>
                <a:cubicBezTo>
                  <a:pt x="111" y="2874"/>
                  <a:pt x="0" y="3409"/>
                  <a:pt x="0" y="3951"/>
                </a:cubicBezTo>
                <a:lnTo>
                  <a:pt x="653" y="3951"/>
                </a:lnTo>
                <a:cubicBezTo>
                  <a:pt x="653" y="2135"/>
                  <a:pt x="2133" y="657"/>
                  <a:pt x="3951" y="657"/>
                </a:cubicBezTo>
                <a:cubicBezTo>
                  <a:pt x="5767" y="657"/>
                  <a:pt x="7246" y="2135"/>
                  <a:pt x="7246" y="3951"/>
                </a:cubicBezTo>
                <a:lnTo>
                  <a:pt x="7901" y="3951"/>
                </a:lnTo>
                <a:cubicBezTo>
                  <a:pt x="7901" y="3411"/>
                  <a:pt x="7791" y="2876"/>
                  <a:pt x="7574" y="2381"/>
                </a:cubicBezTo>
                <a:cubicBezTo>
                  <a:pt x="6966" y="982"/>
                  <a:pt x="5571" y="0"/>
                  <a:pt x="39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73;p41">
            <a:extLst>
              <a:ext uri="{FF2B5EF4-FFF2-40B4-BE49-F238E27FC236}">
                <a16:creationId xmlns:a16="http://schemas.microsoft.com/office/drawing/2014/main" id="{9A956BD4-BA7A-4CB0-93AB-AB660CFA7B1D}"/>
              </a:ext>
            </a:extLst>
          </p:cNvPr>
          <p:cNvSpPr/>
          <p:nvPr/>
        </p:nvSpPr>
        <p:spPr>
          <a:xfrm>
            <a:off x="8244756" y="3452358"/>
            <a:ext cx="63300" cy="35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80;p41">
            <a:extLst>
              <a:ext uri="{FF2B5EF4-FFF2-40B4-BE49-F238E27FC236}">
                <a16:creationId xmlns:a16="http://schemas.microsoft.com/office/drawing/2014/main" id="{52A71BAC-9C48-4D14-A05E-39E0D794D839}"/>
              </a:ext>
            </a:extLst>
          </p:cNvPr>
          <p:cNvSpPr txBox="1"/>
          <p:nvPr/>
        </p:nvSpPr>
        <p:spPr>
          <a:xfrm>
            <a:off x="7431255" y="3755129"/>
            <a:ext cx="1690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Results</a:t>
            </a:r>
            <a:endParaRPr sz="1800" b="1" dirty="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9" name="Google Shape;590;p41">
            <a:extLst>
              <a:ext uri="{FF2B5EF4-FFF2-40B4-BE49-F238E27FC236}">
                <a16:creationId xmlns:a16="http://schemas.microsoft.com/office/drawing/2014/main" id="{6AFDA868-E62C-4832-AD18-44234647A172}"/>
              </a:ext>
            </a:extLst>
          </p:cNvPr>
          <p:cNvSpPr/>
          <p:nvPr/>
        </p:nvSpPr>
        <p:spPr>
          <a:xfrm>
            <a:off x="7820710" y="2592925"/>
            <a:ext cx="893939" cy="89189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95;p41">
            <a:extLst>
              <a:ext uri="{FF2B5EF4-FFF2-40B4-BE49-F238E27FC236}">
                <a16:creationId xmlns:a16="http://schemas.microsoft.com/office/drawing/2014/main" id="{83F47B6B-42C3-4728-B404-C6BFA19784F3}"/>
              </a:ext>
            </a:extLst>
          </p:cNvPr>
          <p:cNvSpPr txBox="1"/>
          <p:nvPr/>
        </p:nvSpPr>
        <p:spPr>
          <a:xfrm>
            <a:off x="7696356" y="2854320"/>
            <a:ext cx="1160100" cy="38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6</a:t>
            </a:r>
            <a:endParaRPr sz="2500" b="1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>
            <a:spLocks noGrp="1"/>
          </p:cNvSpPr>
          <p:nvPr>
            <p:ph type="subTitle" idx="6"/>
          </p:nvPr>
        </p:nvSpPr>
        <p:spPr>
          <a:xfrm>
            <a:off x="1698171" y="2435599"/>
            <a:ext cx="3998123" cy="215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1800" b="1" i="0" dirty="0">
                <a:solidFill>
                  <a:schemeClr val="tx1">
                    <a:lumMod val="75000"/>
                  </a:schemeClr>
                </a:solidFill>
                <a:effectLst/>
                <a:latin typeface="Helvetica Neue"/>
              </a:rPr>
              <a:t>Logistic Regression:</a:t>
            </a:r>
          </a:p>
          <a:p>
            <a:pPr algn="l"/>
            <a:endParaRPr lang="en-GB" sz="1800" b="1" i="0" dirty="0">
              <a:solidFill>
                <a:schemeClr val="tx1">
                  <a:lumMod val="75000"/>
                </a:schemeClr>
              </a:solidFill>
              <a:effectLst/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 dirty="0"/>
              <a:t>Training: 96%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 dirty="0"/>
              <a:t>Validation: 92%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 dirty="0"/>
              <a:t>Test: 92%</a:t>
            </a:r>
            <a:endParaRPr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A77F73-58F9-4CFD-8053-7C69BC7021A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630148" y="1399245"/>
            <a:ext cx="2765119" cy="598603"/>
          </a:xfrm>
        </p:spPr>
        <p:txBody>
          <a:bodyPr/>
          <a:lstStyle/>
          <a:p>
            <a:r>
              <a:rPr lang="en-GB" sz="4000" dirty="0"/>
              <a:t>Baseline </a:t>
            </a:r>
            <a:endParaRPr lang="ar-SA" sz="4000" dirty="0"/>
          </a:p>
        </p:txBody>
      </p:sp>
      <p:sp>
        <p:nvSpPr>
          <p:cNvPr id="11" name="Google Shape;588;p41">
            <a:extLst>
              <a:ext uri="{FF2B5EF4-FFF2-40B4-BE49-F238E27FC236}">
                <a16:creationId xmlns:a16="http://schemas.microsoft.com/office/drawing/2014/main" id="{7BF35147-3566-40CE-AE3B-BD0F4D87739F}"/>
              </a:ext>
            </a:extLst>
          </p:cNvPr>
          <p:cNvSpPr/>
          <p:nvPr/>
        </p:nvSpPr>
        <p:spPr>
          <a:xfrm>
            <a:off x="802408" y="1252497"/>
            <a:ext cx="895763" cy="88728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</a:t>
            </a:r>
            <a:r>
              <a:rPr lang="en-GB" sz="2800" dirty="0">
                <a:solidFill>
                  <a:schemeClr val="bg1"/>
                </a:solidFill>
              </a:rPr>
              <a:t>1 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345</Words>
  <Application>Microsoft Office PowerPoint</Application>
  <PresentationFormat>On-screen Show (16:9)</PresentationFormat>
  <Paragraphs>148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Josefin Sans</vt:lpstr>
      <vt:lpstr>-apple-system</vt:lpstr>
      <vt:lpstr>Open Sans</vt:lpstr>
      <vt:lpstr>Fira Sans</vt:lpstr>
      <vt:lpstr>Aharoni</vt:lpstr>
      <vt:lpstr>Arial</vt:lpstr>
      <vt:lpstr>Fira Sans Extra Condensed</vt:lpstr>
      <vt:lpstr>Helvetica Neue</vt:lpstr>
      <vt:lpstr>Economica</vt:lpstr>
      <vt:lpstr>Aquatic and Physical Therapy Center by Slidesgo</vt:lpstr>
      <vt:lpstr>Face Mask  Dectection</vt:lpstr>
      <vt:lpstr>Table of Contents</vt:lpstr>
      <vt:lpstr>Introduction</vt:lpstr>
      <vt:lpstr>Solution</vt:lpstr>
      <vt:lpstr>Tools</vt:lpstr>
      <vt:lpstr>PowerPoint Presentation</vt:lpstr>
      <vt:lpstr>EDA</vt:lpstr>
      <vt:lpstr>PowerPoint Presentation</vt:lpstr>
      <vt:lpstr>Baseline </vt:lpstr>
      <vt:lpstr>Simple NN</vt:lpstr>
      <vt:lpstr>PowerPoint Presentation</vt:lpstr>
      <vt:lpstr>CNN</vt:lpstr>
      <vt:lpstr>PowerPoint Presentation</vt:lpstr>
      <vt:lpstr>Best Model</vt:lpstr>
      <vt:lpstr>PowerPoint Presentation</vt:lpstr>
      <vt:lpstr>Results</vt:lpstr>
      <vt:lpstr>Demo.. (Try it with us)</vt:lpstr>
      <vt:lpstr>PowerPoint Presentation</vt:lpstr>
      <vt:lpstr>Thanks♥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 Dectection</dc:title>
  <cp:lastModifiedBy>Computer</cp:lastModifiedBy>
  <cp:revision>25</cp:revision>
  <dcterms:modified xsi:type="dcterms:W3CDTF">2021-12-06T23:06:44Z</dcterms:modified>
</cp:coreProperties>
</file>