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8" r:id="rId10"/>
    <p:sldId id="269" r:id="rId11"/>
    <p:sldId id="263" r:id="rId12"/>
    <p:sldId id="264" r:id="rId13"/>
    <p:sldId id="265" r:id="rId14"/>
  </p:sldIdLst>
  <p:sldSz cx="14630400" cy="8229600"/>
  <p:notesSz cx="8229600" cy="146304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ibre Baskerville" panose="020B0604020202020204" charset="0"/>
      <p:regular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285" autoAdjust="0"/>
  </p:normalViewPr>
  <p:slideViewPr>
    <p:cSldViewPr snapToGrid="0" snapToObjects="1">
      <p:cViewPr>
        <p:scale>
          <a:sx n="75" d="100"/>
          <a:sy n="75" d="100"/>
        </p:scale>
        <p:origin x="3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418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77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3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5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89" y="943454"/>
            <a:ext cx="5727621" cy="31713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Sales Records Analysis Dashboard</a:t>
            </a:r>
            <a:endParaRPr lang="en-US" sz="6150" dirty="0"/>
          </a:p>
        </p:txBody>
      </p:sp>
      <p:sp>
        <p:nvSpPr>
          <p:cNvPr id="5" name="Text 1"/>
          <p:cNvSpPr/>
          <p:nvPr/>
        </p:nvSpPr>
        <p:spPr>
          <a:xfrm>
            <a:off x="793790" y="5026343"/>
            <a:ext cx="57276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presentation explores a comprehensive analysis of a vast dataset containing 100,000 sales records, leveraging data visualization tools to extract valuable insights and uncover hidden trends.</a:t>
            </a:r>
            <a:endParaRPr lang="en-US" sz="17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C07445-2D3B-412A-9CD3-E09D2DA4B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953" y="170121"/>
            <a:ext cx="6974960" cy="78999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3"/>
          <p:cNvSpPr/>
          <p:nvPr/>
        </p:nvSpPr>
        <p:spPr>
          <a:xfrm>
            <a:off x="748070" y="7298174"/>
            <a:ext cx="4164330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16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776FEB-531D-4B28-8844-D1B0DD40B794}"/>
              </a:ext>
            </a:extLst>
          </p:cNvPr>
          <p:cNvSpPr txBox="1"/>
          <p:nvPr/>
        </p:nvSpPr>
        <p:spPr>
          <a:xfrm>
            <a:off x="970156" y="1168867"/>
            <a:ext cx="7315200" cy="784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85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</a:rPr>
              <a:t>6-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What sales channels perform best?</a:t>
            </a:r>
            <a:endParaRPr lang="en-US" sz="2400" dirty="0"/>
          </a:p>
          <a:p>
            <a:pPr>
              <a:lnSpc>
                <a:spcPts val="2600"/>
              </a:lnSpc>
            </a:pPr>
            <a:endParaRPr lang="en-US" sz="2100" dirty="0">
              <a:solidFill>
                <a:srgbClr val="49495A"/>
              </a:solidFill>
              <a:latin typeface="Libre Baskerville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91257C-DFB2-48CA-8C88-C1DDDC030E86}"/>
              </a:ext>
            </a:extLst>
          </p:cNvPr>
          <p:cNvSpPr txBox="1"/>
          <p:nvPr/>
        </p:nvSpPr>
        <p:spPr>
          <a:xfrm>
            <a:off x="748070" y="2551255"/>
            <a:ext cx="7326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49495A"/>
                </a:solidFill>
                <a:latin typeface="Libre Baskerville" pitchFamily="34" charset="0"/>
              </a:rPr>
              <a:t>Answer: Almost equal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D5028-A7AF-4D21-8221-8F4FC717F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56" y="3061845"/>
            <a:ext cx="5270696" cy="26714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90EE4A-4D44-4CA3-B577-68636A05941D}"/>
              </a:ext>
            </a:extLst>
          </p:cNvPr>
          <p:cNvSpPr txBox="1"/>
          <p:nvPr/>
        </p:nvSpPr>
        <p:spPr>
          <a:xfrm>
            <a:off x="7061200" y="1168867"/>
            <a:ext cx="7315200" cy="1770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ts val="285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</a:rPr>
              <a:t>7.  What is the average profit margin for the top 5 products?</a:t>
            </a:r>
            <a:endParaRPr lang="ar-EG" sz="2100" dirty="0">
              <a:solidFill>
                <a:srgbClr val="49495A"/>
              </a:solidFill>
              <a:latin typeface="Libre Baskerville" pitchFamily="34" charset="0"/>
            </a:endParaRPr>
          </a:p>
          <a:p>
            <a:pPr marR="0">
              <a:lnSpc>
                <a:spcPts val="2850"/>
              </a:lnSpc>
              <a:spcBef>
                <a:spcPts val="0"/>
              </a:spcBef>
              <a:spcAft>
                <a:spcPts val="800"/>
              </a:spcAft>
            </a:pPr>
            <a:endParaRPr lang="ar-EG" sz="2100" dirty="0">
              <a:solidFill>
                <a:srgbClr val="49495A"/>
              </a:solidFill>
              <a:latin typeface="Libre Baskerville" pitchFamily="34" charset="0"/>
            </a:endParaRPr>
          </a:p>
          <a:p>
            <a:pPr marR="0">
              <a:lnSpc>
                <a:spcPts val="285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49495A"/>
                </a:solidFill>
                <a:latin typeface="Libre Baskerville" pitchFamily="34" charset="0"/>
              </a:rPr>
              <a:t>Answer</a:t>
            </a:r>
            <a:r>
              <a:rPr lang="ar-EG" sz="2400" dirty="0">
                <a:solidFill>
                  <a:srgbClr val="49495A"/>
                </a:solidFill>
                <a:latin typeface="Libre Baskerville" pitchFamily="34" charset="0"/>
              </a:rPr>
              <a:t>:</a:t>
            </a:r>
            <a:endParaRPr lang="en-US" sz="2100" dirty="0">
              <a:solidFill>
                <a:srgbClr val="49495A"/>
              </a:solidFill>
              <a:latin typeface="Libre Baskerville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D14E81-405C-4A1F-8B3F-6E355D053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442" y="3061845"/>
            <a:ext cx="5090478" cy="267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8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65031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699260"/>
            <a:ext cx="1134070" cy="1814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19260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Actionable Insights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2416493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dashboard analysis has yielded valuable insights into sales trends, and product performance.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513773"/>
            <a:ext cx="1134070" cy="203275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3740587"/>
            <a:ext cx="40975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Strategic Recommendations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4231005"/>
            <a:ext cx="6082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These insights can inform strategic decisions regarding product development, marketing campaigns, and customer retention.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546527"/>
            <a:ext cx="1134070" cy="203275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5773341"/>
            <a:ext cx="38054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Continuous Improvement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263759"/>
            <a:ext cx="6082189" cy="123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Regular monitoring of the dashboard and ongoing analysis are crucial for identifying emerging trends and adapting strategies over time.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679019-F8A7-44D9-A5DD-F6F8B3C3E3DE}"/>
              </a:ext>
            </a:extLst>
          </p:cNvPr>
          <p:cNvSpPr txBox="1"/>
          <p:nvPr/>
        </p:nvSpPr>
        <p:spPr>
          <a:xfrm>
            <a:off x="882503" y="611066"/>
            <a:ext cx="7315200" cy="779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550"/>
              </a:lnSpc>
            </a:pPr>
            <a:r>
              <a:rPr lang="en-US" sz="44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Our Team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3AE37-0C6E-4101-B19C-77080FD516AD}"/>
              </a:ext>
            </a:extLst>
          </p:cNvPr>
          <p:cNvSpPr txBox="1"/>
          <p:nvPr/>
        </p:nvSpPr>
        <p:spPr>
          <a:xfrm>
            <a:off x="1095154" y="1898937"/>
            <a:ext cx="7315200" cy="422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18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Wafaa Tarek Saber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2619B-3E12-4864-8B79-89D356CFDE17}"/>
              </a:ext>
            </a:extLst>
          </p:cNvPr>
          <p:cNvSpPr txBox="1"/>
          <p:nvPr/>
        </p:nvSpPr>
        <p:spPr>
          <a:xfrm>
            <a:off x="1095154" y="2389027"/>
            <a:ext cx="7315200" cy="42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2865" lvl="0">
              <a:lnSpc>
                <a:spcPts val="2750"/>
              </a:lnSpc>
              <a:spcBef>
                <a:spcPts val="0"/>
              </a:spcBef>
              <a:spcAft>
                <a:spcPts val="15"/>
              </a:spcAft>
            </a:pPr>
            <a:r>
              <a:rPr lang="en-US" dirty="0" err="1">
                <a:solidFill>
                  <a:srgbClr val="49495A"/>
                </a:solidFill>
                <a:latin typeface="Libre Baskerville" pitchFamily="34" charset="0"/>
              </a:rPr>
              <a:t>Shorouk</a:t>
            </a:r>
            <a:r>
              <a:rPr lang="en-US" dirty="0">
                <a:solidFill>
                  <a:srgbClr val="49495A"/>
                </a:solidFill>
                <a:latin typeface="Libre Baskerville" pitchFamily="34" charset="0"/>
              </a:rPr>
              <a:t> Ibrahim Mostafa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1BCAE-D331-44C7-9B1B-3E6F6AB5DF0D}"/>
              </a:ext>
            </a:extLst>
          </p:cNvPr>
          <p:cNvSpPr txBox="1"/>
          <p:nvPr/>
        </p:nvSpPr>
        <p:spPr>
          <a:xfrm>
            <a:off x="1095154" y="2923988"/>
            <a:ext cx="7315200" cy="42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2865">
              <a:lnSpc>
                <a:spcPts val="2750"/>
              </a:lnSpc>
              <a:spcAft>
                <a:spcPts val="15"/>
              </a:spcAft>
            </a:pPr>
            <a:r>
              <a:rPr lang="en-US" dirty="0">
                <a:solidFill>
                  <a:srgbClr val="49495A"/>
                </a:solidFill>
                <a:latin typeface="Libre Baskerville" pitchFamily="34" charset="0"/>
              </a:rPr>
              <a:t>Nada Ayman </a:t>
            </a:r>
            <a:r>
              <a:rPr lang="en-US" dirty="0" err="1">
                <a:solidFill>
                  <a:srgbClr val="49495A"/>
                </a:solidFill>
                <a:latin typeface="Libre Baskerville" pitchFamily="34" charset="0"/>
              </a:rPr>
              <a:t>Elsayed</a:t>
            </a:r>
            <a:r>
              <a:rPr lang="en-US" dirty="0">
                <a:solidFill>
                  <a:srgbClr val="49495A"/>
                </a:solidFill>
                <a:latin typeface="Libre Baskerville" pitchFamily="34" charset="0"/>
              </a:rPr>
              <a:t> Shady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055CC-F8AA-4718-8077-225215E94C53}"/>
              </a:ext>
            </a:extLst>
          </p:cNvPr>
          <p:cNvSpPr txBox="1"/>
          <p:nvPr/>
        </p:nvSpPr>
        <p:spPr>
          <a:xfrm>
            <a:off x="1095154" y="3431805"/>
            <a:ext cx="7315200" cy="422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18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Dina </a:t>
            </a:r>
            <a:r>
              <a:rPr lang="en-US" sz="1800" dirty="0" err="1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Fakhry</a:t>
            </a:r>
            <a:r>
              <a:rPr lang="en-US" sz="18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Ali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A1CA55-6471-42ED-9FA9-A8FEEE78871E}"/>
              </a:ext>
            </a:extLst>
          </p:cNvPr>
          <p:cNvSpPr txBox="1"/>
          <p:nvPr/>
        </p:nvSpPr>
        <p:spPr>
          <a:xfrm>
            <a:off x="1095154" y="3854228"/>
            <a:ext cx="7315200" cy="42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2865" lvl="0">
              <a:lnSpc>
                <a:spcPts val="2750"/>
              </a:lnSpc>
              <a:spcBef>
                <a:spcPts val="0"/>
              </a:spcBef>
              <a:spcAft>
                <a:spcPts val="15"/>
              </a:spcAft>
            </a:pPr>
            <a:r>
              <a:rPr lang="en-US" dirty="0" err="1">
                <a:solidFill>
                  <a:srgbClr val="49495A"/>
                </a:solidFill>
                <a:latin typeface="Libre Baskerville" pitchFamily="34" charset="0"/>
              </a:rPr>
              <a:t>Samaa</a:t>
            </a:r>
            <a:r>
              <a:rPr lang="en-US" dirty="0">
                <a:solidFill>
                  <a:srgbClr val="49495A"/>
                </a:solidFill>
                <a:latin typeface="Libre Baskerville" pitchFamily="34" charset="0"/>
              </a:rPr>
              <a:t> </a:t>
            </a:r>
            <a:r>
              <a:rPr lang="en-US" dirty="0" err="1">
                <a:solidFill>
                  <a:srgbClr val="49495A"/>
                </a:solidFill>
                <a:latin typeface="Libre Baskerville" pitchFamily="34" charset="0"/>
              </a:rPr>
              <a:t>Elsaid</a:t>
            </a:r>
            <a:r>
              <a:rPr lang="en-US" dirty="0">
                <a:solidFill>
                  <a:srgbClr val="49495A"/>
                </a:solidFill>
                <a:latin typeface="Libre Baskerville" pitchFamily="34" charset="0"/>
              </a:rPr>
              <a:t> </a:t>
            </a:r>
            <a:r>
              <a:rPr lang="en-US" dirty="0" err="1">
                <a:solidFill>
                  <a:srgbClr val="49495A"/>
                </a:solidFill>
                <a:latin typeface="Libre Baskerville" pitchFamily="34" charset="0"/>
              </a:rPr>
              <a:t>Abdelruhman</a:t>
            </a:r>
            <a:endParaRPr lang="en-US" dirty="0">
              <a:solidFill>
                <a:srgbClr val="49495A"/>
              </a:solidFill>
              <a:latin typeface="Libre Baskervill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17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2F79B-6EEA-4437-91E6-FA77DDBEE151}"/>
              </a:ext>
            </a:extLst>
          </p:cNvPr>
          <p:cNvSpPr txBox="1"/>
          <p:nvPr/>
        </p:nvSpPr>
        <p:spPr>
          <a:xfrm>
            <a:off x="4890977" y="3697987"/>
            <a:ext cx="4848446" cy="833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550"/>
              </a:lnSpc>
            </a:pPr>
            <a:r>
              <a:rPr lang="en-US" sz="60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2429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996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Agenda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51721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4" name="Text 2"/>
          <p:cNvSpPr/>
          <p:nvPr/>
        </p:nvSpPr>
        <p:spPr>
          <a:xfrm>
            <a:off x="972979" y="2602230"/>
            <a:ext cx="15180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25172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Dataset Overview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007638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 the structure and key features of the sales dataset.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667" y="251721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8" name="Text 6"/>
          <p:cNvSpPr/>
          <p:nvPr/>
        </p:nvSpPr>
        <p:spPr>
          <a:xfrm>
            <a:off x="7579043" y="2602230"/>
            <a:ext cx="20955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165783" y="25172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Analysis Objectives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165783" y="3007638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Define the goals and questions driving this analysis.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421540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2" name="Text 10"/>
          <p:cNvSpPr/>
          <p:nvPr/>
        </p:nvSpPr>
        <p:spPr>
          <a:xfrm>
            <a:off x="944166" y="4300418"/>
            <a:ext cx="20955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530906" y="4215408"/>
            <a:ext cx="30771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Key Metrics and KPIs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4705826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 the critical performance indicators for evaluating sales performance.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667" y="421540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6" name="Text 14"/>
          <p:cNvSpPr/>
          <p:nvPr/>
        </p:nvSpPr>
        <p:spPr>
          <a:xfrm>
            <a:off x="7584281" y="4300418"/>
            <a:ext cx="19907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165783" y="4215408"/>
            <a:ext cx="35562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Dashboard Walkthrough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8165783" y="4705826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Examine the interactive dashboard designed to visualize the data.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793790" y="591359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20" name="Text 18"/>
          <p:cNvSpPr/>
          <p:nvPr/>
        </p:nvSpPr>
        <p:spPr>
          <a:xfrm>
            <a:off x="952262" y="5998607"/>
            <a:ext cx="19323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5</a:t>
            </a:r>
            <a:endParaRPr lang="en-US" sz="2650" dirty="0"/>
          </a:p>
        </p:txBody>
      </p:sp>
      <p:sp>
        <p:nvSpPr>
          <p:cNvPr id="21" name="Text 19"/>
          <p:cNvSpPr/>
          <p:nvPr/>
        </p:nvSpPr>
        <p:spPr>
          <a:xfrm>
            <a:off x="1530906" y="59135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Insights &amp; Findings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1530906" y="6404015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Uncover key trends, patterns, and actionable insights from the data.</a:t>
            </a:r>
            <a:endParaRPr lang="en-US" sz="1750" dirty="0"/>
          </a:p>
        </p:txBody>
      </p:sp>
      <p:sp>
        <p:nvSpPr>
          <p:cNvPr id="23" name="Shape 21"/>
          <p:cNvSpPr/>
          <p:nvPr/>
        </p:nvSpPr>
        <p:spPr>
          <a:xfrm>
            <a:off x="7428667" y="591359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24" name="Text 22"/>
          <p:cNvSpPr/>
          <p:nvPr/>
        </p:nvSpPr>
        <p:spPr>
          <a:xfrm>
            <a:off x="7574399" y="5998607"/>
            <a:ext cx="21883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6</a:t>
            </a:r>
            <a:endParaRPr lang="en-US" sz="2650" dirty="0"/>
          </a:p>
        </p:txBody>
      </p:sp>
      <p:sp>
        <p:nvSpPr>
          <p:cNvPr id="25" name="Text 23"/>
          <p:cNvSpPr/>
          <p:nvPr/>
        </p:nvSpPr>
        <p:spPr>
          <a:xfrm>
            <a:off x="8165783" y="59135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</a:t>
            </a:r>
            <a:endParaRPr lang="en-US" sz="2200" dirty="0"/>
          </a:p>
        </p:txBody>
      </p:sp>
      <p:sp>
        <p:nvSpPr>
          <p:cNvPr id="26" name="Text 24"/>
          <p:cNvSpPr/>
          <p:nvPr/>
        </p:nvSpPr>
        <p:spPr>
          <a:xfrm>
            <a:off x="8165783" y="6404015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Summarize the findings and discuss future applications.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2048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Dataset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962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Source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877383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dataset originates from Kaggle, a platform for data science competitions and collaboration.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22962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Structure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26142" y="2877383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dataset comprises multiple columns(Region, Country, Item Type, Sales Channel, Order Priority, Units Sold, Total Revenue, Total Profit, etc.)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22962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Size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2877383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dataset contains a substantial 100,000 sales records, providing a rich source of information for analysis.</a:t>
            </a:r>
            <a:endParaRPr lang="en-US" sz="175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954772"/>
            <a:ext cx="13042821" cy="25092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26021"/>
            <a:ext cx="59544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Analysis Objectives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89" y="2429351"/>
            <a:ext cx="5670591" cy="2032754"/>
          </a:xfrm>
          <a:prstGeom prst="roundRect">
            <a:avLst>
              <a:gd name="adj" fmla="val 1674"/>
            </a:avLst>
          </a:prstGeom>
          <a:solidFill>
            <a:srgbClr val="EAE8F3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6561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Sales Trends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146584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 patterns in sales volume, customer behavior, and product performance over time.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315200" y="2410956"/>
            <a:ext cx="5670590" cy="2032754"/>
          </a:xfrm>
          <a:prstGeom prst="roundRect">
            <a:avLst>
              <a:gd name="adj" fmla="val 1674"/>
            </a:avLst>
          </a:prstGeom>
          <a:solidFill>
            <a:srgbClr val="EAE8F3"/>
          </a:solidFill>
          <a:ln/>
        </p:spPr>
      </p:sp>
      <p:sp>
        <p:nvSpPr>
          <p:cNvPr id="7" name="Text 5"/>
          <p:cNvSpPr/>
          <p:nvPr/>
        </p:nvSpPr>
        <p:spPr>
          <a:xfrm>
            <a:off x="7542014" y="2636516"/>
            <a:ext cx="35387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Customer Segmentation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42014" y="3126935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Which regions are most profitable?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315200" y="4688919"/>
            <a:ext cx="5670590" cy="2160270"/>
          </a:xfrm>
          <a:prstGeom prst="roundRect">
            <a:avLst>
              <a:gd name="adj" fmla="val 1674"/>
            </a:avLst>
          </a:prstGeom>
          <a:solidFill>
            <a:srgbClr val="EAE8F3"/>
          </a:solidFill>
          <a:ln/>
        </p:spPr>
      </p:sp>
      <p:sp>
        <p:nvSpPr>
          <p:cNvPr id="10" name="Text 8"/>
          <p:cNvSpPr/>
          <p:nvPr/>
        </p:nvSpPr>
        <p:spPr>
          <a:xfrm>
            <a:off x="7456955" y="4915733"/>
            <a:ext cx="312170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Product Performance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456955" y="5406152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What products generate the highest revenue/profit?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1" y="4688957"/>
            <a:ext cx="5670590" cy="2160231"/>
          </a:xfrm>
          <a:prstGeom prst="roundRect">
            <a:avLst>
              <a:gd name="adj" fmla="val 1575"/>
            </a:avLst>
          </a:prstGeom>
          <a:solidFill>
            <a:srgbClr val="EAE8F3"/>
          </a:solidFill>
          <a:ln/>
        </p:spPr>
      </p:sp>
      <p:sp>
        <p:nvSpPr>
          <p:cNvPr id="13" name="Text 11"/>
          <p:cNvSpPr/>
          <p:nvPr/>
        </p:nvSpPr>
        <p:spPr>
          <a:xfrm>
            <a:off x="1020604" y="4915733"/>
            <a:ext cx="329136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Business Optimization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20604" y="5406152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What sales channels perform best?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655481" y="4915733"/>
            <a:ext cx="59544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7655481" y="5760482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655481" y="6259473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6148" y="484108"/>
            <a:ext cx="4778573" cy="5500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3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Key Metrics and KPIs</a:t>
            </a:r>
            <a:endParaRPr lang="en-US" sz="3450" dirty="0"/>
          </a:p>
        </p:txBody>
      </p:sp>
      <p:sp>
        <p:nvSpPr>
          <p:cNvPr id="3" name="Shape 1"/>
          <p:cNvSpPr/>
          <p:nvPr/>
        </p:nvSpPr>
        <p:spPr>
          <a:xfrm>
            <a:off x="616148" y="1190847"/>
            <a:ext cx="13398103" cy="4579993"/>
          </a:xfrm>
          <a:prstGeom prst="roundRect">
            <a:avLst>
              <a:gd name="adj" fmla="val 59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23768" y="1305758"/>
            <a:ext cx="13382863" cy="50815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799862" y="1418987"/>
            <a:ext cx="5596890" cy="2817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Metric</a:t>
            </a:r>
            <a:endParaRPr lang="en-US" sz="1350" b="1" dirty="0"/>
          </a:p>
        </p:txBody>
      </p:sp>
      <p:sp>
        <p:nvSpPr>
          <p:cNvPr id="6" name="Text 4"/>
          <p:cNvSpPr/>
          <p:nvPr/>
        </p:nvSpPr>
        <p:spPr>
          <a:xfrm>
            <a:off x="6756321" y="1418987"/>
            <a:ext cx="7074337" cy="2817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Description</a:t>
            </a:r>
            <a:endParaRPr lang="en-US" sz="1350" b="1" dirty="0"/>
          </a:p>
        </p:txBody>
      </p:sp>
      <p:sp>
        <p:nvSpPr>
          <p:cNvPr id="7" name="Shape 5"/>
          <p:cNvSpPr/>
          <p:nvPr/>
        </p:nvSpPr>
        <p:spPr>
          <a:xfrm>
            <a:off x="623768" y="1813917"/>
            <a:ext cx="13382863" cy="50815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799862" y="1927146"/>
            <a:ext cx="5596890" cy="2817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Total Sales</a:t>
            </a:r>
            <a:endParaRPr lang="en-US" sz="1350" dirty="0"/>
          </a:p>
        </p:txBody>
      </p:sp>
      <p:sp>
        <p:nvSpPr>
          <p:cNvPr id="9" name="Text 7"/>
          <p:cNvSpPr/>
          <p:nvPr/>
        </p:nvSpPr>
        <p:spPr>
          <a:xfrm>
            <a:off x="6756321" y="1927146"/>
            <a:ext cx="7074337" cy="2817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Overall sales generated during a specific period.</a:t>
            </a:r>
            <a:endParaRPr lang="en-US" sz="1350" dirty="0"/>
          </a:p>
        </p:txBody>
      </p:sp>
      <p:sp>
        <p:nvSpPr>
          <p:cNvPr id="10" name="Shape 8"/>
          <p:cNvSpPr/>
          <p:nvPr/>
        </p:nvSpPr>
        <p:spPr>
          <a:xfrm>
            <a:off x="623768" y="2322076"/>
            <a:ext cx="13382863" cy="78986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799862" y="2435304"/>
            <a:ext cx="5596890" cy="2817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Total Profit</a:t>
            </a:r>
            <a:endParaRPr lang="en-US" sz="1350" dirty="0"/>
          </a:p>
        </p:txBody>
      </p:sp>
      <p:sp>
        <p:nvSpPr>
          <p:cNvPr id="12" name="Text 10"/>
          <p:cNvSpPr/>
          <p:nvPr/>
        </p:nvSpPr>
        <p:spPr>
          <a:xfrm>
            <a:off x="6756321" y="2435304"/>
            <a:ext cx="7074337" cy="5634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Total Profit is the difference between Total Revenue and Total Cost, indicating the company's earnings after covering costs</a:t>
            </a:r>
            <a:endParaRPr lang="en-US" sz="1350" dirty="0"/>
          </a:p>
        </p:txBody>
      </p:sp>
      <p:sp>
        <p:nvSpPr>
          <p:cNvPr id="13" name="Shape 11"/>
          <p:cNvSpPr/>
          <p:nvPr/>
        </p:nvSpPr>
        <p:spPr>
          <a:xfrm>
            <a:off x="608528" y="3111937"/>
            <a:ext cx="13382863" cy="62138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799862" y="3225165"/>
            <a:ext cx="5596890" cy="2817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Total Cost</a:t>
            </a:r>
            <a:endParaRPr lang="en-US" sz="1350" dirty="0"/>
          </a:p>
        </p:txBody>
      </p:sp>
      <p:sp>
        <p:nvSpPr>
          <p:cNvPr id="15" name="Text 13"/>
          <p:cNvSpPr/>
          <p:nvPr/>
        </p:nvSpPr>
        <p:spPr>
          <a:xfrm>
            <a:off x="6756321" y="3225165"/>
            <a:ext cx="7074337" cy="2817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Cost incurred to acquire a new customer.</a:t>
            </a:r>
            <a:endParaRPr lang="en-US" sz="1350" dirty="0"/>
          </a:p>
        </p:txBody>
      </p:sp>
      <p:sp>
        <p:nvSpPr>
          <p:cNvPr id="16" name="Shape 14"/>
          <p:cNvSpPr/>
          <p:nvPr/>
        </p:nvSpPr>
        <p:spPr>
          <a:xfrm>
            <a:off x="623768" y="3620095"/>
            <a:ext cx="13382863" cy="107156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799862" y="3733324"/>
            <a:ext cx="5596890" cy="2817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AOV (Average Order Value)</a:t>
            </a:r>
            <a:endParaRPr lang="en-US" sz="1350" dirty="0"/>
          </a:p>
        </p:txBody>
      </p:sp>
      <p:sp>
        <p:nvSpPr>
          <p:cNvPr id="18" name="Text 16"/>
          <p:cNvSpPr/>
          <p:nvPr/>
        </p:nvSpPr>
        <p:spPr>
          <a:xfrm>
            <a:off x="6756321" y="3733324"/>
            <a:ext cx="7074337" cy="8451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that measures the average amount of money spent each time a customer places an order. It helps businesses understand customer spending patterns and can be used to optimize pricing strategies, upselling, and cross-selling opportunities.</a:t>
            </a:r>
            <a:endParaRPr lang="en-US" sz="1350" dirty="0"/>
          </a:p>
        </p:txBody>
      </p:sp>
      <p:sp>
        <p:nvSpPr>
          <p:cNvPr id="19" name="Shape 17"/>
          <p:cNvSpPr/>
          <p:nvPr/>
        </p:nvSpPr>
        <p:spPr>
          <a:xfrm>
            <a:off x="623768" y="4804886"/>
            <a:ext cx="13382863" cy="96595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799862" y="4804886"/>
            <a:ext cx="5596890" cy="2817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Average Profit Margin</a:t>
            </a:r>
            <a:endParaRPr lang="en-US" sz="1350" dirty="0"/>
          </a:p>
        </p:txBody>
      </p:sp>
      <p:sp>
        <p:nvSpPr>
          <p:cNvPr id="21" name="Text 19"/>
          <p:cNvSpPr/>
          <p:nvPr/>
        </p:nvSpPr>
        <p:spPr>
          <a:xfrm>
            <a:off x="6756321" y="4804886"/>
            <a:ext cx="7074337" cy="8451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financial metric that measures the average percentage of revenue that a company retains as profit after covering its costs. It provides insight into how efficiently a company is converting revenue into profit.</a:t>
            </a:r>
            <a:endParaRPr lang="en-US" sz="1350" dirty="0"/>
          </a:p>
        </p:txBody>
      </p:sp>
      <p:pic>
        <p:nvPicPr>
          <p:cNvPr id="2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68" y="6165771"/>
            <a:ext cx="13382862" cy="15846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605239" y="5009354"/>
            <a:ext cx="7759963" cy="4679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48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Dashboard Walkthrough</a:t>
            </a:r>
            <a:endParaRPr lang="en-US" sz="4800" dirty="0"/>
          </a:p>
        </p:txBody>
      </p:sp>
      <p:sp>
        <p:nvSpPr>
          <p:cNvPr id="10" name="Text 7"/>
          <p:cNvSpPr/>
          <p:nvPr/>
        </p:nvSpPr>
        <p:spPr>
          <a:xfrm>
            <a:off x="510183" y="2748320"/>
            <a:ext cx="663499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13" name="Text 9"/>
          <p:cNvSpPr/>
          <p:nvPr/>
        </p:nvSpPr>
        <p:spPr>
          <a:xfrm>
            <a:off x="510183" y="4918629"/>
            <a:ext cx="663499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20" name="Text 15"/>
          <p:cNvSpPr/>
          <p:nvPr/>
        </p:nvSpPr>
        <p:spPr>
          <a:xfrm>
            <a:off x="3997643" y="7810619"/>
            <a:ext cx="663499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27" name="Text 21"/>
          <p:cNvSpPr/>
          <p:nvPr/>
        </p:nvSpPr>
        <p:spPr>
          <a:xfrm>
            <a:off x="7485221" y="4410075"/>
            <a:ext cx="663499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00"/>
              </a:lnSpc>
              <a:buNone/>
            </a:pPr>
            <a:endParaRPr lang="en-US" sz="850" dirty="0"/>
          </a:p>
        </p:txBody>
      </p:sp>
      <p:pic>
        <p:nvPicPr>
          <p:cNvPr id="28" name="Image 0" descr="preencoded.png">
            <a:extLst>
              <a:ext uri="{FF2B5EF4-FFF2-40B4-BE49-F238E27FC236}">
                <a16:creationId xmlns:a16="http://schemas.microsoft.com/office/drawing/2014/main" id="{657863E6-44E2-49AF-B7EF-CE05DD40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4630399" cy="30175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48070" y="589478"/>
            <a:ext cx="5344001" cy="667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Insights &amp; Findings</a:t>
            </a:r>
            <a:endParaRPr lang="en-US" sz="4200" dirty="0"/>
          </a:p>
        </p:txBody>
      </p:sp>
      <p:sp>
        <p:nvSpPr>
          <p:cNvPr id="5" name="Text 1"/>
          <p:cNvSpPr/>
          <p:nvPr/>
        </p:nvSpPr>
        <p:spPr>
          <a:xfrm>
            <a:off x="748070" y="2212085"/>
            <a:ext cx="2672001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</a:rPr>
              <a:t>1-Seasonal Trends</a:t>
            </a:r>
          </a:p>
        </p:txBody>
      </p:sp>
      <p:sp>
        <p:nvSpPr>
          <p:cNvPr id="6" name="Text 2"/>
          <p:cNvSpPr/>
          <p:nvPr/>
        </p:nvSpPr>
        <p:spPr>
          <a:xfrm>
            <a:off x="748070" y="2884696"/>
            <a:ext cx="10392896" cy="7733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Sales have a fairly consistent seasonal pattern for most years, with both total revenue and total profit </a:t>
            </a:r>
            <a:r>
              <a:rPr lang="en-US" sz="1650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dropping</a:t>
            </a:r>
            <a:r>
              <a:rPr lang="en-US" sz="16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dramatically in 2017 compared to previous years</a:t>
            </a:r>
            <a:endParaRPr lang="en-US" sz="1650" dirty="0"/>
          </a:p>
        </p:txBody>
      </p:sp>
      <p:sp>
        <p:nvSpPr>
          <p:cNvPr id="7" name="Text 3"/>
          <p:cNvSpPr/>
          <p:nvPr/>
        </p:nvSpPr>
        <p:spPr>
          <a:xfrm>
            <a:off x="748070" y="7298174"/>
            <a:ext cx="4164330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16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BA90703-521E-433E-9C92-371695FCC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70" y="3862552"/>
            <a:ext cx="4789623" cy="24185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F070D4E-2D40-4EDC-A321-1960C1ACC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937" y="3793663"/>
            <a:ext cx="4789624" cy="24185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BEE39B8-913B-4C63-BB43-C489277C8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4518" y="3793663"/>
            <a:ext cx="3453482" cy="24185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3"/>
          <p:cNvSpPr/>
          <p:nvPr/>
        </p:nvSpPr>
        <p:spPr>
          <a:xfrm>
            <a:off x="748070" y="7298174"/>
            <a:ext cx="4164330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16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776FEB-531D-4B28-8844-D1B0DD40B794}"/>
              </a:ext>
            </a:extLst>
          </p:cNvPr>
          <p:cNvSpPr txBox="1"/>
          <p:nvPr/>
        </p:nvSpPr>
        <p:spPr>
          <a:xfrm>
            <a:off x="970156" y="1168867"/>
            <a:ext cx="7315200" cy="41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</a:rPr>
              <a:t>2-Which region generated the highest profit?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B03444-CCE2-4C42-9686-7AC57DACAA47}"/>
              </a:ext>
            </a:extLst>
          </p:cNvPr>
          <p:cNvSpPr txBox="1"/>
          <p:nvPr/>
        </p:nvSpPr>
        <p:spPr>
          <a:xfrm>
            <a:off x="8420796" y="1168867"/>
            <a:ext cx="6371063" cy="1413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</a:rPr>
              <a:t>3-Which product category generates the highest profit? </a:t>
            </a:r>
          </a:p>
          <a:p>
            <a:pPr>
              <a:lnSpc>
                <a:spcPts val="2600"/>
              </a:lnSpc>
            </a:pPr>
            <a:endParaRPr lang="en-US" sz="2100" dirty="0">
              <a:solidFill>
                <a:srgbClr val="49495A"/>
              </a:solidFill>
              <a:latin typeface="Libre Baskerville" pitchFamily="34" charset="0"/>
            </a:endParaRPr>
          </a:p>
          <a:p>
            <a:pPr>
              <a:lnSpc>
                <a:spcPts val="2600"/>
              </a:lnSpc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</a:rPr>
              <a:t>Answer: Cosmetics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E7E93F2-EC3F-4AC1-A368-E9D1C1A1F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356" y="3213247"/>
            <a:ext cx="6032810" cy="29405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4DFCE22-15BE-4F79-A35E-81EB21D67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46" y="3213246"/>
            <a:ext cx="6419850" cy="294052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891257C-DFB2-48CA-8C88-C1DDDC030E86}"/>
              </a:ext>
            </a:extLst>
          </p:cNvPr>
          <p:cNvSpPr txBox="1"/>
          <p:nvPr/>
        </p:nvSpPr>
        <p:spPr>
          <a:xfrm>
            <a:off x="1094446" y="2208315"/>
            <a:ext cx="7326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49495A"/>
                </a:solidFill>
                <a:latin typeface="Libre Baskerville" pitchFamily="34" charset="0"/>
              </a:rPr>
              <a:t>Answer: Sub-Saharan Africa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3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3"/>
          <p:cNvSpPr/>
          <p:nvPr/>
        </p:nvSpPr>
        <p:spPr>
          <a:xfrm>
            <a:off x="748070" y="7298174"/>
            <a:ext cx="4164330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16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776FEB-531D-4B28-8844-D1B0DD40B794}"/>
              </a:ext>
            </a:extLst>
          </p:cNvPr>
          <p:cNvSpPr txBox="1"/>
          <p:nvPr/>
        </p:nvSpPr>
        <p:spPr>
          <a:xfrm>
            <a:off x="970156" y="1168867"/>
            <a:ext cx="7315200" cy="1079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</a:rPr>
              <a:t>4-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</a:rPr>
              <a:t>What is the total number of units sold for the</a:t>
            </a:r>
          </a:p>
          <a:p>
            <a:pPr>
              <a:lnSpc>
                <a:spcPts val="2600"/>
              </a:lnSpc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</a:rPr>
              <a:t> top 5 products (by sales)?</a:t>
            </a:r>
          </a:p>
          <a:p>
            <a:pPr>
              <a:lnSpc>
                <a:spcPts val="2600"/>
              </a:lnSpc>
            </a:pPr>
            <a:endParaRPr lang="en-US" sz="2100" dirty="0">
              <a:solidFill>
                <a:srgbClr val="49495A"/>
              </a:solidFill>
              <a:latin typeface="Libre Baskerville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B03444-CCE2-4C42-9686-7AC57DACAA47}"/>
              </a:ext>
            </a:extLst>
          </p:cNvPr>
          <p:cNvSpPr txBox="1"/>
          <p:nvPr/>
        </p:nvSpPr>
        <p:spPr>
          <a:xfrm>
            <a:off x="8285356" y="1168867"/>
            <a:ext cx="6371063" cy="1079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</a:rPr>
              <a:t>5-What is the average profit margin for region?</a:t>
            </a:r>
          </a:p>
          <a:p>
            <a:pPr>
              <a:lnSpc>
                <a:spcPts val="2600"/>
              </a:lnSpc>
            </a:pPr>
            <a:endParaRPr lang="en-US" sz="2100" dirty="0">
              <a:solidFill>
                <a:srgbClr val="49495A"/>
              </a:solidFill>
              <a:latin typeface="Libre Baskerville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91257C-DFB2-48CA-8C88-C1DDDC030E86}"/>
              </a:ext>
            </a:extLst>
          </p:cNvPr>
          <p:cNvSpPr txBox="1"/>
          <p:nvPr/>
        </p:nvSpPr>
        <p:spPr>
          <a:xfrm>
            <a:off x="970156" y="2126928"/>
            <a:ext cx="7326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49495A"/>
                </a:solidFill>
                <a:latin typeface="Libre Baskerville" pitchFamily="34" charset="0"/>
              </a:rPr>
              <a:t>Answer: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94677E-23FC-4CBC-A24F-1A113F479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06" y="3126058"/>
            <a:ext cx="6952321" cy="3107473"/>
          </a:xfrm>
          <a:prstGeom prst="rect">
            <a:avLst/>
          </a:prstGeom>
        </p:spPr>
      </p:pic>
      <p:pic>
        <p:nvPicPr>
          <p:cNvPr id="5" name="Graphic 4" descr="Arrow: Rotate right with solid fill">
            <a:extLst>
              <a:ext uri="{FF2B5EF4-FFF2-40B4-BE49-F238E27FC236}">
                <a16:creationId xmlns:a16="http://schemas.microsoft.com/office/drawing/2014/main" id="{48F5F620-1E75-4C9E-A913-009BBF0FE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8732" y="199606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D3FA08-5B83-4652-BF84-494FBFDD9E8E}"/>
              </a:ext>
            </a:extLst>
          </p:cNvPr>
          <p:cNvSpPr txBox="1"/>
          <p:nvPr/>
        </p:nvSpPr>
        <p:spPr>
          <a:xfrm>
            <a:off x="8285356" y="2176854"/>
            <a:ext cx="6032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49495A"/>
                </a:solidFill>
                <a:latin typeface="Libre Baskerville" pitchFamily="34" charset="0"/>
              </a:rPr>
              <a:t>Answer: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8A3763-4A40-4A28-82A4-A0E79939B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9549" y="3126057"/>
            <a:ext cx="6162675" cy="3107474"/>
          </a:xfrm>
          <a:prstGeom prst="rect">
            <a:avLst/>
          </a:prstGeom>
        </p:spPr>
      </p:pic>
      <p:pic>
        <p:nvPicPr>
          <p:cNvPr id="15" name="Graphic 14" descr="Arrow: Rotate right with solid fill">
            <a:extLst>
              <a:ext uri="{FF2B5EF4-FFF2-40B4-BE49-F238E27FC236}">
                <a16:creationId xmlns:a16="http://schemas.microsoft.com/office/drawing/2014/main" id="{1F6C003C-BEF6-4ADC-80ED-C550729C3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7132" y="21648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1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561</Words>
  <Application>Microsoft Office PowerPoint</Application>
  <PresentationFormat>Custom</PresentationFormat>
  <Paragraphs>94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Open Sans</vt:lpstr>
      <vt:lpstr>Libre Baskerville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Wafaa Tarek</cp:lastModifiedBy>
  <cp:revision>18</cp:revision>
  <dcterms:created xsi:type="dcterms:W3CDTF">2024-09-25T12:00:58Z</dcterms:created>
  <dcterms:modified xsi:type="dcterms:W3CDTF">2024-10-02T17:47:28Z</dcterms:modified>
</cp:coreProperties>
</file>