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9" r:id="rId3"/>
    <p:sldId id="262" r:id="rId4"/>
    <p:sldId id="258" r:id="rId5"/>
    <p:sldId id="263" r:id="rId6"/>
    <p:sldId id="257" r:id="rId7"/>
    <p:sldId id="264"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86B5"/>
    <a:srgbClr val="229D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1" autoAdjust="0"/>
    <p:restoredTop sz="94660"/>
  </p:normalViewPr>
  <p:slideViewPr>
    <p:cSldViewPr snapToGrid="0">
      <p:cViewPr varScale="1">
        <p:scale>
          <a:sx n="65" d="100"/>
          <a:sy n="65" d="100"/>
        </p:scale>
        <p:origin x="48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esktop\hi\wafaa.github.io\CoffeeShop-DataAnalysis\Cleaned%20Dataset.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Desktop\hi\wafaa.github.io\CoffeeShop-DataAnalysis\Cleaned%20Dataset.xlsm"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ll\Desktop\hi\wafaa.github.io\CoffeeShop-DataAnalysis\Cleaned%20Dataset.xlsm"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ell\Desktop\hi\wafaa.github.io\CoffeeShop-DataAnalysis\Cleaned%20Dataset.xlsm"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[Cleaned Dataset.xlsm]Pivot Tables!PivotTable2</c:name>
    <c:fmtId val="12"/>
  </c:pivotSource>
  <c:chart>
    <c:autoTitleDeleted val="1"/>
    <c:pivotFmts>
      <c:pivotFmt>
        <c:idx val="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w="9525" cap="flat" cmpd="sng" algn="ctr">
              <a:solidFill>
                <a:schemeClr val="accent1">
                  <a:shade val="95000"/>
                </a:schemeClr>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Tables'!$B$3</c:f>
              <c:strCache>
                <c:ptCount val="1"/>
                <c:pt idx="0">
                  <c:v>Total</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cat>
            <c:strRef>
              <c:f>'Pivot Tables'!$A$4:$A$12</c:f>
              <c:strCache>
                <c:ptCount val="8"/>
                <c:pt idx="0">
                  <c:v>Latte</c:v>
                </c:pt>
                <c:pt idx="1">
                  <c:v>Americano with Milk</c:v>
                </c:pt>
                <c:pt idx="2">
                  <c:v>Cappuccino</c:v>
                </c:pt>
                <c:pt idx="3">
                  <c:v>Americano</c:v>
                </c:pt>
                <c:pt idx="4">
                  <c:v>Hot Chocolate</c:v>
                </c:pt>
                <c:pt idx="5">
                  <c:v>Cortado</c:v>
                </c:pt>
                <c:pt idx="6">
                  <c:v>Cocoa</c:v>
                </c:pt>
                <c:pt idx="7">
                  <c:v>Espresso</c:v>
                </c:pt>
              </c:strCache>
            </c:strRef>
          </c:cat>
          <c:val>
            <c:numRef>
              <c:f>'Pivot Tables'!$B$4:$B$12</c:f>
              <c:numCache>
                <c:formatCode>0.00%</c:formatCode>
                <c:ptCount val="8"/>
                <c:pt idx="0">
                  <c:v>0.26303270564915449</c:v>
                </c:pt>
                <c:pt idx="1">
                  <c:v>0.22720174640539278</c:v>
                </c:pt>
                <c:pt idx="2">
                  <c:v>0.15874093352828184</c:v>
                </c:pt>
                <c:pt idx="3">
                  <c:v>0.10217212757080181</c:v>
                </c:pt>
                <c:pt idx="4">
                  <c:v>8.9121907656185245E-2</c:v>
                </c:pt>
                <c:pt idx="5">
                  <c:v>7.6114248004390136E-2</c:v>
                </c:pt>
                <c:pt idx="6">
                  <c:v>5.9286924315658726E-2</c:v>
                </c:pt>
                <c:pt idx="7">
                  <c:v>2.4329406870134976E-2</c:v>
                </c:pt>
              </c:numCache>
            </c:numRef>
          </c:val>
          <c:extLst>
            <c:ext xmlns:c16="http://schemas.microsoft.com/office/drawing/2014/chart" uri="{C3380CC4-5D6E-409C-BE32-E72D297353CC}">
              <c16:uniqueId val="{00000000-7410-400C-A72E-141E7557EB94}"/>
            </c:ext>
          </c:extLst>
        </c:ser>
        <c:dLbls>
          <c:showLegendKey val="0"/>
          <c:showVal val="0"/>
          <c:showCatName val="0"/>
          <c:showSerName val="0"/>
          <c:showPercent val="0"/>
          <c:showBubbleSize val="0"/>
        </c:dLbls>
        <c:gapWidth val="355"/>
        <c:overlap val="-70"/>
        <c:axId val="1512219856"/>
        <c:axId val="1512217456"/>
      </c:barChart>
      <c:catAx>
        <c:axId val="1512219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12217456"/>
        <c:crosses val="autoZero"/>
        <c:auto val="1"/>
        <c:lblAlgn val="ctr"/>
        <c:lblOffset val="100"/>
        <c:noMultiLvlLbl val="0"/>
      </c:catAx>
      <c:valAx>
        <c:axId val="1512217456"/>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122198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[Cleaned Dataset.xlsm]Pivot Tables!PivotTable5</c:name>
    <c:fmtId val="17"/>
  </c:pivotSource>
  <c:chart>
    <c:autoTitleDeleted val="1"/>
    <c:pivotFmts>
      <c:pivotFmt>
        <c:idx val="0"/>
        <c:spPr>
          <a:solidFill>
            <a:schemeClr val="accent1"/>
          </a:solidFill>
          <a:ln>
            <a:noFill/>
          </a:ln>
          <a:effectLst/>
        </c:spPr>
        <c:marker>
          <c:spPr>
            <a:solidFill>
              <a:schemeClr val="accent1"/>
            </a:solidFill>
            <a:ln w="9525">
              <a:solidFill>
                <a:schemeClr val="accent1"/>
              </a:solidFill>
              <a:round/>
            </a:ln>
            <a:effectLst/>
          </c:spPr>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8041426071741032"/>
          <c:y val="0.13323855351414407"/>
          <c:w val="0.66480293088363951"/>
          <c:h val="0.65890128317293672"/>
        </c:manualLayout>
      </c:layout>
      <c:barChart>
        <c:barDir val="col"/>
        <c:grouping val="clustered"/>
        <c:varyColors val="0"/>
        <c:ser>
          <c:idx val="0"/>
          <c:order val="0"/>
          <c:tx>
            <c:strRef>
              <c:f>'Pivot Tables'!$B$22</c:f>
              <c:strCache>
                <c:ptCount val="1"/>
                <c:pt idx="0">
                  <c:v>Total</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Tables'!$A$23:$A$33</c:f>
              <c:strCache>
                <c:ptCount val="10"/>
                <c:pt idx="0">
                  <c:v>Mar</c:v>
                </c:pt>
                <c:pt idx="1">
                  <c:v>Apr</c:v>
                </c:pt>
                <c:pt idx="2">
                  <c:v>May</c:v>
                </c:pt>
                <c:pt idx="3">
                  <c:v>Jun</c:v>
                </c:pt>
                <c:pt idx="4">
                  <c:v>Jul</c:v>
                </c:pt>
                <c:pt idx="5">
                  <c:v>Aug</c:v>
                </c:pt>
                <c:pt idx="6">
                  <c:v>Sep</c:v>
                </c:pt>
                <c:pt idx="7">
                  <c:v>Oct</c:v>
                </c:pt>
                <c:pt idx="8">
                  <c:v>Nov</c:v>
                </c:pt>
                <c:pt idx="9">
                  <c:v>Dec</c:v>
                </c:pt>
              </c:strCache>
            </c:strRef>
          </c:cat>
          <c:val>
            <c:numRef>
              <c:f>'Pivot Tables'!$B$23:$B$33</c:f>
              <c:numCache>
                <c:formatCode>0.00%</c:formatCode>
                <c:ptCount val="10"/>
                <c:pt idx="0">
                  <c:v>8.4286057568732781E-2</c:v>
                </c:pt>
                <c:pt idx="1">
                  <c:v>8.0345168513534931E-2</c:v>
                </c:pt>
                <c:pt idx="2">
                  <c:v>0.10835436439953557</c:v>
                </c:pt>
                <c:pt idx="3">
                  <c:v>9.275698448582774E-2</c:v>
                </c:pt>
                <c:pt idx="4">
                  <c:v>8.2680961814119228E-2</c:v>
                </c:pt>
                <c:pt idx="5">
                  <c:v>9.1024447045349469E-2</c:v>
                </c:pt>
                <c:pt idx="6">
                  <c:v>0.1194154897837436</c:v>
                </c:pt>
                <c:pt idx="7">
                  <c:v>0.16607062373499809</c:v>
                </c:pt>
                <c:pt idx="8">
                  <c:v>0.10270102252226958</c:v>
                </c:pt>
                <c:pt idx="9">
                  <c:v>7.2364880131889076E-2</c:v>
                </c:pt>
              </c:numCache>
            </c:numRef>
          </c:val>
          <c:extLst>
            <c:ext xmlns:c16="http://schemas.microsoft.com/office/drawing/2014/chart" uri="{C3380CC4-5D6E-409C-BE32-E72D297353CC}">
              <c16:uniqueId val="{00000000-B4E2-467D-85C5-FD6810781823}"/>
            </c:ext>
          </c:extLst>
        </c:ser>
        <c:dLbls>
          <c:dLblPos val="outEnd"/>
          <c:showLegendKey val="0"/>
          <c:showVal val="1"/>
          <c:showCatName val="0"/>
          <c:showSerName val="0"/>
          <c:showPercent val="0"/>
          <c:showBubbleSize val="0"/>
        </c:dLbls>
        <c:gapWidth val="444"/>
        <c:overlap val="-90"/>
        <c:axId val="661281984"/>
        <c:axId val="661267104"/>
      </c:barChart>
      <c:catAx>
        <c:axId val="6612819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661267104"/>
        <c:crosses val="autoZero"/>
        <c:auto val="1"/>
        <c:lblAlgn val="ctr"/>
        <c:lblOffset val="100"/>
        <c:noMultiLvlLbl val="0"/>
      </c:catAx>
      <c:valAx>
        <c:axId val="661267104"/>
        <c:scaling>
          <c:orientation val="minMax"/>
        </c:scaling>
        <c:delete val="1"/>
        <c:axPos val="l"/>
        <c:numFmt formatCode="0.00%" sourceLinked="1"/>
        <c:majorTickMark val="none"/>
        <c:minorTickMark val="none"/>
        <c:tickLblPos val="nextTo"/>
        <c:crossAx val="6612819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[Cleaned Dataset.xlsm]Pivot Tables!PivotTable13</c:name>
    <c:fmtId val="16"/>
  </c:pivotSource>
  <c:chart>
    <c:autoTitleDeleted val="1"/>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 Tables'!$B$54</c:f>
              <c:strCache>
                <c:ptCount val="1"/>
                <c:pt idx="0">
                  <c:v>Total</c:v>
                </c:pt>
              </c:strCache>
            </c:strRef>
          </c:tx>
          <c:spPr>
            <a:ln w="28575" cap="rnd">
              <a:solidFill>
                <a:schemeClr val="accent1"/>
              </a:solidFill>
              <a:round/>
            </a:ln>
            <a:effectLst/>
          </c:spPr>
          <c:marker>
            <c:symbol val="none"/>
          </c:marker>
          <c:cat>
            <c:strRef>
              <c:f>'Pivot Tables'!$A$55:$A$71</c:f>
              <c:strCache>
                <c:ptCount val="16"/>
                <c:pt idx="0">
                  <c:v>7 AM</c:v>
                </c:pt>
                <c:pt idx="1">
                  <c:v>8 AM</c:v>
                </c:pt>
                <c:pt idx="2">
                  <c:v>9 AM</c:v>
                </c:pt>
                <c:pt idx="3">
                  <c:v>10 AM</c:v>
                </c:pt>
                <c:pt idx="4">
                  <c:v>11 AM</c:v>
                </c:pt>
                <c:pt idx="5">
                  <c:v>12 PM</c:v>
                </c:pt>
                <c:pt idx="6">
                  <c:v>1 PM</c:v>
                </c:pt>
                <c:pt idx="7">
                  <c:v>2 PM</c:v>
                </c:pt>
                <c:pt idx="8">
                  <c:v>3 PM</c:v>
                </c:pt>
                <c:pt idx="9">
                  <c:v>4 PM</c:v>
                </c:pt>
                <c:pt idx="10">
                  <c:v>5 PM</c:v>
                </c:pt>
                <c:pt idx="11">
                  <c:v>6 PM</c:v>
                </c:pt>
                <c:pt idx="12">
                  <c:v>7 PM</c:v>
                </c:pt>
                <c:pt idx="13">
                  <c:v>8 PM</c:v>
                </c:pt>
                <c:pt idx="14">
                  <c:v>9 PM</c:v>
                </c:pt>
                <c:pt idx="15">
                  <c:v>10 PM</c:v>
                </c:pt>
              </c:strCache>
            </c:strRef>
          </c:cat>
          <c:val>
            <c:numRef>
              <c:f>'Pivot Tables'!$B$55:$B$71</c:f>
              <c:numCache>
                <c:formatCode>#,##0</c:formatCode>
                <c:ptCount val="16"/>
                <c:pt idx="0">
                  <c:v>2113.16</c:v>
                </c:pt>
                <c:pt idx="1">
                  <c:v>5238.3200000000088</c:v>
                </c:pt>
                <c:pt idx="2">
                  <c:v>5056.5000000000045</c:v>
                </c:pt>
                <c:pt idx="3">
                  <c:v>8293.5400000000009</c:v>
                </c:pt>
                <c:pt idx="4">
                  <c:v>6889.2800000000088</c:v>
                </c:pt>
                <c:pt idx="5">
                  <c:v>5903.2400000000061</c:v>
                </c:pt>
                <c:pt idx="6">
                  <c:v>5138.6200000000099</c:v>
                </c:pt>
                <c:pt idx="7">
                  <c:v>4897.4000000000096</c:v>
                </c:pt>
                <c:pt idx="8">
                  <c:v>4670.1800000000094</c:v>
                </c:pt>
                <c:pt idx="9">
                  <c:v>5912.1800000000167</c:v>
                </c:pt>
                <c:pt idx="10">
                  <c:v>4882.5800000000099</c:v>
                </c:pt>
                <c:pt idx="11">
                  <c:v>5168.9200000000092</c:v>
                </c:pt>
                <c:pt idx="12">
                  <c:v>5911.5400000000063</c:v>
                </c:pt>
                <c:pt idx="13">
                  <c:v>4561.6000000000113</c:v>
                </c:pt>
                <c:pt idx="14">
                  <c:v>5825.7000000000126</c:v>
                </c:pt>
                <c:pt idx="15">
                  <c:v>3183.3400000000061</c:v>
                </c:pt>
              </c:numCache>
            </c:numRef>
          </c:val>
          <c:smooth val="0"/>
          <c:extLst>
            <c:ext xmlns:c16="http://schemas.microsoft.com/office/drawing/2014/chart" uri="{C3380CC4-5D6E-409C-BE32-E72D297353CC}">
              <c16:uniqueId val="{00000000-60D7-49AE-B087-80FBDC5B8350}"/>
            </c:ext>
          </c:extLst>
        </c:ser>
        <c:dLbls>
          <c:showLegendKey val="0"/>
          <c:showVal val="0"/>
          <c:showCatName val="0"/>
          <c:showSerName val="0"/>
          <c:showPercent val="0"/>
          <c:showBubbleSize val="0"/>
        </c:dLbls>
        <c:smooth val="0"/>
        <c:axId val="1514257840"/>
        <c:axId val="1514256880"/>
      </c:lineChart>
      <c:catAx>
        <c:axId val="1514257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14256880"/>
        <c:crosses val="autoZero"/>
        <c:auto val="1"/>
        <c:lblAlgn val="ctr"/>
        <c:lblOffset val="100"/>
        <c:noMultiLvlLbl val="0"/>
      </c:catAx>
      <c:valAx>
        <c:axId val="151425688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142578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[Cleaned Dataset.xlsm]Pivot Tables!PivotTable9</c:name>
    <c:fmtId val="17"/>
  </c:pivotSource>
  <c:chart>
    <c:autoTitleDeleted val="1"/>
    <c:pivotFmts>
      <c:pivotFmt>
        <c:idx val="0"/>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254000" sx="102000" sy="102000" algn="ctr" rotWithShape="0">
              <a:prstClr val="black">
                <a:alpha val="20000"/>
              </a:prstClr>
            </a:outerShdw>
          </a:effectLst>
        </c:spPr>
      </c:pivotFmt>
      <c:pivotFmt>
        <c:idx val="3"/>
        <c:spPr>
          <a:solidFill>
            <a:schemeClr val="accent1"/>
          </a:solidFill>
          <a:ln>
            <a:noFill/>
          </a:ln>
          <a:effectLst>
            <a:outerShdw blurRad="254000" sx="102000" sy="102000" algn="ctr" rotWithShape="0">
              <a:prstClr val="black">
                <a:alpha val="20000"/>
              </a:prstClr>
            </a:outerShdw>
          </a:effectLst>
        </c:spPr>
      </c:pivotFmt>
      <c:pivotFmt>
        <c:idx val="4"/>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'Pivot Tables'!$B$41</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C56B-4725-8689-1017C35F340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C56B-4725-8689-1017C35F3403}"/>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 Tables'!$A$42:$A$44</c:f>
              <c:strCache>
                <c:ptCount val="2"/>
                <c:pt idx="0">
                  <c:v>card</c:v>
                </c:pt>
                <c:pt idx="1">
                  <c:v>cash</c:v>
                </c:pt>
              </c:strCache>
            </c:strRef>
          </c:cat>
          <c:val>
            <c:numRef>
              <c:f>'Pivot Tables'!$B$42:$B$44</c:f>
              <c:numCache>
                <c:formatCode>0.00%</c:formatCode>
                <c:ptCount val="2"/>
                <c:pt idx="0">
                  <c:v>0.96191095580068831</c:v>
                </c:pt>
                <c:pt idx="1">
                  <c:v>3.8089044199311729E-2</c:v>
                </c:pt>
              </c:numCache>
            </c:numRef>
          </c:val>
          <c:extLst>
            <c:ext xmlns:c16="http://schemas.microsoft.com/office/drawing/2014/chart" uri="{C3380CC4-5D6E-409C-BE32-E72D297353CC}">
              <c16:uniqueId val="{00000004-C56B-4725-8689-1017C35F3403}"/>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9439C-C891-8E9A-D85A-6420F1E18B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00EFB7-6DF4-50EC-0472-36BC56A447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6D6131-39D2-8917-47F3-540A16DFEBCC}"/>
              </a:ext>
            </a:extLst>
          </p:cNvPr>
          <p:cNvSpPr>
            <a:spLocks noGrp="1"/>
          </p:cNvSpPr>
          <p:nvPr>
            <p:ph type="dt" sz="half" idx="10"/>
          </p:nvPr>
        </p:nvSpPr>
        <p:spPr/>
        <p:txBody>
          <a:bodyPr/>
          <a:lstStyle/>
          <a:p>
            <a:fld id="{BB767516-B3FD-4F37-BB1C-03318DD0D42B}" type="datetimeFigureOut">
              <a:rPr lang="en-US" smtClean="0"/>
              <a:t>1/28/2025</a:t>
            </a:fld>
            <a:endParaRPr lang="en-US"/>
          </a:p>
        </p:txBody>
      </p:sp>
      <p:sp>
        <p:nvSpPr>
          <p:cNvPr id="5" name="Footer Placeholder 4">
            <a:extLst>
              <a:ext uri="{FF2B5EF4-FFF2-40B4-BE49-F238E27FC236}">
                <a16:creationId xmlns:a16="http://schemas.microsoft.com/office/drawing/2014/main" id="{AAD2A266-E3DC-BE59-D183-5C0B6AA57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3FB9DE-D31C-214A-565D-F92120160077}"/>
              </a:ext>
            </a:extLst>
          </p:cNvPr>
          <p:cNvSpPr>
            <a:spLocks noGrp="1"/>
          </p:cNvSpPr>
          <p:nvPr>
            <p:ph type="sldNum" sz="quarter" idx="12"/>
          </p:nvPr>
        </p:nvSpPr>
        <p:spPr/>
        <p:txBody>
          <a:bodyPr/>
          <a:lstStyle/>
          <a:p>
            <a:fld id="{BB6FCB5B-5FE5-4718-B800-954FE077F546}" type="slidenum">
              <a:rPr lang="en-US" smtClean="0"/>
              <a:t>‹#›</a:t>
            </a:fld>
            <a:endParaRPr lang="en-US"/>
          </a:p>
        </p:txBody>
      </p:sp>
    </p:spTree>
    <p:extLst>
      <p:ext uri="{BB962C8B-B14F-4D97-AF65-F5344CB8AC3E}">
        <p14:creationId xmlns:p14="http://schemas.microsoft.com/office/powerpoint/2010/main" val="2198035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FA56F-6090-9FF3-3583-06503D9272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C54F2C-8638-8CFC-3D5F-32F4B166E2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CAF2E4-3E2A-FE25-02A8-650CE8CF77AE}"/>
              </a:ext>
            </a:extLst>
          </p:cNvPr>
          <p:cNvSpPr>
            <a:spLocks noGrp="1"/>
          </p:cNvSpPr>
          <p:nvPr>
            <p:ph type="dt" sz="half" idx="10"/>
          </p:nvPr>
        </p:nvSpPr>
        <p:spPr/>
        <p:txBody>
          <a:bodyPr/>
          <a:lstStyle/>
          <a:p>
            <a:fld id="{BB767516-B3FD-4F37-BB1C-03318DD0D42B}" type="datetimeFigureOut">
              <a:rPr lang="en-US" smtClean="0"/>
              <a:t>1/28/2025</a:t>
            </a:fld>
            <a:endParaRPr lang="en-US"/>
          </a:p>
        </p:txBody>
      </p:sp>
      <p:sp>
        <p:nvSpPr>
          <p:cNvPr id="5" name="Footer Placeholder 4">
            <a:extLst>
              <a:ext uri="{FF2B5EF4-FFF2-40B4-BE49-F238E27FC236}">
                <a16:creationId xmlns:a16="http://schemas.microsoft.com/office/drawing/2014/main" id="{409E70A2-008F-F62F-FBB0-A483A5C2B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3B3149-1461-CC34-4860-6F6E94A5545E}"/>
              </a:ext>
            </a:extLst>
          </p:cNvPr>
          <p:cNvSpPr>
            <a:spLocks noGrp="1"/>
          </p:cNvSpPr>
          <p:nvPr>
            <p:ph type="sldNum" sz="quarter" idx="12"/>
          </p:nvPr>
        </p:nvSpPr>
        <p:spPr/>
        <p:txBody>
          <a:bodyPr/>
          <a:lstStyle/>
          <a:p>
            <a:fld id="{BB6FCB5B-5FE5-4718-B800-954FE077F546}" type="slidenum">
              <a:rPr lang="en-US" smtClean="0"/>
              <a:t>‹#›</a:t>
            </a:fld>
            <a:endParaRPr lang="en-US"/>
          </a:p>
        </p:txBody>
      </p:sp>
    </p:spTree>
    <p:extLst>
      <p:ext uri="{BB962C8B-B14F-4D97-AF65-F5344CB8AC3E}">
        <p14:creationId xmlns:p14="http://schemas.microsoft.com/office/powerpoint/2010/main" val="3301973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5715DB-E5AF-65D3-CED2-E0D083248B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D62041-91F0-14DB-03C7-087C7C5242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8B5E8F-3C66-EF96-4ACA-D2BB1FC3447C}"/>
              </a:ext>
            </a:extLst>
          </p:cNvPr>
          <p:cNvSpPr>
            <a:spLocks noGrp="1"/>
          </p:cNvSpPr>
          <p:nvPr>
            <p:ph type="dt" sz="half" idx="10"/>
          </p:nvPr>
        </p:nvSpPr>
        <p:spPr/>
        <p:txBody>
          <a:bodyPr/>
          <a:lstStyle/>
          <a:p>
            <a:fld id="{BB767516-B3FD-4F37-BB1C-03318DD0D42B}" type="datetimeFigureOut">
              <a:rPr lang="en-US" smtClean="0"/>
              <a:t>1/28/2025</a:t>
            </a:fld>
            <a:endParaRPr lang="en-US"/>
          </a:p>
        </p:txBody>
      </p:sp>
      <p:sp>
        <p:nvSpPr>
          <p:cNvPr id="5" name="Footer Placeholder 4">
            <a:extLst>
              <a:ext uri="{FF2B5EF4-FFF2-40B4-BE49-F238E27FC236}">
                <a16:creationId xmlns:a16="http://schemas.microsoft.com/office/drawing/2014/main" id="{5FE07F18-3BC5-CAC9-6FE2-53C88CD4F3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C0801-AA91-2784-83D4-784346224BDB}"/>
              </a:ext>
            </a:extLst>
          </p:cNvPr>
          <p:cNvSpPr>
            <a:spLocks noGrp="1"/>
          </p:cNvSpPr>
          <p:nvPr>
            <p:ph type="sldNum" sz="quarter" idx="12"/>
          </p:nvPr>
        </p:nvSpPr>
        <p:spPr/>
        <p:txBody>
          <a:bodyPr/>
          <a:lstStyle/>
          <a:p>
            <a:fld id="{BB6FCB5B-5FE5-4718-B800-954FE077F546}" type="slidenum">
              <a:rPr lang="en-US" smtClean="0"/>
              <a:t>‹#›</a:t>
            </a:fld>
            <a:endParaRPr lang="en-US"/>
          </a:p>
        </p:txBody>
      </p:sp>
    </p:spTree>
    <p:extLst>
      <p:ext uri="{BB962C8B-B14F-4D97-AF65-F5344CB8AC3E}">
        <p14:creationId xmlns:p14="http://schemas.microsoft.com/office/powerpoint/2010/main" val="2449279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3A84-23CD-8D32-CCD1-F5EE9DAEDF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A971E0-F382-6FE4-BEFD-A7D69AD689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6A05E6-DABD-4D03-907A-C9B369DF0747}"/>
              </a:ext>
            </a:extLst>
          </p:cNvPr>
          <p:cNvSpPr>
            <a:spLocks noGrp="1"/>
          </p:cNvSpPr>
          <p:nvPr>
            <p:ph type="dt" sz="half" idx="10"/>
          </p:nvPr>
        </p:nvSpPr>
        <p:spPr/>
        <p:txBody>
          <a:bodyPr/>
          <a:lstStyle/>
          <a:p>
            <a:fld id="{BB767516-B3FD-4F37-BB1C-03318DD0D42B}" type="datetimeFigureOut">
              <a:rPr lang="en-US" smtClean="0"/>
              <a:t>1/28/2025</a:t>
            </a:fld>
            <a:endParaRPr lang="en-US"/>
          </a:p>
        </p:txBody>
      </p:sp>
      <p:sp>
        <p:nvSpPr>
          <p:cNvPr id="5" name="Footer Placeholder 4">
            <a:extLst>
              <a:ext uri="{FF2B5EF4-FFF2-40B4-BE49-F238E27FC236}">
                <a16:creationId xmlns:a16="http://schemas.microsoft.com/office/drawing/2014/main" id="{4B9B6978-297E-CD06-BEBB-3E089E3C30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0B4B5-18CD-B799-F88A-859D44EE8380}"/>
              </a:ext>
            </a:extLst>
          </p:cNvPr>
          <p:cNvSpPr>
            <a:spLocks noGrp="1"/>
          </p:cNvSpPr>
          <p:nvPr>
            <p:ph type="sldNum" sz="quarter" idx="12"/>
          </p:nvPr>
        </p:nvSpPr>
        <p:spPr/>
        <p:txBody>
          <a:bodyPr/>
          <a:lstStyle/>
          <a:p>
            <a:fld id="{BB6FCB5B-5FE5-4718-B800-954FE077F546}" type="slidenum">
              <a:rPr lang="en-US" smtClean="0"/>
              <a:t>‹#›</a:t>
            </a:fld>
            <a:endParaRPr lang="en-US"/>
          </a:p>
        </p:txBody>
      </p:sp>
    </p:spTree>
    <p:extLst>
      <p:ext uri="{BB962C8B-B14F-4D97-AF65-F5344CB8AC3E}">
        <p14:creationId xmlns:p14="http://schemas.microsoft.com/office/powerpoint/2010/main" val="2445431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B6920-761D-A7F1-A6DE-841D40146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9B03D4-83D7-79A2-B4D9-0BB1D4A8B0E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9C8DBF-E12A-DF33-0832-FE91EF44D8A0}"/>
              </a:ext>
            </a:extLst>
          </p:cNvPr>
          <p:cNvSpPr>
            <a:spLocks noGrp="1"/>
          </p:cNvSpPr>
          <p:nvPr>
            <p:ph type="dt" sz="half" idx="10"/>
          </p:nvPr>
        </p:nvSpPr>
        <p:spPr/>
        <p:txBody>
          <a:bodyPr/>
          <a:lstStyle/>
          <a:p>
            <a:fld id="{BB767516-B3FD-4F37-BB1C-03318DD0D42B}" type="datetimeFigureOut">
              <a:rPr lang="en-US" smtClean="0"/>
              <a:t>1/28/2025</a:t>
            </a:fld>
            <a:endParaRPr lang="en-US"/>
          </a:p>
        </p:txBody>
      </p:sp>
      <p:sp>
        <p:nvSpPr>
          <p:cNvPr id="5" name="Footer Placeholder 4">
            <a:extLst>
              <a:ext uri="{FF2B5EF4-FFF2-40B4-BE49-F238E27FC236}">
                <a16:creationId xmlns:a16="http://schemas.microsoft.com/office/drawing/2014/main" id="{3074C2A2-9BBD-1162-7102-35134E7385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056EC5-0720-C7AF-5869-95A401EAE68F}"/>
              </a:ext>
            </a:extLst>
          </p:cNvPr>
          <p:cNvSpPr>
            <a:spLocks noGrp="1"/>
          </p:cNvSpPr>
          <p:nvPr>
            <p:ph type="sldNum" sz="quarter" idx="12"/>
          </p:nvPr>
        </p:nvSpPr>
        <p:spPr/>
        <p:txBody>
          <a:bodyPr/>
          <a:lstStyle/>
          <a:p>
            <a:fld id="{BB6FCB5B-5FE5-4718-B800-954FE077F546}" type="slidenum">
              <a:rPr lang="en-US" smtClean="0"/>
              <a:t>‹#›</a:t>
            </a:fld>
            <a:endParaRPr lang="en-US"/>
          </a:p>
        </p:txBody>
      </p:sp>
    </p:spTree>
    <p:extLst>
      <p:ext uri="{BB962C8B-B14F-4D97-AF65-F5344CB8AC3E}">
        <p14:creationId xmlns:p14="http://schemas.microsoft.com/office/powerpoint/2010/main" val="1379439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3B44D-60BA-CE5A-9945-84B28AC725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405655-266C-9B48-F14C-213E5019A6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033969-B7A4-DCB3-969A-647DB774A7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A088FA-6144-1ACD-7820-4732C338175B}"/>
              </a:ext>
            </a:extLst>
          </p:cNvPr>
          <p:cNvSpPr>
            <a:spLocks noGrp="1"/>
          </p:cNvSpPr>
          <p:nvPr>
            <p:ph type="dt" sz="half" idx="10"/>
          </p:nvPr>
        </p:nvSpPr>
        <p:spPr/>
        <p:txBody>
          <a:bodyPr/>
          <a:lstStyle/>
          <a:p>
            <a:fld id="{BB767516-B3FD-4F37-BB1C-03318DD0D42B}" type="datetimeFigureOut">
              <a:rPr lang="en-US" smtClean="0"/>
              <a:t>1/28/2025</a:t>
            </a:fld>
            <a:endParaRPr lang="en-US"/>
          </a:p>
        </p:txBody>
      </p:sp>
      <p:sp>
        <p:nvSpPr>
          <p:cNvPr id="6" name="Footer Placeholder 5">
            <a:extLst>
              <a:ext uri="{FF2B5EF4-FFF2-40B4-BE49-F238E27FC236}">
                <a16:creationId xmlns:a16="http://schemas.microsoft.com/office/drawing/2014/main" id="{C986FBC7-845D-43C9-ACEA-0A422CE121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CFACE5-20AA-CF12-2E16-A26D9170668A}"/>
              </a:ext>
            </a:extLst>
          </p:cNvPr>
          <p:cNvSpPr>
            <a:spLocks noGrp="1"/>
          </p:cNvSpPr>
          <p:nvPr>
            <p:ph type="sldNum" sz="quarter" idx="12"/>
          </p:nvPr>
        </p:nvSpPr>
        <p:spPr/>
        <p:txBody>
          <a:bodyPr/>
          <a:lstStyle/>
          <a:p>
            <a:fld id="{BB6FCB5B-5FE5-4718-B800-954FE077F546}" type="slidenum">
              <a:rPr lang="en-US" smtClean="0"/>
              <a:t>‹#›</a:t>
            </a:fld>
            <a:endParaRPr lang="en-US"/>
          </a:p>
        </p:txBody>
      </p:sp>
    </p:spTree>
    <p:extLst>
      <p:ext uri="{BB962C8B-B14F-4D97-AF65-F5344CB8AC3E}">
        <p14:creationId xmlns:p14="http://schemas.microsoft.com/office/powerpoint/2010/main" val="4759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16088-71CB-9D18-72C9-7B66991589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523850-EE73-C228-4690-68C9E2D82D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19E5C5-FC3C-3836-1B9C-9280AF3DB8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91FC1A-1D35-BEAA-4F57-2FC67EF5B9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8969FF-93C6-F9C8-51A9-1C3F7E3D8F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D25404-CF4D-F649-AABE-FAA7AEE0235A}"/>
              </a:ext>
            </a:extLst>
          </p:cNvPr>
          <p:cNvSpPr>
            <a:spLocks noGrp="1"/>
          </p:cNvSpPr>
          <p:nvPr>
            <p:ph type="dt" sz="half" idx="10"/>
          </p:nvPr>
        </p:nvSpPr>
        <p:spPr/>
        <p:txBody>
          <a:bodyPr/>
          <a:lstStyle/>
          <a:p>
            <a:fld id="{BB767516-B3FD-4F37-BB1C-03318DD0D42B}" type="datetimeFigureOut">
              <a:rPr lang="en-US" smtClean="0"/>
              <a:t>1/28/2025</a:t>
            </a:fld>
            <a:endParaRPr lang="en-US"/>
          </a:p>
        </p:txBody>
      </p:sp>
      <p:sp>
        <p:nvSpPr>
          <p:cNvPr id="8" name="Footer Placeholder 7">
            <a:extLst>
              <a:ext uri="{FF2B5EF4-FFF2-40B4-BE49-F238E27FC236}">
                <a16:creationId xmlns:a16="http://schemas.microsoft.com/office/drawing/2014/main" id="{7802E6D4-B909-183D-5689-B80B78B7C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2F210-C2EF-C3FC-A17C-347D8FC37DC2}"/>
              </a:ext>
            </a:extLst>
          </p:cNvPr>
          <p:cNvSpPr>
            <a:spLocks noGrp="1"/>
          </p:cNvSpPr>
          <p:nvPr>
            <p:ph type="sldNum" sz="quarter" idx="12"/>
          </p:nvPr>
        </p:nvSpPr>
        <p:spPr/>
        <p:txBody>
          <a:bodyPr/>
          <a:lstStyle/>
          <a:p>
            <a:fld id="{BB6FCB5B-5FE5-4718-B800-954FE077F546}" type="slidenum">
              <a:rPr lang="en-US" smtClean="0"/>
              <a:t>‹#›</a:t>
            </a:fld>
            <a:endParaRPr lang="en-US"/>
          </a:p>
        </p:txBody>
      </p:sp>
    </p:spTree>
    <p:extLst>
      <p:ext uri="{BB962C8B-B14F-4D97-AF65-F5344CB8AC3E}">
        <p14:creationId xmlns:p14="http://schemas.microsoft.com/office/powerpoint/2010/main" val="2099731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43340-E3BE-3FC7-7EB6-7590339E88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8CDF76-25DB-14E7-8901-FB6C34D061F2}"/>
              </a:ext>
            </a:extLst>
          </p:cNvPr>
          <p:cNvSpPr>
            <a:spLocks noGrp="1"/>
          </p:cNvSpPr>
          <p:nvPr>
            <p:ph type="dt" sz="half" idx="10"/>
          </p:nvPr>
        </p:nvSpPr>
        <p:spPr/>
        <p:txBody>
          <a:bodyPr/>
          <a:lstStyle/>
          <a:p>
            <a:fld id="{BB767516-B3FD-4F37-BB1C-03318DD0D42B}" type="datetimeFigureOut">
              <a:rPr lang="en-US" smtClean="0"/>
              <a:t>1/28/2025</a:t>
            </a:fld>
            <a:endParaRPr lang="en-US"/>
          </a:p>
        </p:txBody>
      </p:sp>
      <p:sp>
        <p:nvSpPr>
          <p:cNvPr id="4" name="Footer Placeholder 3">
            <a:extLst>
              <a:ext uri="{FF2B5EF4-FFF2-40B4-BE49-F238E27FC236}">
                <a16:creationId xmlns:a16="http://schemas.microsoft.com/office/drawing/2014/main" id="{96A6A88F-EBF2-9586-60BB-FAC3D6DAD4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B7D0F8-5385-FDF4-6054-9EBA7D2382E2}"/>
              </a:ext>
            </a:extLst>
          </p:cNvPr>
          <p:cNvSpPr>
            <a:spLocks noGrp="1"/>
          </p:cNvSpPr>
          <p:nvPr>
            <p:ph type="sldNum" sz="quarter" idx="12"/>
          </p:nvPr>
        </p:nvSpPr>
        <p:spPr/>
        <p:txBody>
          <a:bodyPr/>
          <a:lstStyle/>
          <a:p>
            <a:fld id="{BB6FCB5B-5FE5-4718-B800-954FE077F546}" type="slidenum">
              <a:rPr lang="en-US" smtClean="0"/>
              <a:t>‹#›</a:t>
            </a:fld>
            <a:endParaRPr lang="en-US"/>
          </a:p>
        </p:txBody>
      </p:sp>
    </p:spTree>
    <p:extLst>
      <p:ext uri="{BB962C8B-B14F-4D97-AF65-F5344CB8AC3E}">
        <p14:creationId xmlns:p14="http://schemas.microsoft.com/office/powerpoint/2010/main" val="687202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5F5823-E95B-CF31-B4F0-4247E315F981}"/>
              </a:ext>
            </a:extLst>
          </p:cNvPr>
          <p:cNvSpPr>
            <a:spLocks noGrp="1"/>
          </p:cNvSpPr>
          <p:nvPr>
            <p:ph type="dt" sz="half" idx="10"/>
          </p:nvPr>
        </p:nvSpPr>
        <p:spPr/>
        <p:txBody>
          <a:bodyPr/>
          <a:lstStyle/>
          <a:p>
            <a:fld id="{BB767516-B3FD-4F37-BB1C-03318DD0D42B}" type="datetimeFigureOut">
              <a:rPr lang="en-US" smtClean="0"/>
              <a:t>1/28/2025</a:t>
            </a:fld>
            <a:endParaRPr lang="en-US"/>
          </a:p>
        </p:txBody>
      </p:sp>
      <p:sp>
        <p:nvSpPr>
          <p:cNvPr id="3" name="Footer Placeholder 2">
            <a:extLst>
              <a:ext uri="{FF2B5EF4-FFF2-40B4-BE49-F238E27FC236}">
                <a16:creationId xmlns:a16="http://schemas.microsoft.com/office/drawing/2014/main" id="{515C338E-3C1F-1AB4-C30C-664B01C553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6B2496-B009-ADDF-3BF1-77353DECAB91}"/>
              </a:ext>
            </a:extLst>
          </p:cNvPr>
          <p:cNvSpPr>
            <a:spLocks noGrp="1"/>
          </p:cNvSpPr>
          <p:nvPr>
            <p:ph type="sldNum" sz="quarter" idx="12"/>
          </p:nvPr>
        </p:nvSpPr>
        <p:spPr/>
        <p:txBody>
          <a:bodyPr/>
          <a:lstStyle/>
          <a:p>
            <a:fld id="{BB6FCB5B-5FE5-4718-B800-954FE077F546}" type="slidenum">
              <a:rPr lang="en-US" smtClean="0"/>
              <a:t>‹#›</a:t>
            </a:fld>
            <a:endParaRPr lang="en-US"/>
          </a:p>
        </p:txBody>
      </p:sp>
    </p:spTree>
    <p:extLst>
      <p:ext uri="{BB962C8B-B14F-4D97-AF65-F5344CB8AC3E}">
        <p14:creationId xmlns:p14="http://schemas.microsoft.com/office/powerpoint/2010/main" val="1153017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50FF6-43B0-ACA2-E353-2A7FED1A8E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252519-B4F2-A42B-8C1F-66D7DB096A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9EB679-7E3A-0C31-9C67-C0562D3FE2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9D2A8F-9CE9-E29E-91B7-F96DA388779D}"/>
              </a:ext>
            </a:extLst>
          </p:cNvPr>
          <p:cNvSpPr>
            <a:spLocks noGrp="1"/>
          </p:cNvSpPr>
          <p:nvPr>
            <p:ph type="dt" sz="half" idx="10"/>
          </p:nvPr>
        </p:nvSpPr>
        <p:spPr/>
        <p:txBody>
          <a:bodyPr/>
          <a:lstStyle/>
          <a:p>
            <a:fld id="{BB767516-B3FD-4F37-BB1C-03318DD0D42B}" type="datetimeFigureOut">
              <a:rPr lang="en-US" smtClean="0"/>
              <a:t>1/28/2025</a:t>
            </a:fld>
            <a:endParaRPr lang="en-US"/>
          </a:p>
        </p:txBody>
      </p:sp>
      <p:sp>
        <p:nvSpPr>
          <p:cNvPr id="6" name="Footer Placeholder 5">
            <a:extLst>
              <a:ext uri="{FF2B5EF4-FFF2-40B4-BE49-F238E27FC236}">
                <a16:creationId xmlns:a16="http://schemas.microsoft.com/office/drawing/2014/main" id="{4EC87829-1A9E-8319-44DE-ED1202FF8B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644C66-74AE-C680-97AD-DB61E015FDBA}"/>
              </a:ext>
            </a:extLst>
          </p:cNvPr>
          <p:cNvSpPr>
            <a:spLocks noGrp="1"/>
          </p:cNvSpPr>
          <p:nvPr>
            <p:ph type="sldNum" sz="quarter" idx="12"/>
          </p:nvPr>
        </p:nvSpPr>
        <p:spPr/>
        <p:txBody>
          <a:bodyPr/>
          <a:lstStyle/>
          <a:p>
            <a:fld id="{BB6FCB5B-5FE5-4718-B800-954FE077F546}" type="slidenum">
              <a:rPr lang="en-US" smtClean="0"/>
              <a:t>‹#›</a:t>
            </a:fld>
            <a:endParaRPr lang="en-US"/>
          </a:p>
        </p:txBody>
      </p:sp>
    </p:spTree>
    <p:extLst>
      <p:ext uri="{BB962C8B-B14F-4D97-AF65-F5344CB8AC3E}">
        <p14:creationId xmlns:p14="http://schemas.microsoft.com/office/powerpoint/2010/main" val="3108069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A089-3108-7AF5-EAE0-6E610A35A5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17AE85-FAE8-8CE4-D002-74DE3AA3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06902E-5F58-AC1F-12EB-21AD834DFA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8E83E2-EB7B-DBD0-D403-5F0C5E5AB0BC}"/>
              </a:ext>
            </a:extLst>
          </p:cNvPr>
          <p:cNvSpPr>
            <a:spLocks noGrp="1"/>
          </p:cNvSpPr>
          <p:nvPr>
            <p:ph type="dt" sz="half" idx="10"/>
          </p:nvPr>
        </p:nvSpPr>
        <p:spPr/>
        <p:txBody>
          <a:bodyPr/>
          <a:lstStyle/>
          <a:p>
            <a:fld id="{BB767516-B3FD-4F37-BB1C-03318DD0D42B}" type="datetimeFigureOut">
              <a:rPr lang="en-US" smtClean="0"/>
              <a:t>1/28/2025</a:t>
            </a:fld>
            <a:endParaRPr lang="en-US"/>
          </a:p>
        </p:txBody>
      </p:sp>
      <p:sp>
        <p:nvSpPr>
          <p:cNvPr id="6" name="Footer Placeholder 5">
            <a:extLst>
              <a:ext uri="{FF2B5EF4-FFF2-40B4-BE49-F238E27FC236}">
                <a16:creationId xmlns:a16="http://schemas.microsoft.com/office/drawing/2014/main" id="{CB256E8C-3235-D783-9629-62334F74F5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953E3D-F0A7-8819-B9D8-6032D7B6C6DD}"/>
              </a:ext>
            </a:extLst>
          </p:cNvPr>
          <p:cNvSpPr>
            <a:spLocks noGrp="1"/>
          </p:cNvSpPr>
          <p:nvPr>
            <p:ph type="sldNum" sz="quarter" idx="12"/>
          </p:nvPr>
        </p:nvSpPr>
        <p:spPr/>
        <p:txBody>
          <a:bodyPr/>
          <a:lstStyle/>
          <a:p>
            <a:fld id="{BB6FCB5B-5FE5-4718-B800-954FE077F546}" type="slidenum">
              <a:rPr lang="en-US" smtClean="0"/>
              <a:t>‹#›</a:t>
            </a:fld>
            <a:endParaRPr lang="en-US"/>
          </a:p>
        </p:txBody>
      </p:sp>
    </p:spTree>
    <p:extLst>
      <p:ext uri="{BB962C8B-B14F-4D97-AF65-F5344CB8AC3E}">
        <p14:creationId xmlns:p14="http://schemas.microsoft.com/office/powerpoint/2010/main" val="3609368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4AA31F-D3D8-D16E-AC22-25228E2A04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BA8E6D-E901-C099-B3EF-8F0CC699E4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F461EC-8528-1B94-74C7-54D64EE992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B767516-B3FD-4F37-BB1C-03318DD0D42B}" type="datetimeFigureOut">
              <a:rPr lang="en-US" smtClean="0"/>
              <a:t>1/28/2025</a:t>
            </a:fld>
            <a:endParaRPr lang="en-US"/>
          </a:p>
        </p:txBody>
      </p:sp>
      <p:sp>
        <p:nvSpPr>
          <p:cNvPr id="5" name="Footer Placeholder 4">
            <a:extLst>
              <a:ext uri="{FF2B5EF4-FFF2-40B4-BE49-F238E27FC236}">
                <a16:creationId xmlns:a16="http://schemas.microsoft.com/office/drawing/2014/main" id="{9CCD227E-BB4F-5FA1-F8CF-E847B9E532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05B08CC-47DE-9AFF-B9DB-5673703AE5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B6FCB5B-5FE5-4718-B800-954FE077F546}" type="slidenum">
              <a:rPr lang="en-US" smtClean="0"/>
              <a:t>‹#›</a:t>
            </a:fld>
            <a:endParaRPr lang="en-US"/>
          </a:p>
        </p:txBody>
      </p:sp>
    </p:spTree>
    <p:extLst>
      <p:ext uri="{BB962C8B-B14F-4D97-AF65-F5344CB8AC3E}">
        <p14:creationId xmlns:p14="http://schemas.microsoft.com/office/powerpoint/2010/main" val="2748529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FE5FFDE6-E559-EF80-5AC3-363DE6F7291A}"/>
            </a:ext>
          </a:extLst>
        </p:cNvPr>
        <p:cNvGrpSpPr/>
        <p:nvPr/>
      </p:nvGrpSpPr>
      <p:grpSpPr>
        <a:xfrm>
          <a:off x="0" y="0"/>
          <a:ext cx="0" cy="0"/>
          <a:chOff x="0" y="0"/>
          <a:chExt cx="0" cy="0"/>
        </a:xfrm>
      </p:grpSpPr>
      <p:sp>
        <p:nvSpPr>
          <p:cNvPr id="16" name="Freeform: Shape 15">
            <a:extLst>
              <a:ext uri="{FF2B5EF4-FFF2-40B4-BE49-F238E27FC236}">
                <a16:creationId xmlns:a16="http://schemas.microsoft.com/office/drawing/2014/main" id="{1E17F30D-F0D4-132C-8148-E22E114CAA06}"/>
              </a:ext>
            </a:extLst>
          </p:cNvPr>
          <p:cNvSpPr/>
          <p:nvPr/>
        </p:nvSpPr>
        <p:spPr>
          <a:xfrm>
            <a:off x="121186" y="0"/>
            <a:ext cx="11359811" cy="6858000"/>
          </a:xfrm>
          <a:custGeom>
            <a:avLst/>
            <a:gdLst>
              <a:gd name="connsiteX0" fmla="*/ 0 w 11359811"/>
              <a:gd name="connsiteY0" fmla="*/ 0 h 6858000"/>
              <a:gd name="connsiteX1" fmla="*/ 10815484 w 11359811"/>
              <a:gd name="connsiteY1" fmla="*/ 0 h 6858000"/>
              <a:gd name="connsiteX2" fmla="*/ 10815484 w 11359811"/>
              <a:gd name="connsiteY2" fmla="*/ 4707386 h 6858000"/>
              <a:gd name="connsiteX3" fmla="*/ 11202492 w 11359811"/>
              <a:gd name="connsiteY3" fmla="*/ 4707386 h 6858000"/>
              <a:gd name="connsiteX4" fmla="*/ 11359811 w 11359811"/>
              <a:gd name="connsiteY4" fmla="*/ 4864705 h 6858000"/>
              <a:gd name="connsiteX5" fmla="*/ 11359811 w 11359811"/>
              <a:gd name="connsiteY5" fmla="*/ 5493964 h 6858000"/>
              <a:gd name="connsiteX6" fmla="*/ 11202492 w 11359811"/>
              <a:gd name="connsiteY6" fmla="*/ 5651283 h 6858000"/>
              <a:gd name="connsiteX7" fmla="*/ 10815484 w 11359811"/>
              <a:gd name="connsiteY7" fmla="*/ 5651283 h 6858000"/>
              <a:gd name="connsiteX8" fmla="*/ 10815484 w 11359811"/>
              <a:gd name="connsiteY8" fmla="*/ 6858000 h 6858000"/>
              <a:gd name="connsiteX9" fmla="*/ 0 w 11359811"/>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59811" h="6858000">
                <a:moveTo>
                  <a:pt x="0" y="0"/>
                </a:moveTo>
                <a:lnTo>
                  <a:pt x="10815484" y="0"/>
                </a:lnTo>
                <a:lnTo>
                  <a:pt x="10815484" y="4707386"/>
                </a:lnTo>
                <a:lnTo>
                  <a:pt x="11202492" y="4707386"/>
                </a:lnTo>
                <a:cubicBezTo>
                  <a:pt x="11289377" y="4707386"/>
                  <a:pt x="11359811" y="4777820"/>
                  <a:pt x="11359811" y="4864705"/>
                </a:cubicBezTo>
                <a:lnTo>
                  <a:pt x="11359811" y="5493964"/>
                </a:lnTo>
                <a:cubicBezTo>
                  <a:pt x="11359811" y="5580849"/>
                  <a:pt x="11289377" y="5651283"/>
                  <a:pt x="11202492" y="5651283"/>
                </a:cubicBezTo>
                <a:lnTo>
                  <a:pt x="10815484" y="5651283"/>
                </a:lnTo>
                <a:lnTo>
                  <a:pt x="10815484" y="6858000"/>
                </a:lnTo>
                <a:lnTo>
                  <a:pt x="0" y="6858000"/>
                </a:lnTo>
                <a:close/>
              </a:path>
            </a:pathLst>
          </a:custGeom>
          <a:solidFill>
            <a:schemeClr val="bg1"/>
          </a:solidFill>
          <a:ln>
            <a:solidFill>
              <a:schemeClr val="tx1"/>
            </a:solidFill>
          </a:ln>
          <a:effectLst>
            <a:outerShdw blurRad="127000" dist="63500" algn="ctr" rotWithShape="0">
              <a:srgbClr val="000000">
                <a:alpha val="40000"/>
              </a:srgb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4998F75E-036A-C5F8-CFBB-3ADC7DC1D45C}"/>
              </a:ext>
            </a:extLst>
          </p:cNvPr>
          <p:cNvSpPr txBox="1"/>
          <p:nvPr/>
        </p:nvSpPr>
        <p:spPr>
          <a:xfrm>
            <a:off x="7735673" y="587605"/>
            <a:ext cx="1738831" cy="1446550"/>
          </a:xfrm>
          <a:prstGeom prst="rect">
            <a:avLst/>
          </a:prstGeom>
          <a:solidFill>
            <a:schemeClr val="bg1">
              <a:alpha val="6000"/>
            </a:schemeClr>
          </a:solidFill>
        </p:spPr>
        <p:txBody>
          <a:bodyPr wrap="square" rtlCol="0">
            <a:spAutoFit/>
          </a:bodyPr>
          <a:lstStyle/>
          <a:p>
            <a:r>
              <a:rPr lang="en-US" sz="8800" dirty="0">
                <a:solidFill>
                  <a:schemeClr val="bg2">
                    <a:lumMod val="50000"/>
                  </a:schemeClr>
                </a:solidFill>
                <a:latin typeface="Microsoft YaHei" panose="020B0503020204020204" pitchFamily="34" charset="-122"/>
                <a:ea typeface="Microsoft YaHei" panose="020B0503020204020204" pitchFamily="34" charset="-122"/>
              </a:rPr>
              <a:t>04</a:t>
            </a:r>
          </a:p>
        </p:txBody>
      </p:sp>
      <p:sp>
        <p:nvSpPr>
          <p:cNvPr id="3" name="TextBox 2">
            <a:extLst>
              <a:ext uri="{FF2B5EF4-FFF2-40B4-BE49-F238E27FC236}">
                <a16:creationId xmlns:a16="http://schemas.microsoft.com/office/drawing/2014/main" id="{75C51B9B-0205-04ED-1D48-5E7C446EF8CC}"/>
              </a:ext>
            </a:extLst>
          </p:cNvPr>
          <p:cNvSpPr txBox="1"/>
          <p:nvPr/>
        </p:nvSpPr>
        <p:spPr>
          <a:xfrm>
            <a:off x="7194929" y="1618656"/>
            <a:ext cx="2820318" cy="830997"/>
          </a:xfrm>
          <a:prstGeom prst="rect">
            <a:avLst/>
          </a:prstGeom>
          <a:noFill/>
        </p:spPr>
        <p:txBody>
          <a:bodyPr wrap="square" rtlCol="0">
            <a:spAutoFit/>
          </a:bodyPr>
          <a:lstStyle/>
          <a:p>
            <a:pPr algn="ctr"/>
            <a:r>
              <a:rPr lang="en-US" sz="2400" b="1" dirty="0"/>
              <a:t>Payment Method comparison</a:t>
            </a:r>
          </a:p>
        </p:txBody>
      </p:sp>
      <p:sp>
        <p:nvSpPr>
          <p:cNvPr id="6" name="TextBox 5">
            <a:extLst>
              <a:ext uri="{FF2B5EF4-FFF2-40B4-BE49-F238E27FC236}">
                <a16:creationId xmlns:a16="http://schemas.microsoft.com/office/drawing/2014/main" id="{7F9EE148-206D-1D5F-C098-1DCD1CF52C71}"/>
              </a:ext>
            </a:extLst>
          </p:cNvPr>
          <p:cNvSpPr txBox="1"/>
          <p:nvPr/>
        </p:nvSpPr>
        <p:spPr>
          <a:xfrm>
            <a:off x="7354217" y="2663462"/>
            <a:ext cx="2501743" cy="1323439"/>
          </a:xfrm>
          <a:prstGeom prst="rect">
            <a:avLst/>
          </a:prstGeom>
          <a:noFill/>
        </p:spPr>
        <p:txBody>
          <a:bodyPr wrap="square" rtlCol="0">
            <a:spAutoFit/>
          </a:bodyPr>
          <a:lstStyle/>
          <a:p>
            <a:r>
              <a:rPr lang="en-US" sz="1600" dirty="0"/>
              <a:t>Analyzing payment methods helps understand customer preferences and transaction trends.</a:t>
            </a:r>
          </a:p>
        </p:txBody>
      </p:sp>
      <p:sp>
        <p:nvSpPr>
          <p:cNvPr id="7" name="TextBox 6">
            <a:extLst>
              <a:ext uri="{FF2B5EF4-FFF2-40B4-BE49-F238E27FC236}">
                <a16:creationId xmlns:a16="http://schemas.microsoft.com/office/drawing/2014/main" id="{B39223BC-70FE-026A-A397-BFE421D2B0D2}"/>
              </a:ext>
            </a:extLst>
          </p:cNvPr>
          <p:cNvSpPr txBox="1"/>
          <p:nvPr/>
        </p:nvSpPr>
        <p:spPr>
          <a:xfrm>
            <a:off x="10884666" y="4902506"/>
            <a:ext cx="738130" cy="646331"/>
          </a:xfrm>
          <a:prstGeom prst="rect">
            <a:avLst/>
          </a:prstGeom>
          <a:noFill/>
        </p:spPr>
        <p:txBody>
          <a:bodyPr wrap="square" rtlCol="0">
            <a:spAutoFit/>
          </a:bodyPr>
          <a:lstStyle/>
          <a:p>
            <a:r>
              <a:rPr lang="en-US" sz="3600" b="1" dirty="0">
                <a:latin typeface="Microsoft YaHei" panose="020B0503020204020204" pitchFamily="34" charset="-122"/>
                <a:ea typeface="Microsoft YaHei" panose="020B0503020204020204" pitchFamily="34" charset="-122"/>
              </a:rPr>
              <a:t>4</a:t>
            </a:r>
          </a:p>
        </p:txBody>
      </p:sp>
      <p:sp>
        <p:nvSpPr>
          <p:cNvPr id="5" name="Freeform: Shape 4">
            <a:extLst>
              <a:ext uri="{FF2B5EF4-FFF2-40B4-BE49-F238E27FC236}">
                <a16:creationId xmlns:a16="http://schemas.microsoft.com/office/drawing/2014/main" id="{DECAFF8A-9B84-90BB-9ECD-450CCE7A69D5}"/>
              </a:ext>
            </a:extLst>
          </p:cNvPr>
          <p:cNvSpPr/>
          <p:nvPr/>
        </p:nvSpPr>
        <p:spPr>
          <a:xfrm>
            <a:off x="-596331" y="0"/>
            <a:ext cx="11359811" cy="6858000"/>
          </a:xfrm>
          <a:custGeom>
            <a:avLst/>
            <a:gdLst>
              <a:gd name="connsiteX0" fmla="*/ 0 w 11359811"/>
              <a:gd name="connsiteY0" fmla="*/ 0 h 6858000"/>
              <a:gd name="connsiteX1" fmla="*/ 10815484 w 11359811"/>
              <a:gd name="connsiteY1" fmla="*/ 0 h 6858000"/>
              <a:gd name="connsiteX2" fmla="*/ 10815484 w 11359811"/>
              <a:gd name="connsiteY2" fmla="*/ 3592648 h 6858000"/>
              <a:gd name="connsiteX3" fmla="*/ 11202492 w 11359811"/>
              <a:gd name="connsiteY3" fmla="*/ 3592648 h 6858000"/>
              <a:gd name="connsiteX4" fmla="*/ 11359811 w 11359811"/>
              <a:gd name="connsiteY4" fmla="*/ 3749967 h 6858000"/>
              <a:gd name="connsiteX5" fmla="*/ 11359811 w 11359811"/>
              <a:gd name="connsiteY5" fmla="*/ 4379226 h 6858000"/>
              <a:gd name="connsiteX6" fmla="*/ 11202492 w 11359811"/>
              <a:gd name="connsiteY6" fmla="*/ 4536545 h 6858000"/>
              <a:gd name="connsiteX7" fmla="*/ 10815484 w 11359811"/>
              <a:gd name="connsiteY7" fmla="*/ 4536545 h 6858000"/>
              <a:gd name="connsiteX8" fmla="*/ 10815484 w 11359811"/>
              <a:gd name="connsiteY8" fmla="*/ 6858000 h 6858000"/>
              <a:gd name="connsiteX9" fmla="*/ 0 w 11359811"/>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59811" h="6858000">
                <a:moveTo>
                  <a:pt x="0" y="0"/>
                </a:moveTo>
                <a:lnTo>
                  <a:pt x="10815484" y="0"/>
                </a:lnTo>
                <a:lnTo>
                  <a:pt x="10815484" y="3592648"/>
                </a:lnTo>
                <a:lnTo>
                  <a:pt x="11202492" y="3592648"/>
                </a:lnTo>
                <a:cubicBezTo>
                  <a:pt x="11289377" y="3592648"/>
                  <a:pt x="11359811" y="3663082"/>
                  <a:pt x="11359811" y="3749967"/>
                </a:cubicBezTo>
                <a:lnTo>
                  <a:pt x="11359811" y="4379226"/>
                </a:lnTo>
                <a:cubicBezTo>
                  <a:pt x="11359811" y="4466111"/>
                  <a:pt x="11289377" y="4536545"/>
                  <a:pt x="11202492" y="4536545"/>
                </a:cubicBezTo>
                <a:lnTo>
                  <a:pt x="10815484" y="4536545"/>
                </a:lnTo>
                <a:lnTo>
                  <a:pt x="10815484" y="6858000"/>
                </a:lnTo>
                <a:lnTo>
                  <a:pt x="0" y="6858000"/>
                </a:lnTo>
                <a:close/>
              </a:path>
            </a:pathLst>
          </a:custGeom>
          <a:solidFill>
            <a:schemeClr val="bg1"/>
          </a:solidFill>
          <a:effectLst>
            <a:outerShdw blurRad="127000" dist="63500" algn="ctr" rotWithShape="0">
              <a:srgbClr val="000000">
                <a:alpha val="40000"/>
              </a:srgb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618F8F46-0C25-E039-DF1D-441C1A25AC3E}"/>
              </a:ext>
            </a:extLst>
          </p:cNvPr>
          <p:cNvSpPr txBox="1"/>
          <p:nvPr/>
        </p:nvSpPr>
        <p:spPr>
          <a:xfrm>
            <a:off x="7139341" y="587605"/>
            <a:ext cx="1738831" cy="1446550"/>
          </a:xfrm>
          <a:prstGeom prst="rect">
            <a:avLst/>
          </a:prstGeom>
          <a:solidFill>
            <a:schemeClr val="bg1">
              <a:alpha val="6000"/>
            </a:schemeClr>
          </a:solidFill>
        </p:spPr>
        <p:txBody>
          <a:bodyPr wrap="square" rtlCol="0">
            <a:spAutoFit/>
          </a:bodyPr>
          <a:lstStyle/>
          <a:p>
            <a:r>
              <a:rPr lang="en-US" sz="8800" dirty="0">
                <a:solidFill>
                  <a:schemeClr val="bg2">
                    <a:lumMod val="50000"/>
                  </a:schemeClr>
                </a:solidFill>
                <a:latin typeface="Microsoft YaHei" panose="020B0503020204020204" pitchFamily="34" charset="-122"/>
                <a:ea typeface="Microsoft YaHei" panose="020B0503020204020204" pitchFamily="34" charset="-122"/>
              </a:rPr>
              <a:t>03</a:t>
            </a:r>
          </a:p>
        </p:txBody>
      </p:sp>
      <p:sp>
        <p:nvSpPr>
          <p:cNvPr id="9" name="TextBox 8">
            <a:extLst>
              <a:ext uri="{FF2B5EF4-FFF2-40B4-BE49-F238E27FC236}">
                <a16:creationId xmlns:a16="http://schemas.microsoft.com/office/drawing/2014/main" id="{ED691147-29AC-068C-760B-CDDD5DA609C5}"/>
              </a:ext>
            </a:extLst>
          </p:cNvPr>
          <p:cNvSpPr txBox="1"/>
          <p:nvPr/>
        </p:nvSpPr>
        <p:spPr>
          <a:xfrm>
            <a:off x="6598597" y="1618656"/>
            <a:ext cx="2820318" cy="830997"/>
          </a:xfrm>
          <a:prstGeom prst="rect">
            <a:avLst/>
          </a:prstGeom>
          <a:noFill/>
        </p:spPr>
        <p:txBody>
          <a:bodyPr wrap="square" rtlCol="0">
            <a:spAutoFit/>
          </a:bodyPr>
          <a:lstStyle/>
          <a:p>
            <a:pPr algn="ctr"/>
            <a:r>
              <a:rPr lang="en-US" sz="2400" b="1" dirty="0"/>
              <a:t>Hourly Sales Analysis</a:t>
            </a:r>
          </a:p>
        </p:txBody>
      </p:sp>
      <p:sp>
        <p:nvSpPr>
          <p:cNvPr id="10" name="TextBox 9">
            <a:extLst>
              <a:ext uri="{FF2B5EF4-FFF2-40B4-BE49-F238E27FC236}">
                <a16:creationId xmlns:a16="http://schemas.microsoft.com/office/drawing/2014/main" id="{75A15BBA-3713-4CEF-27C6-1993EB8FD099}"/>
              </a:ext>
            </a:extLst>
          </p:cNvPr>
          <p:cNvSpPr txBox="1"/>
          <p:nvPr/>
        </p:nvSpPr>
        <p:spPr>
          <a:xfrm>
            <a:off x="6757885" y="2663462"/>
            <a:ext cx="2501743" cy="1077218"/>
          </a:xfrm>
          <a:prstGeom prst="rect">
            <a:avLst/>
          </a:prstGeom>
          <a:noFill/>
        </p:spPr>
        <p:txBody>
          <a:bodyPr wrap="square" rtlCol="0">
            <a:spAutoFit/>
          </a:bodyPr>
          <a:lstStyle/>
          <a:p>
            <a:r>
              <a:rPr lang="en-US" sz="1600" dirty="0"/>
              <a:t>Hourly sales analysis reveals peak purchasing times, providing valuable insights for inventory.</a:t>
            </a:r>
            <a:endParaRPr lang="en-US" sz="1700" dirty="0"/>
          </a:p>
        </p:txBody>
      </p:sp>
      <p:sp>
        <p:nvSpPr>
          <p:cNvPr id="11" name="TextBox 10">
            <a:extLst>
              <a:ext uri="{FF2B5EF4-FFF2-40B4-BE49-F238E27FC236}">
                <a16:creationId xmlns:a16="http://schemas.microsoft.com/office/drawing/2014/main" id="{FD5F9444-1AD6-ED75-D919-BA238FF9D656}"/>
              </a:ext>
            </a:extLst>
          </p:cNvPr>
          <p:cNvSpPr txBox="1"/>
          <p:nvPr/>
        </p:nvSpPr>
        <p:spPr>
          <a:xfrm>
            <a:off x="10310367" y="3789802"/>
            <a:ext cx="738130" cy="646331"/>
          </a:xfrm>
          <a:prstGeom prst="rect">
            <a:avLst/>
          </a:prstGeom>
          <a:noFill/>
        </p:spPr>
        <p:txBody>
          <a:bodyPr wrap="square" rtlCol="0">
            <a:spAutoFit/>
          </a:bodyPr>
          <a:lstStyle/>
          <a:p>
            <a:r>
              <a:rPr lang="en-US" sz="3600" b="1" dirty="0">
                <a:latin typeface="Microsoft YaHei" panose="020B0503020204020204" pitchFamily="34" charset="-122"/>
                <a:ea typeface="Microsoft YaHei" panose="020B0503020204020204" pitchFamily="34" charset="-122"/>
              </a:rPr>
              <a:t>3</a:t>
            </a:r>
          </a:p>
        </p:txBody>
      </p:sp>
      <p:sp>
        <p:nvSpPr>
          <p:cNvPr id="12" name="Freeform: Shape 11">
            <a:extLst>
              <a:ext uri="{FF2B5EF4-FFF2-40B4-BE49-F238E27FC236}">
                <a16:creationId xmlns:a16="http://schemas.microsoft.com/office/drawing/2014/main" id="{3C497C72-E493-C5C3-E3BE-26115CEAA81C}"/>
              </a:ext>
            </a:extLst>
          </p:cNvPr>
          <p:cNvSpPr/>
          <p:nvPr/>
        </p:nvSpPr>
        <p:spPr>
          <a:xfrm>
            <a:off x="-1228880" y="0"/>
            <a:ext cx="11359811" cy="6858000"/>
          </a:xfrm>
          <a:custGeom>
            <a:avLst/>
            <a:gdLst>
              <a:gd name="connsiteX0" fmla="*/ 0 w 11359811"/>
              <a:gd name="connsiteY0" fmla="*/ 0 h 6858000"/>
              <a:gd name="connsiteX1" fmla="*/ 10815484 w 11359811"/>
              <a:gd name="connsiteY1" fmla="*/ 0 h 6858000"/>
              <a:gd name="connsiteX2" fmla="*/ 10815484 w 11359811"/>
              <a:gd name="connsiteY2" fmla="*/ 2490512 h 6858000"/>
              <a:gd name="connsiteX3" fmla="*/ 11202492 w 11359811"/>
              <a:gd name="connsiteY3" fmla="*/ 2490512 h 6858000"/>
              <a:gd name="connsiteX4" fmla="*/ 11359811 w 11359811"/>
              <a:gd name="connsiteY4" fmla="*/ 2647831 h 6858000"/>
              <a:gd name="connsiteX5" fmla="*/ 11359811 w 11359811"/>
              <a:gd name="connsiteY5" fmla="*/ 3277090 h 6858000"/>
              <a:gd name="connsiteX6" fmla="*/ 11202492 w 11359811"/>
              <a:gd name="connsiteY6" fmla="*/ 3434409 h 6858000"/>
              <a:gd name="connsiteX7" fmla="*/ 10815484 w 11359811"/>
              <a:gd name="connsiteY7" fmla="*/ 3434409 h 6858000"/>
              <a:gd name="connsiteX8" fmla="*/ 10815484 w 11359811"/>
              <a:gd name="connsiteY8" fmla="*/ 6858000 h 6858000"/>
              <a:gd name="connsiteX9" fmla="*/ 0 w 11359811"/>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59811" h="6858000">
                <a:moveTo>
                  <a:pt x="0" y="0"/>
                </a:moveTo>
                <a:lnTo>
                  <a:pt x="10815484" y="0"/>
                </a:lnTo>
                <a:lnTo>
                  <a:pt x="10815484" y="2490512"/>
                </a:lnTo>
                <a:lnTo>
                  <a:pt x="11202492" y="2490512"/>
                </a:lnTo>
                <a:cubicBezTo>
                  <a:pt x="11289377" y="2490512"/>
                  <a:pt x="11359811" y="2560946"/>
                  <a:pt x="11359811" y="2647831"/>
                </a:cubicBezTo>
                <a:lnTo>
                  <a:pt x="11359811" y="3277090"/>
                </a:lnTo>
                <a:cubicBezTo>
                  <a:pt x="11359811" y="3363975"/>
                  <a:pt x="11289377" y="3434409"/>
                  <a:pt x="11202492" y="3434409"/>
                </a:cubicBezTo>
                <a:lnTo>
                  <a:pt x="10815484" y="3434409"/>
                </a:lnTo>
                <a:lnTo>
                  <a:pt x="10815484" y="6858000"/>
                </a:lnTo>
                <a:lnTo>
                  <a:pt x="0" y="6858000"/>
                </a:lnTo>
                <a:close/>
              </a:path>
            </a:pathLst>
          </a:custGeom>
          <a:solidFill>
            <a:schemeClr val="bg1"/>
          </a:solidFill>
          <a:ln>
            <a:solidFill>
              <a:schemeClr val="tx1"/>
            </a:solidFill>
          </a:ln>
          <a:effectLst>
            <a:outerShdw blurRad="127000" dist="63500" dir="5400000" algn="ctr" rotWithShape="0">
              <a:srgbClr val="000000">
                <a:alpha val="40000"/>
              </a:srgb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extBox 12">
            <a:extLst>
              <a:ext uri="{FF2B5EF4-FFF2-40B4-BE49-F238E27FC236}">
                <a16:creationId xmlns:a16="http://schemas.microsoft.com/office/drawing/2014/main" id="{26E3A0A5-F7AE-E3AE-6A8D-2127EF86BCEF}"/>
              </a:ext>
            </a:extLst>
          </p:cNvPr>
          <p:cNvSpPr txBox="1"/>
          <p:nvPr/>
        </p:nvSpPr>
        <p:spPr>
          <a:xfrm>
            <a:off x="6506792" y="587606"/>
            <a:ext cx="1738831" cy="1446550"/>
          </a:xfrm>
          <a:prstGeom prst="rect">
            <a:avLst/>
          </a:prstGeom>
          <a:solidFill>
            <a:schemeClr val="bg1">
              <a:alpha val="6000"/>
            </a:schemeClr>
          </a:solidFill>
        </p:spPr>
        <p:txBody>
          <a:bodyPr wrap="square" rtlCol="0">
            <a:spAutoFit/>
          </a:bodyPr>
          <a:lstStyle/>
          <a:p>
            <a:r>
              <a:rPr lang="en-US" sz="8800" dirty="0">
                <a:solidFill>
                  <a:schemeClr val="bg2">
                    <a:lumMod val="50000"/>
                  </a:schemeClr>
                </a:solidFill>
                <a:latin typeface="Microsoft YaHei" panose="020B0503020204020204" pitchFamily="34" charset="-122"/>
                <a:ea typeface="Microsoft YaHei" panose="020B0503020204020204" pitchFamily="34" charset="-122"/>
              </a:rPr>
              <a:t>02</a:t>
            </a:r>
          </a:p>
        </p:txBody>
      </p:sp>
      <p:sp>
        <p:nvSpPr>
          <p:cNvPr id="14" name="TextBox 13">
            <a:extLst>
              <a:ext uri="{FF2B5EF4-FFF2-40B4-BE49-F238E27FC236}">
                <a16:creationId xmlns:a16="http://schemas.microsoft.com/office/drawing/2014/main" id="{FEA4AC64-82E9-1857-D344-7B15FD5812B1}"/>
              </a:ext>
            </a:extLst>
          </p:cNvPr>
          <p:cNvSpPr txBox="1"/>
          <p:nvPr/>
        </p:nvSpPr>
        <p:spPr>
          <a:xfrm>
            <a:off x="5966048" y="1618657"/>
            <a:ext cx="2820318" cy="830997"/>
          </a:xfrm>
          <a:prstGeom prst="rect">
            <a:avLst/>
          </a:prstGeom>
          <a:noFill/>
        </p:spPr>
        <p:txBody>
          <a:bodyPr wrap="square" rtlCol="0">
            <a:spAutoFit/>
          </a:bodyPr>
          <a:lstStyle/>
          <a:p>
            <a:pPr algn="ctr"/>
            <a:r>
              <a:rPr lang="en-US" sz="2400" b="1" dirty="0"/>
              <a:t>Monthly Sales Analysis</a:t>
            </a:r>
          </a:p>
        </p:txBody>
      </p:sp>
      <p:sp>
        <p:nvSpPr>
          <p:cNvPr id="15" name="TextBox 14">
            <a:extLst>
              <a:ext uri="{FF2B5EF4-FFF2-40B4-BE49-F238E27FC236}">
                <a16:creationId xmlns:a16="http://schemas.microsoft.com/office/drawing/2014/main" id="{280FE51E-1896-D03A-CEC5-8055B7EBD3DA}"/>
              </a:ext>
            </a:extLst>
          </p:cNvPr>
          <p:cNvSpPr txBox="1"/>
          <p:nvPr/>
        </p:nvSpPr>
        <p:spPr>
          <a:xfrm>
            <a:off x="6125336" y="2663463"/>
            <a:ext cx="2501743" cy="1815882"/>
          </a:xfrm>
          <a:prstGeom prst="rect">
            <a:avLst/>
          </a:prstGeom>
          <a:noFill/>
        </p:spPr>
        <p:txBody>
          <a:bodyPr wrap="square" rtlCol="0">
            <a:spAutoFit/>
          </a:bodyPr>
          <a:lstStyle/>
          <a:p>
            <a:r>
              <a:rPr lang="en-US" sz="1600" dirty="0"/>
              <a:t>Monthly sales trends uncover seasonal patterns and high-performing periods, enabling better forecasting and strategic decision-making.</a:t>
            </a:r>
            <a:endParaRPr lang="en-US" sz="1700" dirty="0"/>
          </a:p>
        </p:txBody>
      </p:sp>
      <p:sp>
        <p:nvSpPr>
          <p:cNvPr id="17" name="TextBox 16">
            <a:extLst>
              <a:ext uri="{FF2B5EF4-FFF2-40B4-BE49-F238E27FC236}">
                <a16:creationId xmlns:a16="http://schemas.microsoft.com/office/drawing/2014/main" id="{55305F44-63AE-26CA-3AC8-6462CE4DDB89}"/>
              </a:ext>
            </a:extLst>
          </p:cNvPr>
          <p:cNvSpPr txBox="1"/>
          <p:nvPr/>
        </p:nvSpPr>
        <p:spPr>
          <a:xfrm>
            <a:off x="9600701" y="2663463"/>
            <a:ext cx="738130" cy="646331"/>
          </a:xfrm>
          <a:prstGeom prst="rect">
            <a:avLst/>
          </a:prstGeom>
          <a:noFill/>
        </p:spPr>
        <p:txBody>
          <a:bodyPr wrap="square" rtlCol="0">
            <a:spAutoFit/>
          </a:bodyPr>
          <a:lstStyle/>
          <a:p>
            <a:r>
              <a:rPr lang="en-US" sz="3600" b="1" dirty="0">
                <a:latin typeface="Microsoft YaHei" panose="020B0503020204020204" pitchFamily="34" charset="-122"/>
                <a:ea typeface="Microsoft YaHei" panose="020B0503020204020204" pitchFamily="34" charset="-122"/>
              </a:rPr>
              <a:t>2</a:t>
            </a:r>
          </a:p>
        </p:txBody>
      </p:sp>
      <p:sp>
        <p:nvSpPr>
          <p:cNvPr id="18" name="Freeform: Shape 17">
            <a:extLst>
              <a:ext uri="{FF2B5EF4-FFF2-40B4-BE49-F238E27FC236}">
                <a16:creationId xmlns:a16="http://schemas.microsoft.com/office/drawing/2014/main" id="{122CCB58-8630-1F5E-9D61-3F7ED3D15D69}"/>
              </a:ext>
            </a:extLst>
          </p:cNvPr>
          <p:cNvSpPr/>
          <p:nvPr/>
        </p:nvSpPr>
        <p:spPr>
          <a:xfrm>
            <a:off x="-1825211" y="0"/>
            <a:ext cx="11359811" cy="6858000"/>
          </a:xfrm>
          <a:custGeom>
            <a:avLst/>
            <a:gdLst>
              <a:gd name="connsiteX0" fmla="*/ 0 w 11359811"/>
              <a:gd name="connsiteY0" fmla="*/ 0 h 6858000"/>
              <a:gd name="connsiteX1" fmla="*/ 10815484 w 11359811"/>
              <a:gd name="connsiteY1" fmla="*/ 0 h 6858000"/>
              <a:gd name="connsiteX2" fmla="*/ 10815484 w 11359811"/>
              <a:gd name="connsiteY2" fmla="*/ 1388376 h 6858000"/>
              <a:gd name="connsiteX3" fmla="*/ 11202492 w 11359811"/>
              <a:gd name="connsiteY3" fmla="*/ 1388376 h 6858000"/>
              <a:gd name="connsiteX4" fmla="*/ 11359811 w 11359811"/>
              <a:gd name="connsiteY4" fmla="*/ 1545695 h 6858000"/>
              <a:gd name="connsiteX5" fmla="*/ 11359811 w 11359811"/>
              <a:gd name="connsiteY5" fmla="*/ 2174954 h 6858000"/>
              <a:gd name="connsiteX6" fmla="*/ 11202492 w 11359811"/>
              <a:gd name="connsiteY6" fmla="*/ 2332273 h 6858000"/>
              <a:gd name="connsiteX7" fmla="*/ 10815484 w 11359811"/>
              <a:gd name="connsiteY7" fmla="*/ 2332273 h 6858000"/>
              <a:gd name="connsiteX8" fmla="*/ 10815484 w 11359811"/>
              <a:gd name="connsiteY8" fmla="*/ 6858000 h 6858000"/>
              <a:gd name="connsiteX9" fmla="*/ 0 w 11359811"/>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59811" h="6858000">
                <a:moveTo>
                  <a:pt x="0" y="0"/>
                </a:moveTo>
                <a:lnTo>
                  <a:pt x="10815484" y="0"/>
                </a:lnTo>
                <a:lnTo>
                  <a:pt x="10815484" y="1388376"/>
                </a:lnTo>
                <a:lnTo>
                  <a:pt x="11202492" y="1388376"/>
                </a:lnTo>
                <a:cubicBezTo>
                  <a:pt x="11289377" y="1388376"/>
                  <a:pt x="11359811" y="1458810"/>
                  <a:pt x="11359811" y="1545695"/>
                </a:cubicBezTo>
                <a:lnTo>
                  <a:pt x="11359811" y="2174954"/>
                </a:lnTo>
                <a:cubicBezTo>
                  <a:pt x="11359811" y="2261839"/>
                  <a:pt x="11289377" y="2332273"/>
                  <a:pt x="11202492" y="2332273"/>
                </a:cubicBezTo>
                <a:lnTo>
                  <a:pt x="10815484" y="2332273"/>
                </a:lnTo>
                <a:lnTo>
                  <a:pt x="10815484" y="6858000"/>
                </a:lnTo>
                <a:lnTo>
                  <a:pt x="0" y="6858000"/>
                </a:lnTo>
                <a:close/>
              </a:path>
            </a:pathLst>
          </a:custGeom>
          <a:solidFill>
            <a:schemeClr val="bg1"/>
          </a:solidFill>
          <a:ln>
            <a:solidFill>
              <a:schemeClr val="tx1"/>
            </a:solidFill>
          </a:ln>
          <a:effectLst>
            <a:outerShdw blurRad="127000" dist="63500" dir="5400000" algn="ctr" rotWithShape="0">
              <a:srgbClr val="000000">
                <a:alpha val="40000"/>
              </a:srgb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TextBox 18">
            <a:extLst>
              <a:ext uri="{FF2B5EF4-FFF2-40B4-BE49-F238E27FC236}">
                <a16:creationId xmlns:a16="http://schemas.microsoft.com/office/drawing/2014/main" id="{D0766723-B309-2B23-5F49-EAE10A973FD6}"/>
              </a:ext>
            </a:extLst>
          </p:cNvPr>
          <p:cNvSpPr txBox="1"/>
          <p:nvPr/>
        </p:nvSpPr>
        <p:spPr>
          <a:xfrm>
            <a:off x="5910461" y="587606"/>
            <a:ext cx="1738831" cy="1446550"/>
          </a:xfrm>
          <a:prstGeom prst="rect">
            <a:avLst/>
          </a:prstGeom>
          <a:solidFill>
            <a:schemeClr val="bg1">
              <a:alpha val="6000"/>
            </a:schemeClr>
          </a:solidFill>
        </p:spPr>
        <p:txBody>
          <a:bodyPr wrap="square" rtlCol="0">
            <a:spAutoFit/>
          </a:bodyPr>
          <a:lstStyle/>
          <a:p>
            <a:r>
              <a:rPr lang="en-US" sz="8800" dirty="0">
                <a:solidFill>
                  <a:schemeClr val="bg2">
                    <a:lumMod val="50000"/>
                  </a:schemeClr>
                </a:solidFill>
                <a:latin typeface="Microsoft YaHei" panose="020B0503020204020204" pitchFamily="34" charset="-122"/>
                <a:ea typeface="Microsoft YaHei" panose="020B0503020204020204" pitchFamily="34" charset="-122"/>
              </a:rPr>
              <a:t>01</a:t>
            </a:r>
          </a:p>
        </p:txBody>
      </p:sp>
      <p:sp>
        <p:nvSpPr>
          <p:cNvPr id="20" name="TextBox 19">
            <a:extLst>
              <a:ext uri="{FF2B5EF4-FFF2-40B4-BE49-F238E27FC236}">
                <a16:creationId xmlns:a16="http://schemas.microsoft.com/office/drawing/2014/main" id="{04C4DF9D-E166-2E93-7494-DAADED7BC8FC}"/>
              </a:ext>
            </a:extLst>
          </p:cNvPr>
          <p:cNvSpPr txBox="1"/>
          <p:nvPr/>
        </p:nvSpPr>
        <p:spPr>
          <a:xfrm>
            <a:off x="5369717" y="1618657"/>
            <a:ext cx="2820318" cy="830997"/>
          </a:xfrm>
          <a:prstGeom prst="rect">
            <a:avLst/>
          </a:prstGeom>
          <a:noFill/>
        </p:spPr>
        <p:txBody>
          <a:bodyPr wrap="square" rtlCol="0">
            <a:spAutoFit/>
          </a:bodyPr>
          <a:lstStyle/>
          <a:p>
            <a:pPr algn="ctr"/>
            <a:r>
              <a:rPr lang="en-US" sz="2400" b="1" dirty="0"/>
              <a:t>Sales Analysis by Coffee Types</a:t>
            </a:r>
          </a:p>
        </p:txBody>
      </p:sp>
      <p:sp>
        <p:nvSpPr>
          <p:cNvPr id="21" name="TextBox 20">
            <a:extLst>
              <a:ext uri="{FF2B5EF4-FFF2-40B4-BE49-F238E27FC236}">
                <a16:creationId xmlns:a16="http://schemas.microsoft.com/office/drawing/2014/main" id="{C47EBAC6-D272-AFC0-DC7A-2CF656995689}"/>
              </a:ext>
            </a:extLst>
          </p:cNvPr>
          <p:cNvSpPr txBox="1"/>
          <p:nvPr/>
        </p:nvSpPr>
        <p:spPr>
          <a:xfrm>
            <a:off x="5529005" y="2663463"/>
            <a:ext cx="2501743" cy="2708434"/>
          </a:xfrm>
          <a:prstGeom prst="rect">
            <a:avLst/>
          </a:prstGeom>
          <a:noFill/>
        </p:spPr>
        <p:txBody>
          <a:bodyPr wrap="square" rtlCol="0">
            <a:spAutoFit/>
          </a:bodyPr>
          <a:lstStyle/>
          <a:p>
            <a:r>
              <a:rPr lang="en-US" sz="1700" dirty="0"/>
              <a:t>The sales analysis by coffee types provides insights into customer preferences, highlighting the most popular beverages and identifying opportunities to optimize inventory and restocking strategies.</a:t>
            </a:r>
          </a:p>
        </p:txBody>
      </p:sp>
      <p:sp>
        <p:nvSpPr>
          <p:cNvPr id="22" name="TextBox 21">
            <a:extLst>
              <a:ext uri="{FF2B5EF4-FFF2-40B4-BE49-F238E27FC236}">
                <a16:creationId xmlns:a16="http://schemas.microsoft.com/office/drawing/2014/main" id="{F9D352CE-35B9-E835-58F7-10365ED20253}"/>
              </a:ext>
            </a:extLst>
          </p:cNvPr>
          <p:cNvSpPr txBox="1"/>
          <p:nvPr/>
        </p:nvSpPr>
        <p:spPr>
          <a:xfrm>
            <a:off x="9092505" y="1509010"/>
            <a:ext cx="738130" cy="646331"/>
          </a:xfrm>
          <a:prstGeom prst="rect">
            <a:avLst/>
          </a:prstGeom>
          <a:noFill/>
        </p:spPr>
        <p:txBody>
          <a:bodyPr wrap="square" rtlCol="0">
            <a:spAutoFit/>
          </a:bodyPr>
          <a:lstStyle/>
          <a:p>
            <a:r>
              <a:rPr lang="en-US" sz="3600" b="1" dirty="0">
                <a:latin typeface="Microsoft YaHei" panose="020B0503020204020204" pitchFamily="34" charset="-122"/>
                <a:ea typeface="Microsoft YaHei" panose="020B0503020204020204" pitchFamily="34" charset="-122"/>
              </a:rPr>
              <a:t>1</a:t>
            </a:r>
          </a:p>
        </p:txBody>
      </p:sp>
    </p:spTree>
    <p:extLst>
      <p:ext uri="{BB962C8B-B14F-4D97-AF65-F5344CB8AC3E}">
        <p14:creationId xmlns:p14="http://schemas.microsoft.com/office/powerpoint/2010/main" val="1287316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0E662CB3-2F4C-9FC2-12F1-B79030D37374}"/>
            </a:ext>
          </a:extLst>
        </p:cNvPr>
        <p:cNvGrpSpPr/>
        <p:nvPr/>
      </p:nvGrpSpPr>
      <p:grpSpPr>
        <a:xfrm>
          <a:off x="0" y="0"/>
          <a:ext cx="0" cy="0"/>
          <a:chOff x="0" y="0"/>
          <a:chExt cx="0" cy="0"/>
        </a:xfrm>
      </p:grpSpPr>
      <p:sp>
        <p:nvSpPr>
          <p:cNvPr id="2" name="Freeform: Shape 1">
            <a:extLst>
              <a:ext uri="{FF2B5EF4-FFF2-40B4-BE49-F238E27FC236}">
                <a16:creationId xmlns:a16="http://schemas.microsoft.com/office/drawing/2014/main" id="{03D411F3-736F-A3E3-E98A-33D3EDFDF7F5}"/>
              </a:ext>
            </a:extLst>
          </p:cNvPr>
          <p:cNvSpPr/>
          <p:nvPr/>
        </p:nvSpPr>
        <p:spPr>
          <a:xfrm>
            <a:off x="0" y="-26404"/>
            <a:ext cx="11359811" cy="6858000"/>
          </a:xfrm>
          <a:custGeom>
            <a:avLst/>
            <a:gdLst>
              <a:gd name="connsiteX0" fmla="*/ 0 w 11359811"/>
              <a:gd name="connsiteY0" fmla="*/ 0 h 6858000"/>
              <a:gd name="connsiteX1" fmla="*/ 10815484 w 11359811"/>
              <a:gd name="connsiteY1" fmla="*/ 0 h 6858000"/>
              <a:gd name="connsiteX2" fmla="*/ 10815484 w 11359811"/>
              <a:gd name="connsiteY2" fmla="*/ 1388376 h 6858000"/>
              <a:gd name="connsiteX3" fmla="*/ 11202492 w 11359811"/>
              <a:gd name="connsiteY3" fmla="*/ 1388376 h 6858000"/>
              <a:gd name="connsiteX4" fmla="*/ 11359811 w 11359811"/>
              <a:gd name="connsiteY4" fmla="*/ 1545695 h 6858000"/>
              <a:gd name="connsiteX5" fmla="*/ 11359811 w 11359811"/>
              <a:gd name="connsiteY5" fmla="*/ 2174954 h 6858000"/>
              <a:gd name="connsiteX6" fmla="*/ 11202492 w 11359811"/>
              <a:gd name="connsiteY6" fmla="*/ 2332273 h 6858000"/>
              <a:gd name="connsiteX7" fmla="*/ 10815484 w 11359811"/>
              <a:gd name="connsiteY7" fmla="*/ 2332273 h 6858000"/>
              <a:gd name="connsiteX8" fmla="*/ 10815484 w 11359811"/>
              <a:gd name="connsiteY8" fmla="*/ 6858000 h 6858000"/>
              <a:gd name="connsiteX9" fmla="*/ 0 w 11359811"/>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59811" h="6858000">
                <a:moveTo>
                  <a:pt x="0" y="0"/>
                </a:moveTo>
                <a:lnTo>
                  <a:pt x="10815484" y="0"/>
                </a:lnTo>
                <a:lnTo>
                  <a:pt x="10815484" y="1388376"/>
                </a:lnTo>
                <a:lnTo>
                  <a:pt x="11202492" y="1388376"/>
                </a:lnTo>
                <a:cubicBezTo>
                  <a:pt x="11289377" y="1388376"/>
                  <a:pt x="11359811" y="1458810"/>
                  <a:pt x="11359811" y="1545695"/>
                </a:cubicBezTo>
                <a:lnTo>
                  <a:pt x="11359811" y="2174954"/>
                </a:lnTo>
                <a:cubicBezTo>
                  <a:pt x="11359811" y="2261839"/>
                  <a:pt x="11289377" y="2332273"/>
                  <a:pt x="11202492" y="2332273"/>
                </a:cubicBezTo>
                <a:lnTo>
                  <a:pt x="10815484" y="2332273"/>
                </a:lnTo>
                <a:lnTo>
                  <a:pt x="10815484" y="6858000"/>
                </a:lnTo>
                <a:lnTo>
                  <a:pt x="0" y="6858000"/>
                </a:lnTo>
                <a:close/>
              </a:path>
            </a:pathLst>
          </a:custGeom>
          <a:solidFill>
            <a:schemeClr val="bg1"/>
          </a:solidFill>
          <a:ln>
            <a:noFill/>
          </a:ln>
          <a:effectLst>
            <a:outerShdw blurRad="127000" dist="63500" dir="5400000" algn="ctr" rotWithShape="0">
              <a:srgbClr val="000000">
                <a:alpha val="40000"/>
              </a:srgb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TextBox 6">
            <a:extLst>
              <a:ext uri="{FF2B5EF4-FFF2-40B4-BE49-F238E27FC236}">
                <a16:creationId xmlns:a16="http://schemas.microsoft.com/office/drawing/2014/main" id="{90238735-E613-3DC2-5151-E18032F33477}"/>
              </a:ext>
            </a:extLst>
          </p:cNvPr>
          <p:cNvSpPr txBox="1"/>
          <p:nvPr/>
        </p:nvSpPr>
        <p:spPr>
          <a:xfrm>
            <a:off x="7492216" y="1093157"/>
            <a:ext cx="2501743" cy="2185214"/>
          </a:xfrm>
          <a:prstGeom prst="rect">
            <a:avLst/>
          </a:prstGeom>
          <a:noFill/>
        </p:spPr>
        <p:txBody>
          <a:bodyPr wrap="square" rtlCol="0">
            <a:spAutoFit/>
          </a:bodyPr>
          <a:lstStyle/>
          <a:p>
            <a:pPr marL="285750" indent="-285750">
              <a:buFont typeface="Arial" panose="020B0604020202020204" pitchFamily="34" charset="0"/>
              <a:buChar char="•"/>
            </a:pPr>
            <a:r>
              <a:rPr lang="en-US" sz="1700" dirty="0"/>
              <a:t>Milk-based beverages like Latte and Americano with Milk dominate sales, indicating strong customer preference for creamy or milky drinks.</a:t>
            </a:r>
          </a:p>
        </p:txBody>
      </p:sp>
      <p:sp>
        <p:nvSpPr>
          <p:cNvPr id="8" name="TextBox 7">
            <a:extLst>
              <a:ext uri="{FF2B5EF4-FFF2-40B4-BE49-F238E27FC236}">
                <a16:creationId xmlns:a16="http://schemas.microsoft.com/office/drawing/2014/main" id="{A046C228-8DD3-A89D-D5C3-84F59C27216E}"/>
              </a:ext>
            </a:extLst>
          </p:cNvPr>
          <p:cNvSpPr txBox="1"/>
          <p:nvPr/>
        </p:nvSpPr>
        <p:spPr>
          <a:xfrm>
            <a:off x="10796531" y="1509009"/>
            <a:ext cx="738130" cy="646331"/>
          </a:xfrm>
          <a:prstGeom prst="rect">
            <a:avLst/>
          </a:prstGeom>
          <a:noFill/>
        </p:spPr>
        <p:txBody>
          <a:bodyPr wrap="square" rtlCol="0">
            <a:spAutoFit/>
          </a:bodyPr>
          <a:lstStyle/>
          <a:p>
            <a:r>
              <a:rPr lang="en-US" sz="3600" b="1" dirty="0">
                <a:latin typeface="Microsoft YaHei" panose="020B0503020204020204" pitchFamily="34" charset="-122"/>
                <a:ea typeface="Microsoft YaHei" panose="020B0503020204020204" pitchFamily="34" charset="-122"/>
              </a:rPr>
              <a:t>1</a:t>
            </a:r>
          </a:p>
        </p:txBody>
      </p:sp>
      <p:graphicFrame>
        <p:nvGraphicFramePr>
          <p:cNvPr id="17" name="Chart 16">
            <a:extLst>
              <a:ext uri="{FF2B5EF4-FFF2-40B4-BE49-F238E27FC236}">
                <a16:creationId xmlns:a16="http://schemas.microsoft.com/office/drawing/2014/main" id="{4F33F158-79F4-AB48-E21E-6F687FF1C79D}"/>
              </a:ext>
            </a:extLst>
          </p:cNvPr>
          <p:cNvGraphicFramePr>
            <a:graphicFrameLocks/>
          </p:cNvGraphicFramePr>
          <p:nvPr>
            <p:extLst>
              <p:ext uri="{D42A27DB-BD31-4B8C-83A1-F6EECF244321}">
                <p14:modId xmlns:p14="http://schemas.microsoft.com/office/powerpoint/2010/main" val="1954480538"/>
              </p:ext>
            </p:extLst>
          </p:nvPr>
        </p:nvGraphicFramePr>
        <p:xfrm>
          <a:off x="3327900" y="1662544"/>
          <a:ext cx="4106676" cy="303365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Table 17">
            <a:extLst>
              <a:ext uri="{FF2B5EF4-FFF2-40B4-BE49-F238E27FC236}">
                <a16:creationId xmlns:a16="http://schemas.microsoft.com/office/drawing/2014/main" id="{8244D085-BAE9-AFA8-FD18-35E4138FA16B}"/>
              </a:ext>
            </a:extLst>
          </p:cNvPr>
          <p:cNvGraphicFramePr>
            <a:graphicFrameLocks noGrp="1"/>
          </p:cNvGraphicFramePr>
          <p:nvPr>
            <p:extLst>
              <p:ext uri="{D42A27DB-BD31-4B8C-83A1-F6EECF244321}">
                <p14:modId xmlns:p14="http://schemas.microsoft.com/office/powerpoint/2010/main" val="2814267951"/>
              </p:ext>
            </p:extLst>
          </p:nvPr>
        </p:nvGraphicFramePr>
        <p:xfrm>
          <a:off x="473864" y="1662544"/>
          <a:ext cx="2352463" cy="3033655"/>
        </p:xfrm>
        <a:graphic>
          <a:graphicData uri="http://schemas.openxmlformats.org/drawingml/2006/table">
            <a:tbl>
              <a:tblPr/>
              <a:tblGrid>
                <a:gridCol w="1314611">
                  <a:extLst>
                    <a:ext uri="{9D8B030D-6E8A-4147-A177-3AD203B41FA5}">
                      <a16:colId xmlns:a16="http://schemas.microsoft.com/office/drawing/2014/main" val="416879566"/>
                    </a:ext>
                  </a:extLst>
                </a:gridCol>
                <a:gridCol w="1037852">
                  <a:extLst>
                    <a:ext uri="{9D8B030D-6E8A-4147-A177-3AD203B41FA5}">
                      <a16:colId xmlns:a16="http://schemas.microsoft.com/office/drawing/2014/main" val="684658384"/>
                    </a:ext>
                  </a:extLst>
                </a:gridCol>
              </a:tblGrid>
              <a:tr h="274791">
                <a:tc>
                  <a:txBody>
                    <a:bodyPr/>
                    <a:lstStyle/>
                    <a:p>
                      <a:pPr algn="ctr" fontAlgn="b"/>
                      <a:r>
                        <a:rPr lang="en-US" sz="1400" b="1" i="0" u="none" strike="noStrike">
                          <a:solidFill>
                            <a:srgbClr val="FFFFFF"/>
                          </a:solidFill>
                          <a:effectLst/>
                          <a:latin typeface="Aptos Narrow" panose="020B0004020202020204" pitchFamily="34" charset="0"/>
                        </a:rPr>
                        <a:t>coffee Name</a:t>
                      </a:r>
                    </a:p>
                  </a:txBody>
                  <a:tcPr marL="6350" marR="6350" marT="6350" marB="0" anchor="b">
                    <a:lnL>
                      <a:noFill/>
                    </a:lnL>
                    <a:lnR>
                      <a:noFill/>
                    </a:lnR>
                    <a:lnT w="12700" cap="flat" cmpd="sng" algn="ctr">
                      <a:solidFill>
                        <a:srgbClr val="782170"/>
                      </a:solidFill>
                      <a:prstDash val="solid"/>
                      <a:round/>
                      <a:headEnd type="none" w="med" len="med"/>
                      <a:tailEnd type="none" w="med" len="med"/>
                    </a:lnT>
                    <a:lnB>
                      <a:noFill/>
                    </a:lnB>
                    <a:solidFill>
                      <a:srgbClr val="A02B93"/>
                    </a:solidFill>
                  </a:tcPr>
                </a:tc>
                <a:tc>
                  <a:txBody>
                    <a:bodyPr/>
                    <a:lstStyle/>
                    <a:p>
                      <a:pPr algn="ctr" fontAlgn="b"/>
                      <a:r>
                        <a:rPr lang="en-US" sz="1400" b="1" i="0" u="none" strike="noStrike" dirty="0">
                          <a:solidFill>
                            <a:srgbClr val="FFFFFF"/>
                          </a:solidFill>
                          <a:effectLst/>
                          <a:latin typeface="Aptos Narrow" panose="020B0004020202020204" pitchFamily="34" charset="0"/>
                        </a:rPr>
                        <a:t>Sales</a:t>
                      </a:r>
                    </a:p>
                  </a:txBody>
                  <a:tcPr marL="6350" marR="6350" marT="6350" marB="0" anchor="b">
                    <a:lnL>
                      <a:noFill/>
                    </a:lnL>
                    <a:lnR>
                      <a:noFill/>
                    </a:lnR>
                    <a:lnT w="12700" cap="flat" cmpd="sng" algn="ctr">
                      <a:solidFill>
                        <a:srgbClr val="782170"/>
                      </a:solidFill>
                      <a:prstDash val="solid"/>
                      <a:round/>
                      <a:headEnd type="none" w="med" len="med"/>
                      <a:tailEnd type="none" w="med" len="med"/>
                    </a:lnT>
                    <a:lnB>
                      <a:noFill/>
                    </a:lnB>
                    <a:solidFill>
                      <a:srgbClr val="A02B93"/>
                    </a:solidFill>
                  </a:tcPr>
                </a:tc>
                <a:extLst>
                  <a:ext uri="{0D108BD9-81ED-4DB2-BD59-A6C34878D82A}">
                    <a16:rowId xmlns:a16="http://schemas.microsoft.com/office/drawing/2014/main" val="4109668877"/>
                  </a:ext>
                </a:extLst>
              </a:tr>
              <a:tr h="277153">
                <a:tc>
                  <a:txBody>
                    <a:bodyPr/>
                    <a:lstStyle/>
                    <a:p>
                      <a:pPr algn="ctr" fontAlgn="b"/>
                      <a:r>
                        <a:rPr lang="en-US" sz="1400" b="1" i="0" u="none" strike="noStrike">
                          <a:solidFill>
                            <a:srgbClr val="000000"/>
                          </a:solidFill>
                          <a:effectLst/>
                          <a:latin typeface="Aptos Narrow" panose="020B0004020202020204" pitchFamily="34" charset="0"/>
                        </a:rPr>
                        <a:t>Latte</a:t>
                      </a:r>
                    </a:p>
                  </a:txBody>
                  <a:tcPr marL="6350" marR="6350" marT="6350" marB="0" anchor="b">
                    <a:lnL>
                      <a:noFill/>
                    </a:lnL>
                    <a:lnR>
                      <a:noFill/>
                    </a:lnR>
                    <a:lnT>
                      <a:noFill/>
                    </a:lnT>
                    <a:lnB>
                      <a:noFill/>
                    </a:lnB>
                    <a:noFill/>
                  </a:tcPr>
                </a:tc>
                <a:tc>
                  <a:txBody>
                    <a:bodyPr/>
                    <a:lstStyle/>
                    <a:p>
                      <a:pPr algn="ctr" fontAlgn="b"/>
                      <a:r>
                        <a:rPr lang="en-US" sz="1400" b="1" i="0" u="none" strike="noStrike">
                          <a:solidFill>
                            <a:srgbClr val="000000"/>
                          </a:solidFill>
                          <a:effectLst/>
                          <a:latin typeface="Aptos Narrow" panose="020B0004020202020204" pitchFamily="34" charset="0"/>
                        </a:rPr>
                        <a:t>26.30%</a:t>
                      </a:r>
                    </a:p>
                  </a:txBody>
                  <a:tcPr marL="6350" marR="6350" marT="6350" marB="0" anchor="b">
                    <a:lnL>
                      <a:noFill/>
                    </a:lnL>
                    <a:lnR>
                      <a:noFill/>
                    </a:lnR>
                    <a:lnT>
                      <a:noFill/>
                    </a:lnT>
                    <a:lnB>
                      <a:noFill/>
                    </a:lnB>
                    <a:noFill/>
                  </a:tcPr>
                </a:tc>
                <a:extLst>
                  <a:ext uri="{0D108BD9-81ED-4DB2-BD59-A6C34878D82A}">
                    <a16:rowId xmlns:a16="http://schemas.microsoft.com/office/drawing/2014/main" val="3468870611"/>
                  </a:ext>
                </a:extLst>
              </a:tr>
              <a:tr h="541640">
                <a:tc>
                  <a:txBody>
                    <a:bodyPr/>
                    <a:lstStyle/>
                    <a:p>
                      <a:pPr algn="ctr" fontAlgn="b"/>
                      <a:r>
                        <a:rPr lang="en-US" sz="1400" b="1" i="0" u="none" strike="noStrike" dirty="0">
                          <a:solidFill>
                            <a:srgbClr val="000000"/>
                          </a:solidFill>
                          <a:effectLst/>
                          <a:latin typeface="Aptos Narrow" panose="020B0004020202020204" pitchFamily="34" charset="0"/>
                        </a:rPr>
                        <a:t>Americano with Milk</a:t>
                      </a:r>
                    </a:p>
                  </a:txBody>
                  <a:tcPr marL="6350" marR="6350" marT="6350" marB="0" anchor="b">
                    <a:lnL>
                      <a:noFill/>
                    </a:lnL>
                    <a:lnR>
                      <a:noFill/>
                    </a:lnR>
                    <a:lnT>
                      <a:noFill/>
                    </a:lnT>
                    <a:lnB>
                      <a:noFill/>
                    </a:lnB>
                    <a:noFill/>
                  </a:tcPr>
                </a:tc>
                <a:tc>
                  <a:txBody>
                    <a:bodyPr/>
                    <a:lstStyle/>
                    <a:p>
                      <a:pPr algn="ctr" fontAlgn="b"/>
                      <a:r>
                        <a:rPr lang="en-US" sz="1400" b="1" i="0" u="none" strike="noStrike">
                          <a:solidFill>
                            <a:srgbClr val="000000"/>
                          </a:solidFill>
                          <a:effectLst/>
                          <a:latin typeface="Aptos Narrow" panose="020B0004020202020204" pitchFamily="34" charset="0"/>
                        </a:rPr>
                        <a:t>22.72%</a:t>
                      </a:r>
                    </a:p>
                  </a:txBody>
                  <a:tcPr marL="6350" marR="6350" marT="6350" marB="0" anchor="b">
                    <a:lnL>
                      <a:noFill/>
                    </a:lnL>
                    <a:lnR>
                      <a:noFill/>
                    </a:lnR>
                    <a:lnT>
                      <a:noFill/>
                    </a:lnT>
                    <a:lnB>
                      <a:noFill/>
                    </a:lnB>
                    <a:noFill/>
                  </a:tcPr>
                </a:tc>
                <a:extLst>
                  <a:ext uri="{0D108BD9-81ED-4DB2-BD59-A6C34878D82A}">
                    <a16:rowId xmlns:a16="http://schemas.microsoft.com/office/drawing/2014/main" val="3134338051"/>
                  </a:ext>
                </a:extLst>
              </a:tr>
              <a:tr h="277153">
                <a:tc>
                  <a:txBody>
                    <a:bodyPr/>
                    <a:lstStyle/>
                    <a:p>
                      <a:pPr algn="ctr" fontAlgn="b"/>
                      <a:r>
                        <a:rPr lang="en-US" sz="1400" b="1" i="0" u="none" strike="noStrike">
                          <a:solidFill>
                            <a:srgbClr val="000000"/>
                          </a:solidFill>
                          <a:effectLst/>
                          <a:latin typeface="Aptos Narrow" panose="020B0004020202020204" pitchFamily="34" charset="0"/>
                        </a:rPr>
                        <a:t>Cappuccino</a:t>
                      </a:r>
                    </a:p>
                  </a:txBody>
                  <a:tcPr marL="6350" marR="6350" marT="6350" marB="0" anchor="b">
                    <a:lnL>
                      <a:noFill/>
                    </a:lnL>
                    <a:lnR>
                      <a:noFill/>
                    </a:lnR>
                    <a:lnT>
                      <a:noFill/>
                    </a:lnT>
                    <a:lnB>
                      <a:noFill/>
                    </a:lnB>
                    <a:noFill/>
                  </a:tcPr>
                </a:tc>
                <a:tc>
                  <a:txBody>
                    <a:bodyPr/>
                    <a:lstStyle/>
                    <a:p>
                      <a:pPr algn="ctr" fontAlgn="b"/>
                      <a:r>
                        <a:rPr lang="en-US" sz="1400" b="1" i="0" u="none" strike="noStrike">
                          <a:solidFill>
                            <a:srgbClr val="000000"/>
                          </a:solidFill>
                          <a:effectLst/>
                          <a:latin typeface="Aptos Narrow" panose="020B0004020202020204" pitchFamily="34" charset="0"/>
                        </a:rPr>
                        <a:t>15.87%</a:t>
                      </a:r>
                    </a:p>
                  </a:txBody>
                  <a:tcPr marL="6350" marR="6350" marT="6350" marB="0" anchor="b">
                    <a:lnL>
                      <a:noFill/>
                    </a:lnL>
                    <a:lnR>
                      <a:noFill/>
                    </a:lnR>
                    <a:lnT>
                      <a:noFill/>
                    </a:lnT>
                    <a:lnB>
                      <a:noFill/>
                    </a:lnB>
                    <a:noFill/>
                  </a:tcPr>
                </a:tc>
                <a:extLst>
                  <a:ext uri="{0D108BD9-81ED-4DB2-BD59-A6C34878D82A}">
                    <a16:rowId xmlns:a16="http://schemas.microsoft.com/office/drawing/2014/main" val="48977108"/>
                  </a:ext>
                </a:extLst>
              </a:tr>
              <a:tr h="277153">
                <a:tc>
                  <a:txBody>
                    <a:bodyPr/>
                    <a:lstStyle/>
                    <a:p>
                      <a:pPr algn="ctr" fontAlgn="b"/>
                      <a:r>
                        <a:rPr lang="en-US" sz="1400" b="1" i="0" u="none" strike="noStrike">
                          <a:solidFill>
                            <a:srgbClr val="000000"/>
                          </a:solidFill>
                          <a:effectLst/>
                          <a:latin typeface="Aptos Narrow" panose="020B0004020202020204" pitchFamily="34" charset="0"/>
                        </a:rPr>
                        <a:t>Americano</a:t>
                      </a:r>
                    </a:p>
                  </a:txBody>
                  <a:tcPr marL="6350" marR="6350" marT="6350" marB="0" anchor="b">
                    <a:lnL>
                      <a:noFill/>
                    </a:lnL>
                    <a:lnR>
                      <a:noFill/>
                    </a:lnR>
                    <a:lnT>
                      <a:noFill/>
                    </a:lnT>
                    <a:lnB>
                      <a:noFill/>
                    </a:lnB>
                    <a:noFill/>
                  </a:tcPr>
                </a:tc>
                <a:tc>
                  <a:txBody>
                    <a:bodyPr/>
                    <a:lstStyle/>
                    <a:p>
                      <a:pPr algn="ctr" fontAlgn="b"/>
                      <a:r>
                        <a:rPr lang="en-US" sz="1400" b="1" i="0" u="none" strike="noStrike">
                          <a:solidFill>
                            <a:srgbClr val="000000"/>
                          </a:solidFill>
                          <a:effectLst/>
                          <a:latin typeface="Aptos Narrow" panose="020B0004020202020204" pitchFamily="34" charset="0"/>
                        </a:rPr>
                        <a:t>10.22%</a:t>
                      </a:r>
                    </a:p>
                  </a:txBody>
                  <a:tcPr marL="6350" marR="6350" marT="6350" marB="0" anchor="b">
                    <a:lnL>
                      <a:noFill/>
                    </a:lnL>
                    <a:lnR>
                      <a:noFill/>
                    </a:lnR>
                    <a:lnT>
                      <a:noFill/>
                    </a:lnT>
                    <a:lnB>
                      <a:noFill/>
                    </a:lnB>
                    <a:noFill/>
                  </a:tcPr>
                </a:tc>
                <a:extLst>
                  <a:ext uri="{0D108BD9-81ED-4DB2-BD59-A6C34878D82A}">
                    <a16:rowId xmlns:a16="http://schemas.microsoft.com/office/drawing/2014/main" val="6214425"/>
                  </a:ext>
                </a:extLst>
              </a:tr>
              <a:tr h="277153">
                <a:tc>
                  <a:txBody>
                    <a:bodyPr/>
                    <a:lstStyle/>
                    <a:p>
                      <a:pPr algn="ctr" fontAlgn="b"/>
                      <a:r>
                        <a:rPr lang="en-US" sz="1400" b="1" i="0" u="none" strike="noStrike">
                          <a:solidFill>
                            <a:srgbClr val="000000"/>
                          </a:solidFill>
                          <a:effectLst/>
                          <a:latin typeface="Aptos Narrow" panose="020B0004020202020204" pitchFamily="34" charset="0"/>
                        </a:rPr>
                        <a:t>Hot Chocolate</a:t>
                      </a:r>
                    </a:p>
                  </a:txBody>
                  <a:tcPr marL="6350" marR="6350" marT="6350" marB="0" anchor="b">
                    <a:lnL>
                      <a:noFill/>
                    </a:lnL>
                    <a:lnR>
                      <a:noFill/>
                    </a:lnR>
                    <a:lnT>
                      <a:noFill/>
                    </a:lnT>
                    <a:lnB>
                      <a:noFill/>
                    </a:lnB>
                    <a:noFill/>
                  </a:tcPr>
                </a:tc>
                <a:tc>
                  <a:txBody>
                    <a:bodyPr/>
                    <a:lstStyle/>
                    <a:p>
                      <a:pPr algn="ctr" fontAlgn="b"/>
                      <a:r>
                        <a:rPr lang="en-US" sz="1400" b="1" i="0" u="none" strike="noStrike">
                          <a:solidFill>
                            <a:srgbClr val="000000"/>
                          </a:solidFill>
                          <a:effectLst/>
                          <a:latin typeface="Aptos Narrow" panose="020B0004020202020204" pitchFamily="34" charset="0"/>
                        </a:rPr>
                        <a:t>8.91%</a:t>
                      </a:r>
                    </a:p>
                  </a:txBody>
                  <a:tcPr marL="6350" marR="6350" marT="6350" marB="0" anchor="b">
                    <a:lnL>
                      <a:noFill/>
                    </a:lnL>
                    <a:lnR>
                      <a:noFill/>
                    </a:lnR>
                    <a:lnT>
                      <a:noFill/>
                    </a:lnT>
                    <a:lnB>
                      <a:noFill/>
                    </a:lnB>
                    <a:noFill/>
                  </a:tcPr>
                </a:tc>
                <a:extLst>
                  <a:ext uri="{0D108BD9-81ED-4DB2-BD59-A6C34878D82A}">
                    <a16:rowId xmlns:a16="http://schemas.microsoft.com/office/drawing/2014/main" val="304763883"/>
                  </a:ext>
                </a:extLst>
              </a:tr>
              <a:tr h="277153">
                <a:tc>
                  <a:txBody>
                    <a:bodyPr/>
                    <a:lstStyle/>
                    <a:p>
                      <a:pPr algn="ctr" fontAlgn="b"/>
                      <a:r>
                        <a:rPr lang="en-US" sz="1400" b="1" i="0" u="none" strike="noStrike">
                          <a:solidFill>
                            <a:srgbClr val="000000"/>
                          </a:solidFill>
                          <a:effectLst/>
                          <a:latin typeface="Aptos Narrow" panose="020B0004020202020204" pitchFamily="34" charset="0"/>
                        </a:rPr>
                        <a:t>Cortado</a:t>
                      </a:r>
                    </a:p>
                  </a:txBody>
                  <a:tcPr marL="6350" marR="6350" marT="6350" marB="0" anchor="b">
                    <a:lnL>
                      <a:noFill/>
                    </a:lnL>
                    <a:lnR>
                      <a:noFill/>
                    </a:lnR>
                    <a:lnT>
                      <a:noFill/>
                    </a:lnT>
                    <a:lnB>
                      <a:noFill/>
                    </a:lnB>
                    <a:noFill/>
                  </a:tcPr>
                </a:tc>
                <a:tc>
                  <a:txBody>
                    <a:bodyPr/>
                    <a:lstStyle/>
                    <a:p>
                      <a:pPr algn="ctr" fontAlgn="b"/>
                      <a:r>
                        <a:rPr lang="en-US" sz="1400" b="1" i="0" u="none" strike="noStrike">
                          <a:solidFill>
                            <a:srgbClr val="000000"/>
                          </a:solidFill>
                          <a:effectLst/>
                          <a:latin typeface="Aptos Narrow" panose="020B0004020202020204" pitchFamily="34" charset="0"/>
                        </a:rPr>
                        <a:t>7.61%</a:t>
                      </a:r>
                    </a:p>
                  </a:txBody>
                  <a:tcPr marL="6350" marR="6350" marT="6350" marB="0" anchor="b">
                    <a:lnL>
                      <a:noFill/>
                    </a:lnL>
                    <a:lnR>
                      <a:noFill/>
                    </a:lnR>
                    <a:lnT>
                      <a:noFill/>
                    </a:lnT>
                    <a:lnB>
                      <a:noFill/>
                    </a:lnB>
                    <a:noFill/>
                  </a:tcPr>
                </a:tc>
                <a:extLst>
                  <a:ext uri="{0D108BD9-81ED-4DB2-BD59-A6C34878D82A}">
                    <a16:rowId xmlns:a16="http://schemas.microsoft.com/office/drawing/2014/main" val="1767637563"/>
                  </a:ext>
                </a:extLst>
              </a:tr>
              <a:tr h="277153">
                <a:tc>
                  <a:txBody>
                    <a:bodyPr/>
                    <a:lstStyle/>
                    <a:p>
                      <a:pPr algn="ctr" fontAlgn="b"/>
                      <a:r>
                        <a:rPr lang="en-US" sz="1400" b="1" i="0" u="none" strike="noStrike">
                          <a:solidFill>
                            <a:srgbClr val="000000"/>
                          </a:solidFill>
                          <a:effectLst/>
                          <a:latin typeface="Aptos Narrow" panose="020B0004020202020204" pitchFamily="34" charset="0"/>
                        </a:rPr>
                        <a:t>Cocoa</a:t>
                      </a:r>
                    </a:p>
                  </a:txBody>
                  <a:tcPr marL="6350" marR="6350" marT="6350" marB="0" anchor="b">
                    <a:lnL>
                      <a:noFill/>
                    </a:lnL>
                    <a:lnR>
                      <a:noFill/>
                    </a:lnR>
                    <a:lnT>
                      <a:noFill/>
                    </a:lnT>
                    <a:lnB>
                      <a:noFill/>
                    </a:lnB>
                    <a:noFill/>
                  </a:tcPr>
                </a:tc>
                <a:tc>
                  <a:txBody>
                    <a:bodyPr/>
                    <a:lstStyle/>
                    <a:p>
                      <a:pPr algn="ctr" fontAlgn="b"/>
                      <a:r>
                        <a:rPr lang="en-US" sz="1400" b="1" i="0" u="none" strike="noStrike">
                          <a:solidFill>
                            <a:srgbClr val="000000"/>
                          </a:solidFill>
                          <a:effectLst/>
                          <a:latin typeface="Aptos Narrow" panose="020B0004020202020204" pitchFamily="34" charset="0"/>
                        </a:rPr>
                        <a:t>5.93%</a:t>
                      </a:r>
                    </a:p>
                  </a:txBody>
                  <a:tcPr marL="6350" marR="6350" marT="6350" marB="0" anchor="b">
                    <a:lnL>
                      <a:noFill/>
                    </a:lnL>
                    <a:lnR>
                      <a:noFill/>
                    </a:lnR>
                    <a:lnT>
                      <a:noFill/>
                    </a:lnT>
                    <a:lnB>
                      <a:noFill/>
                    </a:lnB>
                    <a:noFill/>
                  </a:tcPr>
                </a:tc>
                <a:extLst>
                  <a:ext uri="{0D108BD9-81ED-4DB2-BD59-A6C34878D82A}">
                    <a16:rowId xmlns:a16="http://schemas.microsoft.com/office/drawing/2014/main" val="847036126"/>
                  </a:ext>
                </a:extLst>
              </a:tr>
              <a:tr h="277153">
                <a:tc>
                  <a:txBody>
                    <a:bodyPr/>
                    <a:lstStyle/>
                    <a:p>
                      <a:pPr algn="ctr" fontAlgn="b"/>
                      <a:r>
                        <a:rPr lang="en-US" sz="1400" b="1" i="0" u="none" strike="noStrike">
                          <a:solidFill>
                            <a:srgbClr val="000000"/>
                          </a:solidFill>
                          <a:effectLst/>
                          <a:latin typeface="Aptos Narrow" panose="020B0004020202020204" pitchFamily="34" charset="0"/>
                        </a:rPr>
                        <a:t>Espresso</a:t>
                      </a:r>
                    </a:p>
                  </a:txBody>
                  <a:tcPr marL="6350" marR="6350" marT="6350" marB="0" anchor="b">
                    <a:lnL>
                      <a:noFill/>
                    </a:lnL>
                    <a:lnR>
                      <a:noFill/>
                    </a:lnR>
                    <a:lnT>
                      <a:noFill/>
                    </a:lnT>
                    <a:lnB w="6350" cap="flat" cmpd="sng" algn="ctr">
                      <a:solidFill>
                        <a:srgbClr val="782170"/>
                      </a:solidFill>
                      <a:prstDash val="solid"/>
                      <a:round/>
                      <a:headEnd type="none" w="med" len="med"/>
                      <a:tailEnd type="none" w="med" len="med"/>
                    </a:lnB>
                    <a:noFill/>
                  </a:tcPr>
                </a:tc>
                <a:tc>
                  <a:txBody>
                    <a:bodyPr/>
                    <a:lstStyle/>
                    <a:p>
                      <a:pPr algn="ctr" fontAlgn="b"/>
                      <a:r>
                        <a:rPr lang="en-US" sz="1400" b="1" i="0" u="none" strike="noStrike">
                          <a:solidFill>
                            <a:srgbClr val="000000"/>
                          </a:solidFill>
                          <a:effectLst/>
                          <a:latin typeface="Aptos Narrow" panose="020B0004020202020204" pitchFamily="34" charset="0"/>
                        </a:rPr>
                        <a:t>2.43%</a:t>
                      </a:r>
                    </a:p>
                  </a:txBody>
                  <a:tcPr marL="6350" marR="6350" marT="6350" marB="0" anchor="b">
                    <a:lnL>
                      <a:noFill/>
                    </a:lnL>
                    <a:lnR>
                      <a:noFill/>
                    </a:lnR>
                    <a:lnT>
                      <a:noFill/>
                    </a:lnT>
                    <a:lnB w="6350" cap="flat" cmpd="sng" algn="ctr">
                      <a:solidFill>
                        <a:srgbClr val="782170"/>
                      </a:solidFill>
                      <a:prstDash val="solid"/>
                      <a:round/>
                      <a:headEnd type="none" w="med" len="med"/>
                      <a:tailEnd type="none" w="med" len="med"/>
                    </a:lnB>
                    <a:noFill/>
                  </a:tcPr>
                </a:tc>
                <a:extLst>
                  <a:ext uri="{0D108BD9-81ED-4DB2-BD59-A6C34878D82A}">
                    <a16:rowId xmlns:a16="http://schemas.microsoft.com/office/drawing/2014/main" val="3452333466"/>
                  </a:ext>
                </a:extLst>
              </a:tr>
              <a:tr h="277153">
                <a:tc>
                  <a:txBody>
                    <a:bodyPr/>
                    <a:lstStyle/>
                    <a:p>
                      <a:pPr algn="ctr" fontAlgn="b"/>
                      <a:r>
                        <a:rPr lang="en-US" sz="1400" b="1" i="0" u="none" strike="noStrike">
                          <a:solidFill>
                            <a:srgbClr val="000000"/>
                          </a:solidFill>
                          <a:effectLst/>
                          <a:latin typeface="Aptos Narrow" panose="020B0004020202020204" pitchFamily="34" charset="0"/>
                        </a:rPr>
                        <a:t>Grand Total</a:t>
                      </a:r>
                    </a:p>
                  </a:txBody>
                  <a:tcPr marL="6350" marR="6350" marT="6350" marB="0" anchor="b">
                    <a:lnL>
                      <a:noFill/>
                    </a:lnL>
                    <a:lnR>
                      <a:noFill/>
                    </a:lnR>
                    <a:lnT w="6350" cap="flat" cmpd="sng" algn="ctr">
                      <a:solidFill>
                        <a:srgbClr val="782170"/>
                      </a:solidFill>
                      <a:prstDash val="solid"/>
                      <a:round/>
                      <a:headEnd type="none" w="med" len="med"/>
                      <a:tailEnd type="none" w="med" len="med"/>
                    </a:lnT>
                    <a:lnB w="12700" cap="flat" cmpd="sng" algn="ctr">
                      <a:solidFill>
                        <a:srgbClr val="78217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Aptos Narrow" panose="020B0004020202020204" pitchFamily="34" charset="0"/>
                        </a:rPr>
                        <a:t>100.00%</a:t>
                      </a:r>
                    </a:p>
                  </a:txBody>
                  <a:tcPr marL="6350" marR="6350" marT="6350" marB="0" anchor="b">
                    <a:lnL>
                      <a:noFill/>
                    </a:lnL>
                    <a:lnR>
                      <a:noFill/>
                    </a:lnR>
                    <a:lnT w="6350" cap="flat" cmpd="sng" algn="ctr">
                      <a:solidFill>
                        <a:srgbClr val="782170"/>
                      </a:solidFill>
                      <a:prstDash val="solid"/>
                      <a:round/>
                      <a:headEnd type="none" w="med" len="med"/>
                      <a:tailEnd type="none" w="med" len="med"/>
                    </a:lnT>
                    <a:lnB w="12700" cap="flat" cmpd="sng" algn="ctr">
                      <a:solidFill>
                        <a:srgbClr val="782170"/>
                      </a:solidFill>
                      <a:prstDash val="solid"/>
                      <a:round/>
                      <a:headEnd type="none" w="med" len="med"/>
                      <a:tailEnd type="none" w="med" len="med"/>
                    </a:lnB>
                    <a:noFill/>
                  </a:tcPr>
                </a:tc>
                <a:extLst>
                  <a:ext uri="{0D108BD9-81ED-4DB2-BD59-A6C34878D82A}">
                    <a16:rowId xmlns:a16="http://schemas.microsoft.com/office/drawing/2014/main" val="1440454662"/>
                  </a:ext>
                </a:extLst>
              </a:tr>
            </a:tbl>
          </a:graphicData>
        </a:graphic>
      </p:graphicFrame>
      <p:sp>
        <p:nvSpPr>
          <p:cNvPr id="19" name="TextBox 18">
            <a:extLst>
              <a:ext uri="{FF2B5EF4-FFF2-40B4-BE49-F238E27FC236}">
                <a16:creationId xmlns:a16="http://schemas.microsoft.com/office/drawing/2014/main" id="{51FDCD2F-063C-A636-31F7-63E25EEB6504}"/>
              </a:ext>
            </a:extLst>
          </p:cNvPr>
          <p:cNvSpPr txBox="1"/>
          <p:nvPr/>
        </p:nvSpPr>
        <p:spPr>
          <a:xfrm>
            <a:off x="7434576" y="461940"/>
            <a:ext cx="2617025" cy="369332"/>
          </a:xfrm>
          <a:prstGeom prst="rect">
            <a:avLst/>
          </a:prstGeom>
          <a:noFill/>
        </p:spPr>
        <p:txBody>
          <a:bodyPr wrap="square" rtlCol="0">
            <a:spAutoFit/>
          </a:bodyPr>
          <a:lstStyle/>
          <a:p>
            <a:pPr algn="ctr"/>
            <a:r>
              <a:rPr lang="en-US" b="1" dirty="0">
                <a:latin typeface="Microsoft YaHei" panose="020B0503020204020204" pitchFamily="34" charset="-122"/>
                <a:ea typeface="Microsoft YaHei" panose="020B0503020204020204" pitchFamily="34" charset="-122"/>
              </a:rPr>
              <a:t>Key Insight:</a:t>
            </a:r>
          </a:p>
        </p:txBody>
      </p:sp>
      <p:sp>
        <p:nvSpPr>
          <p:cNvPr id="23" name="TextBox 22">
            <a:extLst>
              <a:ext uri="{FF2B5EF4-FFF2-40B4-BE49-F238E27FC236}">
                <a16:creationId xmlns:a16="http://schemas.microsoft.com/office/drawing/2014/main" id="{CD682C86-E610-77EC-6036-5F43297BA1AD}"/>
              </a:ext>
            </a:extLst>
          </p:cNvPr>
          <p:cNvSpPr txBox="1"/>
          <p:nvPr/>
        </p:nvSpPr>
        <p:spPr>
          <a:xfrm>
            <a:off x="7434576" y="3509787"/>
            <a:ext cx="2501743" cy="3231654"/>
          </a:xfrm>
          <a:prstGeom prst="rect">
            <a:avLst/>
          </a:prstGeom>
          <a:noFill/>
        </p:spPr>
        <p:txBody>
          <a:bodyPr wrap="square" rtlCol="0">
            <a:spAutoFit/>
          </a:bodyPr>
          <a:lstStyle/>
          <a:p>
            <a:pPr marL="285750" indent="-285750">
              <a:buFont typeface="Arial" panose="020B0604020202020204" pitchFamily="34" charset="0"/>
              <a:buChar char="•"/>
            </a:pPr>
            <a:r>
              <a:rPr lang="en-US" sz="1700" dirty="0"/>
              <a:t>Focus on maintaining adequate stock levels for high performers (e.g., Latte and Americano with Milk) while considering inventory adjustments or bundle deals for low sellers to minimize waste and increase their appeal.</a:t>
            </a:r>
          </a:p>
        </p:txBody>
      </p:sp>
    </p:spTree>
    <p:extLst>
      <p:ext uri="{BB962C8B-B14F-4D97-AF65-F5344CB8AC3E}">
        <p14:creationId xmlns:p14="http://schemas.microsoft.com/office/powerpoint/2010/main" val="1425848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ADB49C3D-DDC9-3E38-1E16-9055CB692879}"/>
            </a:ext>
          </a:extLst>
        </p:cNvPr>
        <p:cNvGrpSpPr/>
        <p:nvPr/>
      </p:nvGrpSpPr>
      <p:grpSpPr>
        <a:xfrm>
          <a:off x="0" y="0"/>
          <a:ext cx="0" cy="0"/>
          <a:chOff x="0" y="0"/>
          <a:chExt cx="0" cy="0"/>
        </a:xfrm>
      </p:grpSpPr>
      <p:sp>
        <p:nvSpPr>
          <p:cNvPr id="16" name="Freeform: Shape 15">
            <a:extLst>
              <a:ext uri="{FF2B5EF4-FFF2-40B4-BE49-F238E27FC236}">
                <a16:creationId xmlns:a16="http://schemas.microsoft.com/office/drawing/2014/main" id="{86641E83-89B3-07E3-D456-DAA113D01F34}"/>
              </a:ext>
            </a:extLst>
          </p:cNvPr>
          <p:cNvSpPr/>
          <p:nvPr/>
        </p:nvSpPr>
        <p:spPr>
          <a:xfrm>
            <a:off x="121186" y="0"/>
            <a:ext cx="11359811" cy="6858000"/>
          </a:xfrm>
          <a:custGeom>
            <a:avLst/>
            <a:gdLst>
              <a:gd name="connsiteX0" fmla="*/ 0 w 11359811"/>
              <a:gd name="connsiteY0" fmla="*/ 0 h 6858000"/>
              <a:gd name="connsiteX1" fmla="*/ 10815484 w 11359811"/>
              <a:gd name="connsiteY1" fmla="*/ 0 h 6858000"/>
              <a:gd name="connsiteX2" fmla="*/ 10815484 w 11359811"/>
              <a:gd name="connsiteY2" fmla="*/ 4707386 h 6858000"/>
              <a:gd name="connsiteX3" fmla="*/ 11202492 w 11359811"/>
              <a:gd name="connsiteY3" fmla="*/ 4707386 h 6858000"/>
              <a:gd name="connsiteX4" fmla="*/ 11359811 w 11359811"/>
              <a:gd name="connsiteY4" fmla="*/ 4864705 h 6858000"/>
              <a:gd name="connsiteX5" fmla="*/ 11359811 w 11359811"/>
              <a:gd name="connsiteY5" fmla="*/ 5493964 h 6858000"/>
              <a:gd name="connsiteX6" fmla="*/ 11202492 w 11359811"/>
              <a:gd name="connsiteY6" fmla="*/ 5651283 h 6858000"/>
              <a:gd name="connsiteX7" fmla="*/ 10815484 w 11359811"/>
              <a:gd name="connsiteY7" fmla="*/ 5651283 h 6858000"/>
              <a:gd name="connsiteX8" fmla="*/ 10815484 w 11359811"/>
              <a:gd name="connsiteY8" fmla="*/ 6858000 h 6858000"/>
              <a:gd name="connsiteX9" fmla="*/ 0 w 11359811"/>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59811" h="6858000">
                <a:moveTo>
                  <a:pt x="0" y="0"/>
                </a:moveTo>
                <a:lnTo>
                  <a:pt x="10815484" y="0"/>
                </a:lnTo>
                <a:lnTo>
                  <a:pt x="10815484" y="4707386"/>
                </a:lnTo>
                <a:lnTo>
                  <a:pt x="11202492" y="4707386"/>
                </a:lnTo>
                <a:cubicBezTo>
                  <a:pt x="11289377" y="4707386"/>
                  <a:pt x="11359811" y="4777820"/>
                  <a:pt x="11359811" y="4864705"/>
                </a:cubicBezTo>
                <a:lnTo>
                  <a:pt x="11359811" y="5493964"/>
                </a:lnTo>
                <a:cubicBezTo>
                  <a:pt x="11359811" y="5580849"/>
                  <a:pt x="11289377" y="5651283"/>
                  <a:pt x="11202492" y="5651283"/>
                </a:cubicBezTo>
                <a:lnTo>
                  <a:pt x="10815484" y="5651283"/>
                </a:lnTo>
                <a:lnTo>
                  <a:pt x="10815484" y="6858000"/>
                </a:lnTo>
                <a:lnTo>
                  <a:pt x="0" y="6858000"/>
                </a:lnTo>
                <a:close/>
              </a:path>
            </a:pathLst>
          </a:custGeom>
          <a:solidFill>
            <a:schemeClr val="bg1"/>
          </a:solidFill>
          <a:ln>
            <a:solidFill>
              <a:schemeClr val="tx1"/>
            </a:solidFill>
          </a:ln>
          <a:effectLst>
            <a:outerShdw blurRad="127000" dist="63500" algn="ctr" rotWithShape="0">
              <a:srgbClr val="000000">
                <a:alpha val="40000"/>
              </a:srgb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AD2172C1-B143-58E7-3975-058BA2B481BC}"/>
              </a:ext>
            </a:extLst>
          </p:cNvPr>
          <p:cNvSpPr txBox="1"/>
          <p:nvPr/>
        </p:nvSpPr>
        <p:spPr>
          <a:xfrm>
            <a:off x="7735673" y="587605"/>
            <a:ext cx="1738831" cy="1446550"/>
          </a:xfrm>
          <a:prstGeom prst="rect">
            <a:avLst/>
          </a:prstGeom>
          <a:solidFill>
            <a:schemeClr val="bg1">
              <a:alpha val="6000"/>
            </a:schemeClr>
          </a:solidFill>
        </p:spPr>
        <p:txBody>
          <a:bodyPr wrap="square" rtlCol="0">
            <a:spAutoFit/>
          </a:bodyPr>
          <a:lstStyle/>
          <a:p>
            <a:r>
              <a:rPr lang="en-US" sz="8800" dirty="0">
                <a:solidFill>
                  <a:schemeClr val="bg2">
                    <a:lumMod val="50000"/>
                  </a:schemeClr>
                </a:solidFill>
                <a:latin typeface="Microsoft YaHei" panose="020B0503020204020204" pitchFamily="34" charset="-122"/>
                <a:ea typeface="Microsoft YaHei" panose="020B0503020204020204" pitchFamily="34" charset="-122"/>
              </a:rPr>
              <a:t>04</a:t>
            </a:r>
          </a:p>
        </p:txBody>
      </p:sp>
      <p:sp>
        <p:nvSpPr>
          <p:cNvPr id="3" name="TextBox 2">
            <a:extLst>
              <a:ext uri="{FF2B5EF4-FFF2-40B4-BE49-F238E27FC236}">
                <a16:creationId xmlns:a16="http://schemas.microsoft.com/office/drawing/2014/main" id="{F55F6BB0-31D2-5D09-E427-1ACD8EC95FBD}"/>
              </a:ext>
            </a:extLst>
          </p:cNvPr>
          <p:cNvSpPr txBox="1"/>
          <p:nvPr/>
        </p:nvSpPr>
        <p:spPr>
          <a:xfrm>
            <a:off x="7194929" y="1618656"/>
            <a:ext cx="2820318" cy="830997"/>
          </a:xfrm>
          <a:prstGeom prst="rect">
            <a:avLst/>
          </a:prstGeom>
          <a:noFill/>
        </p:spPr>
        <p:txBody>
          <a:bodyPr wrap="square" rtlCol="0">
            <a:spAutoFit/>
          </a:bodyPr>
          <a:lstStyle/>
          <a:p>
            <a:pPr algn="ctr"/>
            <a:r>
              <a:rPr lang="en-US" sz="2400" b="1" dirty="0"/>
              <a:t>Payment Method comparison</a:t>
            </a:r>
          </a:p>
        </p:txBody>
      </p:sp>
      <p:sp>
        <p:nvSpPr>
          <p:cNvPr id="6" name="TextBox 5">
            <a:extLst>
              <a:ext uri="{FF2B5EF4-FFF2-40B4-BE49-F238E27FC236}">
                <a16:creationId xmlns:a16="http://schemas.microsoft.com/office/drawing/2014/main" id="{81C6EEAB-C5AE-CB87-7F71-ADA65521F2F0}"/>
              </a:ext>
            </a:extLst>
          </p:cNvPr>
          <p:cNvSpPr txBox="1"/>
          <p:nvPr/>
        </p:nvSpPr>
        <p:spPr>
          <a:xfrm>
            <a:off x="7354217" y="2663462"/>
            <a:ext cx="2501743" cy="1323439"/>
          </a:xfrm>
          <a:prstGeom prst="rect">
            <a:avLst/>
          </a:prstGeom>
          <a:noFill/>
        </p:spPr>
        <p:txBody>
          <a:bodyPr wrap="square" rtlCol="0">
            <a:spAutoFit/>
          </a:bodyPr>
          <a:lstStyle/>
          <a:p>
            <a:r>
              <a:rPr lang="en-US" sz="1600" dirty="0"/>
              <a:t>Analyzing payment methods helps understand customer preferences and transaction trends.</a:t>
            </a:r>
          </a:p>
        </p:txBody>
      </p:sp>
      <p:sp>
        <p:nvSpPr>
          <p:cNvPr id="7" name="TextBox 6">
            <a:extLst>
              <a:ext uri="{FF2B5EF4-FFF2-40B4-BE49-F238E27FC236}">
                <a16:creationId xmlns:a16="http://schemas.microsoft.com/office/drawing/2014/main" id="{8C8140E2-C0A9-BD02-4CBD-A7630C0F33A0}"/>
              </a:ext>
            </a:extLst>
          </p:cNvPr>
          <p:cNvSpPr txBox="1"/>
          <p:nvPr/>
        </p:nvSpPr>
        <p:spPr>
          <a:xfrm>
            <a:off x="10884666" y="4902506"/>
            <a:ext cx="738130" cy="646331"/>
          </a:xfrm>
          <a:prstGeom prst="rect">
            <a:avLst/>
          </a:prstGeom>
          <a:noFill/>
        </p:spPr>
        <p:txBody>
          <a:bodyPr wrap="square" rtlCol="0">
            <a:spAutoFit/>
          </a:bodyPr>
          <a:lstStyle/>
          <a:p>
            <a:r>
              <a:rPr lang="en-US" sz="3600" b="1" dirty="0">
                <a:latin typeface="Microsoft YaHei" panose="020B0503020204020204" pitchFamily="34" charset="-122"/>
                <a:ea typeface="Microsoft YaHei" panose="020B0503020204020204" pitchFamily="34" charset="-122"/>
              </a:rPr>
              <a:t>4</a:t>
            </a:r>
          </a:p>
        </p:txBody>
      </p:sp>
      <p:sp>
        <p:nvSpPr>
          <p:cNvPr id="5" name="Freeform: Shape 4">
            <a:extLst>
              <a:ext uri="{FF2B5EF4-FFF2-40B4-BE49-F238E27FC236}">
                <a16:creationId xmlns:a16="http://schemas.microsoft.com/office/drawing/2014/main" id="{F259FD35-E279-41BE-6194-A762F78AAD2F}"/>
              </a:ext>
            </a:extLst>
          </p:cNvPr>
          <p:cNvSpPr/>
          <p:nvPr/>
        </p:nvSpPr>
        <p:spPr>
          <a:xfrm>
            <a:off x="-596331" y="0"/>
            <a:ext cx="11359811" cy="6858000"/>
          </a:xfrm>
          <a:custGeom>
            <a:avLst/>
            <a:gdLst>
              <a:gd name="connsiteX0" fmla="*/ 0 w 11359811"/>
              <a:gd name="connsiteY0" fmla="*/ 0 h 6858000"/>
              <a:gd name="connsiteX1" fmla="*/ 10815484 w 11359811"/>
              <a:gd name="connsiteY1" fmla="*/ 0 h 6858000"/>
              <a:gd name="connsiteX2" fmla="*/ 10815484 w 11359811"/>
              <a:gd name="connsiteY2" fmla="*/ 3592648 h 6858000"/>
              <a:gd name="connsiteX3" fmla="*/ 11202492 w 11359811"/>
              <a:gd name="connsiteY3" fmla="*/ 3592648 h 6858000"/>
              <a:gd name="connsiteX4" fmla="*/ 11359811 w 11359811"/>
              <a:gd name="connsiteY4" fmla="*/ 3749967 h 6858000"/>
              <a:gd name="connsiteX5" fmla="*/ 11359811 w 11359811"/>
              <a:gd name="connsiteY5" fmla="*/ 4379226 h 6858000"/>
              <a:gd name="connsiteX6" fmla="*/ 11202492 w 11359811"/>
              <a:gd name="connsiteY6" fmla="*/ 4536545 h 6858000"/>
              <a:gd name="connsiteX7" fmla="*/ 10815484 w 11359811"/>
              <a:gd name="connsiteY7" fmla="*/ 4536545 h 6858000"/>
              <a:gd name="connsiteX8" fmla="*/ 10815484 w 11359811"/>
              <a:gd name="connsiteY8" fmla="*/ 6858000 h 6858000"/>
              <a:gd name="connsiteX9" fmla="*/ 0 w 11359811"/>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59811" h="6858000">
                <a:moveTo>
                  <a:pt x="0" y="0"/>
                </a:moveTo>
                <a:lnTo>
                  <a:pt x="10815484" y="0"/>
                </a:lnTo>
                <a:lnTo>
                  <a:pt x="10815484" y="3592648"/>
                </a:lnTo>
                <a:lnTo>
                  <a:pt x="11202492" y="3592648"/>
                </a:lnTo>
                <a:cubicBezTo>
                  <a:pt x="11289377" y="3592648"/>
                  <a:pt x="11359811" y="3663082"/>
                  <a:pt x="11359811" y="3749967"/>
                </a:cubicBezTo>
                <a:lnTo>
                  <a:pt x="11359811" y="4379226"/>
                </a:lnTo>
                <a:cubicBezTo>
                  <a:pt x="11359811" y="4466111"/>
                  <a:pt x="11289377" y="4536545"/>
                  <a:pt x="11202492" y="4536545"/>
                </a:cubicBezTo>
                <a:lnTo>
                  <a:pt x="10815484" y="4536545"/>
                </a:lnTo>
                <a:lnTo>
                  <a:pt x="10815484" y="6858000"/>
                </a:lnTo>
                <a:lnTo>
                  <a:pt x="0" y="6858000"/>
                </a:lnTo>
                <a:close/>
              </a:path>
            </a:pathLst>
          </a:custGeom>
          <a:solidFill>
            <a:schemeClr val="bg1"/>
          </a:solidFill>
          <a:effectLst>
            <a:outerShdw blurRad="127000" dist="63500" algn="ctr" rotWithShape="0">
              <a:srgbClr val="000000">
                <a:alpha val="40000"/>
              </a:srgb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A9C9BB0D-E6C1-F54F-F52C-86B364414BF7}"/>
              </a:ext>
            </a:extLst>
          </p:cNvPr>
          <p:cNvSpPr txBox="1"/>
          <p:nvPr/>
        </p:nvSpPr>
        <p:spPr>
          <a:xfrm>
            <a:off x="7139341" y="587605"/>
            <a:ext cx="1738831" cy="1446550"/>
          </a:xfrm>
          <a:prstGeom prst="rect">
            <a:avLst/>
          </a:prstGeom>
          <a:solidFill>
            <a:schemeClr val="bg1">
              <a:alpha val="6000"/>
            </a:schemeClr>
          </a:solidFill>
        </p:spPr>
        <p:txBody>
          <a:bodyPr wrap="square" rtlCol="0">
            <a:spAutoFit/>
          </a:bodyPr>
          <a:lstStyle/>
          <a:p>
            <a:r>
              <a:rPr lang="en-US" sz="8800" dirty="0">
                <a:solidFill>
                  <a:schemeClr val="bg2">
                    <a:lumMod val="50000"/>
                  </a:schemeClr>
                </a:solidFill>
                <a:latin typeface="Microsoft YaHei" panose="020B0503020204020204" pitchFamily="34" charset="-122"/>
                <a:ea typeface="Microsoft YaHei" panose="020B0503020204020204" pitchFamily="34" charset="-122"/>
              </a:rPr>
              <a:t>03</a:t>
            </a:r>
          </a:p>
        </p:txBody>
      </p:sp>
      <p:sp>
        <p:nvSpPr>
          <p:cNvPr id="9" name="TextBox 8">
            <a:extLst>
              <a:ext uri="{FF2B5EF4-FFF2-40B4-BE49-F238E27FC236}">
                <a16:creationId xmlns:a16="http://schemas.microsoft.com/office/drawing/2014/main" id="{871B7DF9-C227-8927-EC15-7700F84CD846}"/>
              </a:ext>
            </a:extLst>
          </p:cNvPr>
          <p:cNvSpPr txBox="1"/>
          <p:nvPr/>
        </p:nvSpPr>
        <p:spPr>
          <a:xfrm>
            <a:off x="6598597" y="1618656"/>
            <a:ext cx="2820318" cy="830997"/>
          </a:xfrm>
          <a:prstGeom prst="rect">
            <a:avLst/>
          </a:prstGeom>
          <a:noFill/>
        </p:spPr>
        <p:txBody>
          <a:bodyPr wrap="square" rtlCol="0">
            <a:spAutoFit/>
          </a:bodyPr>
          <a:lstStyle/>
          <a:p>
            <a:pPr algn="ctr"/>
            <a:r>
              <a:rPr lang="en-US" sz="2400" b="1" dirty="0"/>
              <a:t>Hourly Sales Analysis</a:t>
            </a:r>
          </a:p>
        </p:txBody>
      </p:sp>
      <p:sp>
        <p:nvSpPr>
          <p:cNvPr id="10" name="TextBox 9">
            <a:extLst>
              <a:ext uri="{FF2B5EF4-FFF2-40B4-BE49-F238E27FC236}">
                <a16:creationId xmlns:a16="http://schemas.microsoft.com/office/drawing/2014/main" id="{DF2D9DD0-CD52-2476-245A-D0C9EDE549C1}"/>
              </a:ext>
            </a:extLst>
          </p:cNvPr>
          <p:cNvSpPr txBox="1"/>
          <p:nvPr/>
        </p:nvSpPr>
        <p:spPr>
          <a:xfrm>
            <a:off x="6757885" y="2663462"/>
            <a:ext cx="2501743" cy="1077218"/>
          </a:xfrm>
          <a:prstGeom prst="rect">
            <a:avLst/>
          </a:prstGeom>
          <a:noFill/>
        </p:spPr>
        <p:txBody>
          <a:bodyPr wrap="square" rtlCol="0">
            <a:spAutoFit/>
          </a:bodyPr>
          <a:lstStyle/>
          <a:p>
            <a:r>
              <a:rPr lang="en-US" sz="1600" dirty="0"/>
              <a:t>Hourly sales analysis reveals peak purchasing times, providing valuable insights for inventory.</a:t>
            </a:r>
            <a:endParaRPr lang="en-US" sz="1700" dirty="0"/>
          </a:p>
        </p:txBody>
      </p:sp>
      <p:sp>
        <p:nvSpPr>
          <p:cNvPr id="11" name="TextBox 10">
            <a:extLst>
              <a:ext uri="{FF2B5EF4-FFF2-40B4-BE49-F238E27FC236}">
                <a16:creationId xmlns:a16="http://schemas.microsoft.com/office/drawing/2014/main" id="{C4FE4A34-7113-C348-A869-FAAC7EBB5042}"/>
              </a:ext>
            </a:extLst>
          </p:cNvPr>
          <p:cNvSpPr txBox="1"/>
          <p:nvPr/>
        </p:nvSpPr>
        <p:spPr>
          <a:xfrm>
            <a:off x="10310367" y="3789802"/>
            <a:ext cx="738130" cy="646331"/>
          </a:xfrm>
          <a:prstGeom prst="rect">
            <a:avLst/>
          </a:prstGeom>
          <a:noFill/>
        </p:spPr>
        <p:txBody>
          <a:bodyPr wrap="square" rtlCol="0">
            <a:spAutoFit/>
          </a:bodyPr>
          <a:lstStyle/>
          <a:p>
            <a:r>
              <a:rPr lang="en-US" sz="3600" b="1" dirty="0">
                <a:latin typeface="Microsoft YaHei" panose="020B0503020204020204" pitchFamily="34" charset="-122"/>
                <a:ea typeface="Microsoft YaHei" panose="020B0503020204020204" pitchFamily="34" charset="-122"/>
              </a:rPr>
              <a:t>3</a:t>
            </a:r>
          </a:p>
        </p:txBody>
      </p:sp>
      <p:sp>
        <p:nvSpPr>
          <p:cNvPr id="12" name="Freeform: Shape 11">
            <a:extLst>
              <a:ext uri="{FF2B5EF4-FFF2-40B4-BE49-F238E27FC236}">
                <a16:creationId xmlns:a16="http://schemas.microsoft.com/office/drawing/2014/main" id="{C3A25D4A-DCDA-1C89-DA55-C2E1854B2884}"/>
              </a:ext>
            </a:extLst>
          </p:cNvPr>
          <p:cNvSpPr/>
          <p:nvPr/>
        </p:nvSpPr>
        <p:spPr>
          <a:xfrm>
            <a:off x="-1228880" y="0"/>
            <a:ext cx="11359811" cy="6858000"/>
          </a:xfrm>
          <a:custGeom>
            <a:avLst/>
            <a:gdLst>
              <a:gd name="connsiteX0" fmla="*/ 0 w 11359811"/>
              <a:gd name="connsiteY0" fmla="*/ 0 h 6858000"/>
              <a:gd name="connsiteX1" fmla="*/ 10815484 w 11359811"/>
              <a:gd name="connsiteY1" fmla="*/ 0 h 6858000"/>
              <a:gd name="connsiteX2" fmla="*/ 10815484 w 11359811"/>
              <a:gd name="connsiteY2" fmla="*/ 2490512 h 6858000"/>
              <a:gd name="connsiteX3" fmla="*/ 11202492 w 11359811"/>
              <a:gd name="connsiteY3" fmla="*/ 2490512 h 6858000"/>
              <a:gd name="connsiteX4" fmla="*/ 11359811 w 11359811"/>
              <a:gd name="connsiteY4" fmla="*/ 2647831 h 6858000"/>
              <a:gd name="connsiteX5" fmla="*/ 11359811 w 11359811"/>
              <a:gd name="connsiteY5" fmla="*/ 3277090 h 6858000"/>
              <a:gd name="connsiteX6" fmla="*/ 11202492 w 11359811"/>
              <a:gd name="connsiteY6" fmla="*/ 3434409 h 6858000"/>
              <a:gd name="connsiteX7" fmla="*/ 10815484 w 11359811"/>
              <a:gd name="connsiteY7" fmla="*/ 3434409 h 6858000"/>
              <a:gd name="connsiteX8" fmla="*/ 10815484 w 11359811"/>
              <a:gd name="connsiteY8" fmla="*/ 6858000 h 6858000"/>
              <a:gd name="connsiteX9" fmla="*/ 0 w 11359811"/>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59811" h="6858000">
                <a:moveTo>
                  <a:pt x="0" y="0"/>
                </a:moveTo>
                <a:lnTo>
                  <a:pt x="10815484" y="0"/>
                </a:lnTo>
                <a:lnTo>
                  <a:pt x="10815484" y="2490512"/>
                </a:lnTo>
                <a:lnTo>
                  <a:pt x="11202492" y="2490512"/>
                </a:lnTo>
                <a:cubicBezTo>
                  <a:pt x="11289377" y="2490512"/>
                  <a:pt x="11359811" y="2560946"/>
                  <a:pt x="11359811" y="2647831"/>
                </a:cubicBezTo>
                <a:lnTo>
                  <a:pt x="11359811" y="3277090"/>
                </a:lnTo>
                <a:cubicBezTo>
                  <a:pt x="11359811" y="3363975"/>
                  <a:pt x="11289377" y="3434409"/>
                  <a:pt x="11202492" y="3434409"/>
                </a:cubicBezTo>
                <a:lnTo>
                  <a:pt x="10815484" y="3434409"/>
                </a:lnTo>
                <a:lnTo>
                  <a:pt x="10815484" y="6858000"/>
                </a:lnTo>
                <a:lnTo>
                  <a:pt x="0" y="6858000"/>
                </a:lnTo>
                <a:close/>
              </a:path>
            </a:pathLst>
          </a:custGeom>
          <a:solidFill>
            <a:schemeClr val="bg1"/>
          </a:solidFill>
          <a:ln>
            <a:solidFill>
              <a:schemeClr val="tx1"/>
            </a:solidFill>
          </a:ln>
          <a:effectLst>
            <a:outerShdw blurRad="127000" dist="63500" dir="5400000" algn="ctr" rotWithShape="0">
              <a:srgbClr val="000000">
                <a:alpha val="40000"/>
              </a:srgb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extBox 12">
            <a:extLst>
              <a:ext uri="{FF2B5EF4-FFF2-40B4-BE49-F238E27FC236}">
                <a16:creationId xmlns:a16="http://schemas.microsoft.com/office/drawing/2014/main" id="{BB4562C5-EF6A-366D-2C26-A64A44DD85E2}"/>
              </a:ext>
            </a:extLst>
          </p:cNvPr>
          <p:cNvSpPr txBox="1"/>
          <p:nvPr/>
        </p:nvSpPr>
        <p:spPr>
          <a:xfrm>
            <a:off x="6506792" y="587606"/>
            <a:ext cx="1738831" cy="1446550"/>
          </a:xfrm>
          <a:prstGeom prst="rect">
            <a:avLst/>
          </a:prstGeom>
          <a:solidFill>
            <a:schemeClr val="bg1">
              <a:alpha val="6000"/>
            </a:schemeClr>
          </a:solidFill>
        </p:spPr>
        <p:txBody>
          <a:bodyPr wrap="square" rtlCol="0">
            <a:spAutoFit/>
          </a:bodyPr>
          <a:lstStyle/>
          <a:p>
            <a:r>
              <a:rPr lang="en-US" sz="8800" dirty="0">
                <a:solidFill>
                  <a:schemeClr val="bg2">
                    <a:lumMod val="50000"/>
                  </a:schemeClr>
                </a:solidFill>
                <a:latin typeface="Microsoft YaHei" panose="020B0503020204020204" pitchFamily="34" charset="-122"/>
                <a:ea typeface="Microsoft YaHei" panose="020B0503020204020204" pitchFamily="34" charset="-122"/>
              </a:rPr>
              <a:t>02</a:t>
            </a:r>
          </a:p>
        </p:txBody>
      </p:sp>
      <p:sp>
        <p:nvSpPr>
          <p:cNvPr id="14" name="TextBox 13">
            <a:extLst>
              <a:ext uri="{FF2B5EF4-FFF2-40B4-BE49-F238E27FC236}">
                <a16:creationId xmlns:a16="http://schemas.microsoft.com/office/drawing/2014/main" id="{B0A1C75C-CE5A-9B0A-2ED5-3C05702EA0C0}"/>
              </a:ext>
            </a:extLst>
          </p:cNvPr>
          <p:cNvSpPr txBox="1"/>
          <p:nvPr/>
        </p:nvSpPr>
        <p:spPr>
          <a:xfrm>
            <a:off x="5966048" y="1618657"/>
            <a:ext cx="2820318" cy="830997"/>
          </a:xfrm>
          <a:prstGeom prst="rect">
            <a:avLst/>
          </a:prstGeom>
          <a:noFill/>
        </p:spPr>
        <p:txBody>
          <a:bodyPr wrap="square" rtlCol="0">
            <a:spAutoFit/>
          </a:bodyPr>
          <a:lstStyle/>
          <a:p>
            <a:pPr algn="ctr"/>
            <a:r>
              <a:rPr lang="en-US" sz="2400" b="1" dirty="0"/>
              <a:t>Monthly Sales Analysis</a:t>
            </a:r>
          </a:p>
        </p:txBody>
      </p:sp>
      <p:sp>
        <p:nvSpPr>
          <p:cNvPr id="15" name="TextBox 14">
            <a:extLst>
              <a:ext uri="{FF2B5EF4-FFF2-40B4-BE49-F238E27FC236}">
                <a16:creationId xmlns:a16="http://schemas.microsoft.com/office/drawing/2014/main" id="{13A2C3E9-6DC1-8CD4-2A26-9F3B6A7EC700}"/>
              </a:ext>
            </a:extLst>
          </p:cNvPr>
          <p:cNvSpPr txBox="1"/>
          <p:nvPr/>
        </p:nvSpPr>
        <p:spPr>
          <a:xfrm>
            <a:off x="6125336" y="2663463"/>
            <a:ext cx="2501743" cy="2308324"/>
          </a:xfrm>
          <a:prstGeom prst="rect">
            <a:avLst/>
          </a:prstGeom>
          <a:noFill/>
        </p:spPr>
        <p:txBody>
          <a:bodyPr wrap="square" rtlCol="0">
            <a:spAutoFit/>
          </a:bodyPr>
          <a:lstStyle/>
          <a:p>
            <a:r>
              <a:rPr lang="en-US" sz="1600" dirty="0"/>
              <a:t>Monthly sales trends uncover seasonal patterns and high-performing periods, enabling better inventory planning, restocking schedules, and operational efficiency for vending machines.</a:t>
            </a:r>
            <a:endParaRPr lang="en-US" sz="1700" dirty="0"/>
          </a:p>
        </p:txBody>
      </p:sp>
      <p:sp>
        <p:nvSpPr>
          <p:cNvPr id="17" name="TextBox 16">
            <a:extLst>
              <a:ext uri="{FF2B5EF4-FFF2-40B4-BE49-F238E27FC236}">
                <a16:creationId xmlns:a16="http://schemas.microsoft.com/office/drawing/2014/main" id="{A8948342-5C05-8419-C1A7-1527C158BB9E}"/>
              </a:ext>
            </a:extLst>
          </p:cNvPr>
          <p:cNvSpPr txBox="1"/>
          <p:nvPr/>
        </p:nvSpPr>
        <p:spPr>
          <a:xfrm>
            <a:off x="9600701" y="2663463"/>
            <a:ext cx="738130" cy="646331"/>
          </a:xfrm>
          <a:prstGeom prst="rect">
            <a:avLst/>
          </a:prstGeom>
          <a:noFill/>
        </p:spPr>
        <p:txBody>
          <a:bodyPr wrap="square" rtlCol="0">
            <a:spAutoFit/>
          </a:bodyPr>
          <a:lstStyle/>
          <a:p>
            <a:r>
              <a:rPr lang="en-US" sz="3600" b="1" dirty="0">
                <a:latin typeface="Microsoft YaHei" panose="020B0503020204020204" pitchFamily="34" charset="-122"/>
                <a:ea typeface="Microsoft YaHei" panose="020B0503020204020204" pitchFamily="34" charset="-122"/>
              </a:rPr>
              <a:t>2</a:t>
            </a:r>
          </a:p>
        </p:txBody>
      </p:sp>
    </p:spTree>
    <p:extLst>
      <p:ext uri="{BB962C8B-B14F-4D97-AF65-F5344CB8AC3E}">
        <p14:creationId xmlns:p14="http://schemas.microsoft.com/office/powerpoint/2010/main" val="4013748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79633750-5EA0-B110-9F3D-C6420C1DD65E}"/>
            </a:ext>
          </a:extLst>
        </p:cNvPr>
        <p:cNvGrpSpPr/>
        <p:nvPr/>
      </p:nvGrpSpPr>
      <p:grpSpPr>
        <a:xfrm>
          <a:off x="0" y="0"/>
          <a:ext cx="0" cy="0"/>
          <a:chOff x="0" y="0"/>
          <a:chExt cx="0" cy="0"/>
        </a:xfrm>
      </p:grpSpPr>
      <p:sp>
        <p:nvSpPr>
          <p:cNvPr id="2" name="Freeform: Shape 1">
            <a:extLst>
              <a:ext uri="{FF2B5EF4-FFF2-40B4-BE49-F238E27FC236}">
                <a16:creationId xmlns:a16="http://schemas.microsoft.com/office/drawing/2014/main" id="{65B1D9D5-CB70-9844-3181-68C06818433E}"/>
              </a:ext>
            </a:extLst>
          </p:cNvPr>
          <p:cNvSpPr/>
          <p:nvPr/>
        </p:nvSpPr>
        <p:spPr>
          <a:xfrm>
            <a:off x="0" y="0"/>
            <a:ext cx="11359811" cy="6858000"/>
          </a:xfrm>
          <a:custGeom>
            <a:avLst/>
            <a:gdLst>
              <a:gd name="connsiteX0" fmla="*/ 0 w 11359811"/>
              <a:gd name="connsiteY0" fmla="*/ 0 h 6858000"/>
              <a:gd name="connsiteX1" fmla="*/ 10815484 w 11359811"/>
              <a:gd name="connsiteY1" fmla="*/ 0 h 6858000"/>
              <a:gd name="connsiteX2" fmla="*/ 10815484 w 11359811"/>
              <a:gd name="connsiteY2" fmla="*/ 2490512 h 6858000"/>
              <a:gd name="connsiteX3" fmla="*/ 11202492 w 11359811"/>
              <a:gd name="connsiteY3" fmla="*/ 2490512 h 6858000"/>
              <a:gd name="connsiteX4" fmla="*/ 11359811 w 11359811"/>
              <a:gd name="connsiteY4" fmla="*/ 2647831 h 6858000"/>
              <a:gd name="connsiteX5" fmla="*/ 11359811 w 11359811"/>
              <a:gd name="connsiteY5" fmla="*/ 3277090 h 6858000"/>
              <a:gd name="connsiteX6" fmla="*/ 11202492 w 11359811"/>
              <a:gd name="connsiteY6" fmla="*/ 3434409 h 6858000"/>
              <a:gd name="connsiteX7" fmla="*/ 10815484 w 11359811"/>
              <a:gd name="connsiteY7" fmla="*/ 3434409 h 6858000"/>
              <a:gd name="connsiteX8" fmla="*/ 10815484 w 11359811"/>
              <a:gd name="connsiteY8" fmla="*/ 6858000 h 6858000"/>
              <a:gd name="connsiteX9" fmla="*/ 0 w 11359811"/>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59811" h="6858000">
                <a:moveTo>
                  <a:pt x="0" y="0"/>
                </a:moveTo>
                <a:lnTo>
                  <a:pt x="10815484" y="0"/>
                </a:lnTo>
                <a:lnTo>
                  <a:pt x="10815484" y="2490512"/>
                </a:lnTo>
                <a:lnTo>
                  <a:pt x="11202492" y="2490512"/>
                </a:lnTo>
                <a:cubicBezTo>
                  <a:pt x="11289377" y="2490512"/>
                  <a:pt x="11359811" y="2560946"/>
                  <a:pt x="11359811" y="2647831"/>
                </a:cubicBezTo>
                <a:lnTo>
                  <a:pt x="11359811" y="3277090"/>
                </a:lnTo>
                <a:cubicBezTo>
                  <a:pt x="11359811" y="3363975"/>
                  <a:pt x="11289377" y="3434409"/>
                  <a:pt x="11202492" y="3434409"/>
                </a:cubicBezTo>
                <a:lnTo>
                  <a:pt x="10815484" y="3434409"/>
                </a:lnTo>
                <a:lnTo>
                  <a:pt x="10815484" y="6858000"/>
                </a:lnTo>
                <a:lnTo>
                  <a:pt x="0" y="6858000"/>
                </a:lnTo>
                <a:close/>
              </a:path>
            </a:pathLst>
          </a:custGeom>
          <a:solidFill>
            <a:schemeClr val="bg1"/>
          </a:solidFill>
          <a:ln>
            <a:noFill/>
          </a:ln>
          <a:effectLst>
            <a:outerShdw blurRad="127000" dist="63500" dir="5400000" algn="ctr" rotWithShape="0">
              <a:srgbClr val="000000">
                <a:alpha val="40000"/>
              </a:srgb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extBox 5">
            <a:extLst>
              <a:ext uri="{FF2B5EF4-FFF2-40B4-BE49-F238E27FC236}">
                <a16:creationId xmlns:a16="http://schemas.microsoft.com/office/drawing/2014/main" id="{6E159E54-3B39-3468-4F85-AA8710452C7A}"/>
              </a:ext>
            </a:extLst>
          </p:cNvPr>
          <p:cNvSpPr txBox="1"/>
          <p:nvPr/>
        </p:nvSpPr>
        <p:spPr>
          <a:xfrm>
            <a:off x="7640879" y="373069"/>
            <a:ext cx="2820318" cy="461665"/>
          </a:xfrm>
          <a:prstGeom prst="rect">
            <a:avLst/>
          </a:prstGeom>
          <a:noFill/>
        </p:spPr>
        <p:txBody>
          <a:bodyPr wrap="square" rtlCol="0">
            <a:spAutoFit/>
          </a:bodyPr>
          <a:lstStyle/>
          <a:p>
            <a:pPr algn="ctr"/>
            <a:r>
              <a:rPr lang="en-US" sz="2400" b="1" dirty="0"/>
              <a:t>Key insights</a:t>
            </a:r>
          </a:p>
        </p:txBody>
      </p:sp>
      <p:sp>
        <p:nvSpPr>
          <p:cNvPr id="7" name="TextBox 6">
            <a:extLst>
              <a:ext uri="{FF2B5EF4-FFF2-40B4-BE49-F238E27FC236}">
                <a16:creationId xmlns:a16="http://schemas.microsoft.com/office/drawing/2014/main" id="{668B0AFD-6448-3322-FAA7-8B8AE21542D6}"/>
              </a:ext>
            </a:extLst>
          </p:cNvPr>
          <p:cNvSpPr txBox="1"/>
          <p:nvPr/>
        </p:nvSpPr>
        <p:spPr>
          <a:xfrm>
            <a:off x="7928858" y="4476801"/>
            <a:ext cx="2501743"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t>Peak Month: October recorded the highest sales percentage at 16.61%, indicating it was the busiest month, possibly due to seasonal factors.</a:t>
            </a:r>
            <a:endParaRPr lang="en-US" sz="1700" dirty="0"/>
          </a:p>
        </p:txBody>
      </p:sp>
      <p:sp>
        <p:nvSpPr>
          <p:cNvPr id="8" name="TextBox 7">
            <a:extLst>
              <a:ext uri="{FF2B5EF4-FFF2-40B4-BE49-F238E27FC236}">
                <a16:creationId xmlns:a16="http://schemas.microsoft.com/office/drawing/2014/main" id="{714B4AD8-6FE6-6D4E-CC68-D5FBDB8528C6}"/>
              </a:ext>
            </a:extLst>
          </p:cNvPr>
          <p:cNvSpPr txBox="1"/>
          <p:nvPr/>
        </p:nvSpPr>
        <p:spPr>
          <a:xfrm>
            <a:off x="10708395" y="2663463"/>
            <a:ext cx="738130" cy="646331"/>
          </a:xfrm>
          <a:prstGeom prst="rect">
            <a:avLst/>
          </a:prstGeom>
          <a:noFill/>
        </p:spPr>
        <p:txBody>
          <a:bodyPr wrap="square" rtlCol="0">
            <a:spAutoFit/>
          </a:bodyPr>
          <a:lstStyle/>
          <a:p>
            <a:r>
              <a:rPr lang="en-US" sz="3600" b="1" dirty="0">
                <a:latin typeface="Microsoft YaHei" panose="020B0503020204020204" pitchFamily="34" charset="-122"/>
                <a:ea typeface="Microsoft YaHei" panose="020B0503020204020204" pitchFamily="34" charset="-122"/>
              </a:rPr>
              <a:t>2</a:t>
            </a:r>
          </a:p>
        </p:txBody>
      </p:sp>
      <p:sp>
        <p:nvSpPr>
          <p:cNvPr id="17" name="TextBox 16">
            <a:extLst>
              <a:ext uri="{FF2B5EF4-FFF2-40B4-BE49-F238E27FC236}">
                <a16:creationId xmlns:a16="http://schemas.microsoft.com/office/drawing/2014/main" id="{1BC2902D-0816-8D84-D05C-926E3F79FED6}"/>
              </a:ext>
            </a:extLst>
          </p:cNvPr>
          <p:cNvSpPr txBox="1"/>
          <p:nvPr/>
        </p:nvSpPr>
        <p:spPr>
          <a:xfrm>
            <a:off x="7928859" y="1291821"/>
            <a:ext cx="2501743"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a:t>Lowest Month: December had the lowest sales percentage at 7.24%, suggesting a potential decrease in demand during this time, which could be attributed to holidays or changes in customer behavior.</a:t>
            </a:r>
            <a:endParaRPr lang="en-US" sz="1700" dirty="0"/>
          </a:p>
        </p:txBody>
      </p:sp>
      <p:graphicFrame>
        <p:nvGraphicFramePr>
          <p:cNvPr id="19" name="Table 18">
            <a:extLst>
              <a:ext uri="{FF2B5EF4-FFF2-40B4-BE49-F238E27FC236}">
                <a16:creationId xmlns:a16="http://schemas.microsoft.com/office/drawing/2014/main" id="{85A02ABD-7C55-45AE-C140-39D90B864518}"/>
              </a:ext>
            </a:extLst>
          </p:cNvPr>
          <p:cNvGraphicFramePr>
            <a:graphicFrameLocks noGrp="1"/>
          </p:cNvGraphicFramePr>
          <p:nvPr>
            <p:extLst>
              <p:ext uri="{D42A27DB-BD31-4B8C-83A1-F6EECF244321}">
                <p14:modId xmlns:p14="http://schemas.microsoft.com/office/powerpoint/2010/main" val="2763608663"/>
              </p:ext>
            </p:extLst>
          </p:nvPr>
        </p:nvGraphicFramePr>
        <p:xfrm>
          <a:off x="510526" y="1291820"/>
          <a:ext cx="2501743" cy="3397944"/>
        </p:xfrm>
        <a:graphic>
          <a:graphicData uri="http://schemas.openxmlformats.org/drawingml/2006/table">
            <a:tbl>
              <a:tblPr/>
              <a:tblGrid>
                <a:gridCol w="1398033">
                  <a:extLst>
                    <a:ext uri="{9D8B030D-6E8A-4147-A177-3AD203B41FA5}">
                      <a16:colId xmlns:a16="http://schemas.microsoft.com/office/drawing/2014/main" val="3335602708"/>
                    </a:ext>
                  </a:extLst>
                </a:gridCol>
                <a:gridCol w="1103710">
                  <a:extLst>
                    <a:ext uri="{9D8B030D-6E8A-4147-A177-3AD203B41FA5}">
                      <a16:colId xmlns:a16="http://schemas.microsoft.com/office/drawing/2014/main" val="2485128712"/>
                    </a:ext>
                  </a:extLst>
                </a:gridCol>
              </a:tblGrid>
              <a:tr h="283162">
                <a:tc>
                  <a:txBody>
                    <a:bodyPr/>
                    <a:lstStyle/>
                    <a:p>
                      <a:pPr algn="ctr" fontAlgn="b"/>
                      <a:r>
                        <a:rPr lang="en-US" sz="1400" b="1" i="0" u="none" strike="noStrike">
                          <a:solidFill>
                            <a:srgbClr val="FFFFFF"/>
                          </a:solidFill>
                          <a:effectLst/>
                          <a:latin typeface="Microsoft YaHei" panose="020B0503020204020204" pitchFamily="34" charset="-122"/>
                          <a:ea typeface="Microsoft YaHei" panose="020B0503020204020204" pitchFamily="34" charset="-122"/>
                        </a:rPr>
                        <a:t>Month</a:t>
                      </a:r>
                    </a:p>
                  </a:txBody>
                  <a:tcPr marL="6350" marR="6350" marT="6350" marB="0" anchor="b">
                    <a:lnL>
                      <a:noFill/>
                    </a:lnL>
                    <a:lnR>
                      <a:noFill/>
                    </a:lnR>
                    <a:lnT w="12700" cap="flat" cmpd="sng" algn="ctr">
                      <a:solidFill>
                        <a:srgbClr val="782170"/>
                      </a:solidFill>
                      <a:prstDash val="solid"/>
                      <a:round/>
                      <a:headEnd type="none" w="med" len="med"/>
                      <a:tailEnd type="none" w="med" len="med"/>
                    </a:lnT>
                    <a:lnB>
                      <a:noFill/>
                    </a:lnB>
                    <a:solidFill>
                      <a:srgbClr val="A02B93"/>
                    </a:solidFill>
                  </a:tcPr>
                </a:tc>
                <a:tc>
                  <a:txBody>
                    <a:bodyPr/>
                    <a:lstStyle/>
                    <a:p>
                      <a:pPr algn="ctr" fontAlgn="b"/>
                      <a:r>
                        <a:rPr lang="en-US" sz="1400" b="1" i="0" u="none" strike="noStrike">
                          <a:solidFill>
                            <a:srgbClr val="FFFFFF"/>
                          </a:solidFill>
                          <a:effectLst/>
                          <a:latin typeface="Microsoft YaHei" panose="020B0503020204020204" pitchFamily="34" charset="-122"/>
                          <a:ea typeface="Microsoft YaHei" panose="020B0503020204020204" pitchFamily="34" charset="-122"/>
                        </a:rPr>
                        <a:t>Sales %</a:t>
                      </a:r>
                    </a:p>
                  </a:txBody>
                  <a:tcPr marL="6350" marR="6350" marT="6350" marB="0" anchor="b">
                    <a:lnL>
                      <a:noFill/>
                    </a:lnL>
                    <a:lnR>
                      <a:noFill/>
                    </a:lnR>
                    <a:lnT w="12700" cap="flat" cmpd="sng" algn="ctr">
                      <a:solidFill>
                        <a:srgbClr val="782170"/>
                      </a:solidFill>
                      <a:prstDash val="solid"/>
                      <a:round/>
                      <a:headEnd type="none" w="med" len="med"/>
                      <a:tailEnd type="none" w="med" len="med"/>
                    </a:lnT>
                    <a:lnB>
                      <a:noFill/>
                    </a:lnB>
                    <a:solidFill>
                      <a:srgbClr val="A02B93"/>
                    </a:solidFill>
                  </a:tcPr>
                </a:tc>
                <a:extLst>
                  <a:ext uri="{0D108BD9-81ED-4DB2-BD59-A6C34878D82A}">
                    <a16:rowId xmlns:a16="http://schemas.microsoft.com/office/drawing/2014/main" val="4112253890"/>
                  </a:ext>
                </a:extLst>
              </a:tr>
              <a:tr h="283162">
                <a:tc>
                  <a:txBody>
                    <a:bodyPr/>
                    <a:lstStyle/>
                    <a:p>
                      <a:pPr algn="ctr" fontAlgn="b"/>
                      <a:r>
                        <a:rPr lang="en-US" sz="1400" b="1" i="0" u="none" strike="noStrike">
                          <a:solidFill>
                            <a:srgbClr val="000000"/>
                          </a:solidFill>
                          <a:effectLst/>
                          <a:latin typeface="Microsoft YaHei" panose="020B0503020204020204" pitchFamily="34" charset="-122"/>
                          <a:ea typeface="Microsoft YaHei" panose="020B0503020204020204" pitchFamily="34" charset="-122"/>
                        </a:rPr>
                        <a:t>Mar</a:t>
                      </a:r>
                    </a:p>
                  </a:txBody>
                  <a:tcPr marL="6350" marR="6350" marT="6350" marB="0" anchor="b">
                    <a:lnL>
                      <a:noFill/>
                    </a:lnL>
                    <a:lnR>
                      <a:noFill/>
                    </a:lnR>
                    <a:lnT>
                      <a:noFill/>
                    </a:lnT>
                    <a:lnB>
                      <a:noFill/>
                    </a:lnB>
                    <a:noFill/>
                  </a:tcPr>
                </a:tc>
                <a:tc>
                  <a:txBody>
                    <a:bodyPr/>
                    <a:lstStyle/>
                    <a:p>
                      <a:pPr algn="ctr" fontAlgn="b"/>
                      <a:r>
                        <a:rPr lang="en-US" sz="1400" b="1" i="0" u="none" strike="noStrike">
                          <a:solidFill>
                            <a:srgbClr val="000000"/>
                          </a:solidFill>
                          <a:effectLst/>
                          <a:latin typeface="Microsoft YaHei" panose="020B0503020204020204" pitchFamily="34" charset="-122"/>
                          <a:ea typeface="Microsoft YaHei" panose="020B0503020204020204" pitchFamily="34" charset="-122"/>
                        </a:rPr>
                        <a:t>8.43%</a:t>
                      </a:r>
                    </a:p>
                  </a:txBody>
                  <a:tcPr marL="6350" marR="6350" marT="6350" marB="0" anchor="b">
                    <a:lnL>
                      <a:noFill/>
                    </a:lnL>
                    <a:lnR>
                      <a:noFill/>
                    </a:lnR>
                    <a:lnT>
                      <a:noFill/>
                    </a:lnT>
                    <a:lnB>
                      <a:noFill/>
                    </a:lnB>
                    <a:noFill/>
                  </a:tcPr>
                </a:tc>
                <a:extLst>
                  <a:ext uri="{0D108BD9-81ED-4DB2-BD59-A6C34878D82A}">
                    <a16:rowId xmlns:a16="http://schemas.microsoft.com/office/drawing/2014/main" val="2101554334"/>
                  </a:ext>
                </a:extLst>
              </a:tr>
              <a:tr h="283162">
                <a:tc>
                  <a:txBody>
                    <a:bodyPr/>
                    <a:lstStyle/>
                    <a:p>
                      <a:pPr algn="ctr" fontAlgn="b"/>
                      <a:r>
                        <a:rPr lang="en-US" sz="1400" b="1" i="0" u="none" strike="noStrike">
                          <a:solidFill>
                            <a:srgbClr val="000000"/>
                          </a:solidFill>
                          <a:effectLst/>
                          <a:latin typeface="Microsoft YaHei" panose="020B0503020204020204" pitchFamily="34" charset="-122"/>
                          <a:ea typeface="Microsoft YaHei" panose="020B0503020204020204" pitchFamily="34" charset="-122"/>
                        </a:rPr>
                        <a:t>Apr</a:t>
                      </a:r>
                    </a:p>
                  </a:txBody>
                  <a:tcPr marL="6350" marR="6350" marT="6350" marB="0" anchor="b">
                    <a:lnL>
                      <a:noFill/>
                    </a:lnL>
                    <a:lnR>
                      <a:noFill/>
                    </a:lnR>
                    <a:lnT>
                      <a:noFill/>
                    </a:lnT>
                    <a:lnB>
                      <a:noFill/>
                    </a:lnB>
                    <a:noFill/>
                  </a:tcPr>
                </a:tc>
                <a:tc>
                  <a:txBody>
                    <a:bodyPr/>
                    <a:lstStyle/>
                    <a:p>
                      <a:pPr algn="ctr" fontAlgn="b"/>
                      <a:r>
                        <a:rPr lang="en-US" sz="1400" b="1" i="0" u="none" strike="noStrike">
                          <a:solidFill>
                            <a:srgbClr val="000000"/>
                          </a:solidFill>
                          <a:effectLst/>
                          <a:latin typeface="Microsoft YaHei" panose="020B0503020204020204" pitchFamily="34" charset="-122"/>
                          <a:ea typeface="Microsoft YaHei" panose="020B0503020204020204" pitchFamily="34" charset="-122"/>
                        </a:rPr>
                        <a:t>8.03%</a:t>
                      </a:r>
                    </a:p>
                  </a:txBody>
                  <a:tcPr marL="6350" marR="6350" marT="6350" marB="0" anchor="b">
                    <a:lnL>
                      <a:noFill/>
                    </a:lnL>
                    <a:lnR>
                      <a:noFill/>
                    </a:lnR>
                    <a:lnT>
                      <a:noFill/>
                    </a:lnT>
                    <a:lnB>
                      <a:noFill/>
                    </a:lnB>
                    <a:noFill/>
                  </a:tcPr>
                </a:tc>
                <a:extLst>
                  <a:ext uri="{0D108BD9-81ED-4DB2-BD59-A6C34878D82A}">
                    <a16:rowId xmlns:a16="http://schemas.microsoft.com/office/drawing/2014/main" val="837105664"/>
                  </a:ext>
                </a:extLst>
              </a:tr>
              <a:tr h="283162">
                <a:tc>
                  <a:txBody>
                    <a:bodyPr/>
                    <a:lstStyle/>
                    <a:p>
                      <a:pPr algn="ctr" fontAlgn="b"/>
                      <a:r>
                        <a:rPr lang="en-US" sz="1400" b="1" i="0" u="none" strike="noStrike">
                          <a:solidFill>
                            <a:srgbClr val="000000"/>
                          </a:solidFill>
                          <a:effectLst/>
                          <a:latin typeface="Microsoft YaHei" panose="020B0503020204020204" pitchFamily="34" charset="-122"/>
                          <a:ea typeface="Microsoft YaHei" panose="020B0503020204020204" pitchFamily="34" charset="-122"/>
                        </a:rPr>
                        <a:t>May</a:t>
                      </a:r>
                    </a:p>
                  </a:txBody>
                  <a:tcPr marL="6350" marR="6350" marT="6350" marB="0" anchor="b">
                    <a:lnL>
                      <a:noFill/>
                    </a:lnL>
                    <a:lnR>
                      <a:noFill/>
                    </a:lnR>
                    <a:lnT>
                      <a:noFill/>
                    </a:lnT>
                    <a:lnB>
                      <a:noFill/>
                    </a:lnB>
                    <a:noFill/>
                  </a:tcPr>
                </a:tc>
                <a:tc>
                  <a:txBody>
                    <a:bodyPr/>
                    <a:lstStyle/>
                    <a:p>
                      <a:pPr algn="ctr" fontAlgn="b"/>
                      <a:r>
                        <a:rPr lang="en-US" sz="1400" b="1" i="0" u="none" strike="noStrike">
                          <a:solidFill>
                            <a:srgbClr val="000000"/>
                          </a:solidFill>
                          <a:effectLst/>
                          <a:latin typeface="Microsoft YaHei" panose="020B0503020204020204" pitchFamily="34" charset="-122"/>
                          <a:ea typeface="Microsoft YaHei" panose="020B0503020204020204" pitchFamily="34" charset="-122"/>
                        </a:rPr>
                        <a:t>10.84%</a:t>
                      </a:r>
                    </a:p>
                  </a:txBody>
                  <a:tcPr marL="6350" marR="6350" marT="6350" marB="0" anchor="b">
                    <a:lnL>
                      <a:noFill/>
                    </a:lnL>
                    <a:lnR>
                      <a:noFill/>
                    </a:lnR>
                    <a:lnT>
                      <a:noFill/>
                    </a:lnT>
                    <a:lnB>
                      <a:noFill/>
                    </a:lnB>
                    <a:noFill/>
                  </a:tcPr>
                </a:tc>
                <a:extLst>
                  <a:ext uri="{0D108BD9-81ED-4DB2-BD59-A6C34878D82A}">
                    <a16:rowId xmlns:a16="http://schemas.microsoft.com/office/drawing/2014/main" val="1277372250"/>
                  </a:ext>
                </a:extLst>
              </a:tr>
              <a:tr h="283162">
                <a:tc>
                  <a:txBody>
                    <a:bodyPr/>
                    <a:lstStyle/>
                    <a:p>
                      <a:pPr algn="ctr" fontAlgn="b"/>
                      <a:r>
                        <a:rPr lang="en-US" sz="1400" b="1" i="0" u="none" strike="noStrike">
                          <a:solidFill>
                            <a:srgbClr val="000000"/>
                          </a:solidFill>
                          <a:effectLst/>
                          <a:latin typeface="Microsoft YaHei" panose="020B0503020204020204" pitchFamily="34" charset="-122"/>
                          <a:ea typeface="Microsoft YaHei" panose="020B0503020204020204" pitchFamily="34" charset="-122"/>
                        </a:rPr>
                        <a:t>Jun</a:t>
                      </a:r>
                    </a:p>
                  </a:txBody>
                  <a:tcPr marL="6350" marR="6350" marT="6350" marB="0" anchor="b">
                    <a:lnL>
                      <a:noFill/>
                    </a:lnL>
                    <a:lnR>
                      <a:noFill/>
                    </a:lnR>
                    <a:lnT>
                      <a:noFill/>
                    </a:lnT>
                    <a:lnB>
                      <a:noFill/>
                    </a:lnB>
                    <a:noFill/>
                  </a:tcPr>
                </a:tc>
                <a:tc>
                  <a:txBody>
                    <a:bodyPr/>
                    <a:lstStyle/>
                    <a:p>
                      <a:pPr algn="ctr" fontAlgn="b"/>
                      <a:r>
                        <a:rPr lang="en-US" sz="1400" b="1" i="0" u="none" strike="noStrike">
                          <a:solidFill>
                            <a:srgbClr val="000000"/>
                          </a:solidFill>
                          <a:effectLst/>
                          <a:latin typeface="Microsoft YaHei" panose="020B0503020204020204" pitchFamily="34" charset="-122"/>
                          <a:ea typeface="Microsoft YaHei" panose="020B0503020204020204" pitchFamily="34" charset="-122"/>
                        </a:rPr>
                        <a:t>9.28%</a:t>
                      </a:r>
                    </a:p>
                  </a:txBody>
                  <a:tcPr marL="6350" marR="6350" marT="6350" marB="0" anchor="b">
                    <a:lnL>
                      <a:noFill/>
                    </a:lnL>
                    <a:lnR>
                      <a:noFill/>
                    </a:lnR>
                    <a:lnT>
                      <a:noFill/>
                    </a:lnT>
                    <a:lnB>
                      <a:noFill/>
                    </a:lnB>
                    <a:noFill/>
                  </a:tcPr>
                </a:tc>
                <a:extLst>
                  <a:ext uri="{0D108BD9-81ED-4DB2-BD59-A6C34878D82A}">
                    <a16:rowId xmlns:a16="http://schemas.microsoft.com/office/drawing/2014/main" val="197692312"/>
                  </a:ext>
                </a:extLst>
              </a:tr>
              <a:tr h="283162">
                <a:tc>
                  <a:txBody>
                    <a:bodyPr/>
                    <a:lstStyle/>
                    <a:p>
                      <a:pPr algn="ctr" fontAlgn="b"/>
                      <a:r>
                        <a:rPr lang="en-US" sz="1400" b="1" i="0" u="none" strike="noStrike" dirty="0">
                          <a:solidFill>
                            <a:srgbClr val="000000"/>
                          </a:solidFill>
                          <a:effectLst/>
                          <a:latin typeface="Microsoft YaHei" panose="020B0503020204020204" pitchFamily="34" charset="-122"/>
                          <a:ea typeface="Microsoft YaHei" panose="020B0503020204020204" pitchFamily="34" charset="-122"/>
                        </a:rPr>
                        <a:t>Jul</a:t>
                      </a:r>
                    </a:p>
                  </a:txBody>
                  <a:tcPr marL="6350" marR="6350" marT="6350" marB="0" anchor="b">
                    <a:lnL>
                      <a:noFill/>
                    </a:lnL>
                    <a:lnR>
                      <a:noFill/>
                    </a:lnR>
                    <a:lnT>
                      <a:noFill/>
                    </a:lnT>
                    <a:lnB>
                      <a:noFill/>
                    </a:lnB>
                    <a:noFill/>
                  </a:tcPr>
                </a:tc>
                <a:tc>
                  <a:txBody>
                    <a:bodyPr/>
                    <a:lstStyle/>
                    <a:p>
                      <a:pPr algn="ctr" fontAlgn="b"/>
                      <a:r>
                        <a:rPr lang="en-US" sz="1400" b="1" i="0" u="none" strike="noStrike">
                          <a:solidFill>
                            <a:srgbClr val="000000"/>
                          </a:solidFill>
                          <a:effectLst/>
                          <a:latin typeface="Microsoft YaHei" panose="020B0503020204020204" pitchFamily="34" charset="-122"/>
                          <a:ea typeface="Microsoft YaHei" panose="020B0503020204020204" pitchFamily="34" charset="-122"/>
                        </a:rPr>
                        <a:t>8.27%</a:t>
                      </a:r>
                    </a:p>
                  </a:txBody>
                  <a:tcPr marL="6350" marR="6350" marT="6350" marB="0" anchor="b">
                    <a:lnL>
                      <a:noFill/>
                    </a:lnL>
                    <a:lnR>
                      <a:noFill/>
                    </a:lnR>
                    <a:lnT>
                      <a:noFill/>
                    </a:lnT>
                    <a:lnB>
                      <a:noFill/>
                    </a:lnB>
                    <a:noFill/>
                  </a:tcPr>
                </a:tc>
                <a:extLst>
                  <a:ext uri="{0D108BD9-81ED-4DB2-BD59-A6C34878D82A}">
                    <a16:rowId xmlns:a16="http://schemas.microsoft.com/office/drawing/2014/main" val="1393555517"/>
                  </a:ext>
                </a:extLst>
              </a:tr>
              <a:tr h="283162">
                <a:tc>
                  <a:txBody>
                    <a:bodyPr/>
                    <a:lstStyle/>
                    <a:p>
                      <a:pPr algn="ctr" fontAlgn="b"/>
                      <a:r>
                        <a:rPr lang="en-US" sz="1400" b="1" i="0" u="none" strike="noStrike">
                          <a:solidFill>
                            <a:srgbClr val="000000"/>
                          </a:solidFill>
                          <a:effectLst/>
                          <a:latin typeface="Microsoft YaHei" panose="020B0503020204020204" pitchFamily="34" charset="-122"/>
                          <a:ea typeface="Microsoft YaHei" panose="020B0503020204020204" pitchFamily="34" charset="-122"/>
                        </a:rPr>
                        <a:t>Aug</a:t>
                      </a:r>
                    </a:p>
                  </a:txBody>
                  <a:tcPr marL="6350" marR="6350" marT="6350" marB="0" anchor="b">
                    <a:lnL>
                      <a:noFill/>
                    </a:lnL>
                    <a:lnR>
                      <a:noFill/>
                    </a:lnR>
                    <a:lnT>
                      <a:noFill/>
                    </a:lnT>
                    <a:lnB>
                      <a:noFill/>
                    </a:lnB>
                    <a:noFill/>
                  </a:tcPr>
                </a:tc>
                <a:tc>
                  <a:txBody>
                    <a:bodyPr/>
                    <a:lstStyle/>
                    <a:p>
                      <a:pPr algn="ctr" fontAlgn="b"/>
                      <a:r>
                        <a:rPr lang="en-US" sz="1400" b="1" i="0" u="none" strike="noStrike">
                          <a:solidFill>
                            <a:srgbClr val="000000"/>
                          </a:solidFill>
                          <a:effectLst/>
                          <a:latin typeface="Microsoft YaHei" panose="020B0503020204020204" pitchFamily="34" charset="-122"/>
                          <a:ea typeface="Microsoft YaHei" panose="020B0503020204020204" pitchFamily="34" charset="-122"/>
                        </a:rPr>
                        <a:t>9.10%</a:t>
                      </a:r>
                    </a:p>
                  </a:txBody>
                  <a:tcPr marL="6350" marR="6350" marT="6350" marB="0" anchor="b">
                    <a:lnL>
                      <a:noFill/>
                    </a:lnL>
                    <a:lnR>
                      <a:noFill/>
                    </a:lnR>
                    <a:lnT>
                      <a:noFill/>
                    </a:lnT>
                    <a:lnB>
                      <a:noFill/>
                    </a:lnB>
                    <a:noFill/>
                  </a:tcPr>
                </a:tc>
                <a:extLst>
                  <a:ext uri="{0D108BD9-81ED-4DB2-BD59-A6C34878D82A}">
                    <a16:rowId xmlns:a16="http://schemas.microsoft.com/office/drawing/2014/main" val="406276390"/>
                  </a:ext>
                </a:extLst>
              </a:tr>
              <a:tr h="283162">
                <a:tc>
                  <a:txBody>
                    <a:bodyPr/>
                    <a:lstStyle/>
                    <a:p>
                      <a:pPr algn="ctr" fontAlgn="b"/>
                      <a:r>
                        <a:rPr lang="en-US" sz="1400" b="1" i="0" u="none" strike="noStrike">
                          <a:solidFill>
                            <a:srgbClr val="000000"/>
                          </a:solidFill>
                          <a:effectLst/>
                          <a:latin typeface="Microsoft YaHei" panose="020B0503020204020204" pitchFamily="34" charset="-122"/>
                          <a:ea typeface="Microsoft YaHei" panose="020B0503020204020204" pitchFamily="34" charset="-122"/>
                        </a:rPr>
                        <a:t>Sep</a:t>
                      </a:r>
                    </a:p>
                  </a:txBody>
                  <a:tcPr marL="6350" marR="6350" marT="6350" marB="0" anchor="b">
                    <a:lnL>
                      <a:noFill/>
                    </a:lnL>
                    <a:lnR>
                      <a:noFill/>
                    </a:lnR>
                    <a:lnT>
                      <a:noFill/>
                    </a:lnT>
                    <a:lnB>
                      <a:noFill/>
                    </a:lnB>
                    <a:noFill/>
                  </a:tcPr>
                </a:tc>
                <a:tc>
                  <a:txBody>
                    <a:bodyPr/>
                    <a:lstStyle/>
                    <a:p>
                      <a:pPr algn="ctr" fontAlgn="b"/>
                      <a:r>
                        <a:rPr lang="en-US" sz="1400" b="1" i="0" u="none" strike="noStrike">
                          <a:solidFill>
                            <a:srgbClr val="000000"/>
                          </a:solidFill>
                          <a:effectLst/>
                          <a:latin typeface="Microsoft YaHei" panose="020B0503020204020204" pitchFamily="34" charset="-122"/>
                          <a:ea typeface="Microsoft YaHei" panose="020B0503020204020204" pitchFamily="34" charset="-122"/>
                        </a:rPr>
                        <a:t>11.94%</a:t>
                      </a:r>
                    </a:p>
                  </a:txBody>
                  <a:tcPr marL="6350" marR="6350" marT="6350" marB="0" anchor="b">
                    <a:lnL>
                      <a:noFill/>
                    </a:lnL>
                    <a:lnR>
                      <a:noFill/>
                    </a:lnR>
                    <a:lnT>
                      <a:noFill/>
                    </a:lnT>
                    <a:lnB>
                      <a:noFill/>
                    </a:lnB>
                    <a:noFill/>
                  </a:tcPr>
                </a:tc>
                <a:extLst>
                  <a:ext uri="{0D108BD9-81ED-4DB2-BD59-A6C34878D82A}">
                    <a16:rowId xmlns:a16="http://schemas.microsoft.com/office/drawing/2014/main" val="3154365921"/>
                  </a:ext>
                </a:extLst>
              </a:tr>
              <a:tr h="283162">
                <a:tc>
                  <a:txBody>
                    <a:bodyPr/>
                    <a:lstStyle/>
                    <a:p>
                      <a:pPr algn="ctr" fontAlgn="b"/>
                      <a:r>
                        <a:rPr lang="en-US" sz="1400" b="1" i="0" u="none" strike="noStrike" dirty="0">
                          <a:solidFill>
                            <a:srgbClr val="000000"/>
                          </a:solidFill>
                          <a:effectLst/>
                          <a:latin typeface="Microsoft YaHei" panose="020B0503020204020204" pitchFamily="34" charset="-122"/>
                          <a:ea typeface="Microsoft YaHei" panose="020B0503020204020204" pitchFamily="34" charset="-122"/>
                        </a:rPr>
                        <a:t>Oct</a:t>
                      </a:r>
                    </a:p>
                  </a:txBody>
                  <a:tcPr marL="6350" marR="6350" marT="6350" marB="0" anchor="b">
                    <a:lnL>
                      <a:noFill/>
                    </a:lnL>
                    <a:lnR>
                      <a:noFill/>
                    </a:lnR>
                    <a:lnT>
                      <a:noFill/>
                    </a:lnT>
                    <a:lnB>
                      <a:noFill/>
                    </a:lnB>
                    <a:noFill/>
                  </a:tcPr>
                </a:tc>
                <a:tc>
                  <a:txBody>
                    <a:bodyPr/>
                    <a:lstStyle/>
                    <a:p>
                      <a:pPr algn="ctr" fontAlgn="b"/>
                      <a:r>
                        <a:rPr lang="en-US" sz="1400" b="1" i="0" u="none" strike="noStrike">
                          <a:solidFill>
                            <a:srgbClr val="000000"/>
                          </a:solidFill>
                          <a:effectLst/>
                          <a:latin typeface="Microsoft YaHei" panose="020B0503020204020204" pitchFamily="34" charset="-122"/>
                          <a:ea typeface="Microsoft YaHei" panose="020B0503020204020204" pitchFamily="34" charset="-122"/>
                        </a:rPr>
                        <a:t>16.61%</a:t>
                      </a:r>
                    </a:p>
                  </a:txBody>
                  <a:tcPr marL="6350" marR="6350" marT="6350" marB="0" anchor="b">
                    <a:lnL>
                      <a:noFill/>
                    </a:lnL>
                    <a:lnR>
                      <a:noFill/>
                    </a:lnR>
                    <a:lnT>
                      <a:noFill/>
                    </a:lnT>
                    <a:lnB>
                      <a:noFill/>
                    </a:lnB>
                    <a:noFill/>
                  </a:tcPr>
                </a:tc>
                <a:extLst>
                  <a:ext uri="{0D108BD9-81ED-4DB2-BD59-A6C34878D82A}">
                    <a16:rowId xmlns:a16="http://schemas.microsoft.com/office/drawing/2014/main" val="3155579121"/>
                  </a:ext>
                </a:extLst>
              </a:tr>
              <a:tr h="283162">
                <a:tc>
                  <a:txBody>
                    <a:bodyPr/>
                    <a:lstStyle/>
                    <a:p>
                      <a:pPr algn="ctr" fontAlgn="b"/>
                      <a:r>
                        <a:rPr lang="en-US" sz="1400" b="1" i="0" u="none" strike="noStrike">
                          <a:solidFill>
                            <a:srgbClr val="000000"/>
                          </a:solidFill>
                          <a:effectLst/>
                          <a:latin typeface="Microsoft YaHei" panose="020B0503020204020204" pitchFamily="34" charset="-122"/>
                          <a:ea typeface="Microsoft YaHei" panose="020B0503020204020204" pitchFamily="34" charset="-122"/>
                        </a:rPr>
                        <a:t>Nov</a:t>
                      </a:r>
                    </a:p>
                  </a:txBody>
                  <a:tcPr marL="6350" marR="6350" marT="6350" marB="0" anchor="b">
                    <a:lnL>
                      <a:noFill/>
                    </a:lnL>
                    <a:lnR>
                      <a:noFill/>
                    </a:lnR>
                    <a:lnT>
                      <a:noFill/>
                    </a:lnT>
                    <a:lnB>
                      <a:noFill/>
                    </a:lnB>
                    <a:noFill/>
                  </a:tcPr>
                </a:tc>
                <a:tc>
                  <a:txBody>
                    <a:bodyPr/>
                    <a:lstStyle/>
                    <a:p>
                      <a:pPr algn="ctr" fontAlgn="b"/>
                      <a:r>
                        <a:rPr lang="en-US" sz="1400" b="1" i="0" u="none" strike="noStrike">
                          <a:solidFill>
                            <a:srgbClr val="000000"/>
                          </a:solidFill>
                          <a:effectLst/>
                          <a:latin typeface="Microsoft YaHei" panose="020B0503020204020204" pitchFamily="34" charset="-122"/>
                          <a:ea typeface="Microsoft YaHei" panose="020B0503020204020204" pitchFamily="34" charset="-122"/>
                        </a:rPr>
                        <a:t>10.27%</a:t>
                      </a:r>
                    </a:p>
                  </a:txBody>
                  <a:tcPr marL="6350" marR="6350" marT="6350" marB="0" anchor="b">
                    <a:lnL>
                      <a:noFill/>
                    </a:lnL>
                    <a:lnR>
                      <a:noFill/>
                    </a:lnR>
                    <a:lnT>
                      <a:noFill/>
                    </a:lnT>
                    <a:lnB>
                      <a:noFill/>
                    </a:lnB>
                    <a:noFill/>
                  </a:tcPr>
                </a:tc>
                <a:extLst>
                  <a:ext uri="{0D108BD9-81ED-4DB2-BD59-A6C34878D82A}">
                    <a16:rowId xmlns:a16="http://schemas.microsoft.com/office/drawing/2014/main" val="2469568022"/>
                  </a:ext>
                </a:extLst>
              </a:tr>
              <a:tr h="283162">
                <a:tc>
                  <a:txBody>
                    <a:bodyPr/>
                    <a:lstStyle/>
                    <a:p>
                      <a:pPr algn="ctr" fontAlgn="b"/>
                      <a:r>
                        <a:rPr lang="en-US" sz="1400" b="1" i="0" u="none" strike="noStrike">
                          <a:solidFill>
                            <a:srgbClr val="000000"/>
                          </a:solidFill>
                          <a:effectLst/>
                          <a:latin typeface="Microsoft YaHei" panose="020B0503020204020204" pitchFamily="34" charset="-122"/>
                          <a:ea typeface="Microsoft YaHei" panose="020B0503020204020204" pitchFamily="34" charset="-122"/>
                        </a:rPr>
                        <a:t>Dec</a:t>
                      </a:r>
                    </a:p>
                  </a:txBody>
                  <a:tcPr marL="6350" marR="6350" marT="6350" marB="0" anchor="b">
                    <a:lnL>
                      <a:noFill/>
                    </a:lnL>
                    <a:lnR>
                      <a:noFill/>
                    </a:lnR>
                    <a:lnT>
                      <a:noFill/>
                    </a:lnT>
                    <a:lnB w="6350" cap="flat" cmpd="sng" algn="ctr">
                      <a:solidFill>
                        <a:srgbClr val="782170"/>
                      </a:solidFill>
                      <a:prstDash val="solid"/>
                      <a:round/>
                      <a:headEnd type="none" w="med" len="med"/>
                      <a:tailEnd type="none" w="med" len="med"/>
                    </a:lnB>
                    <a:noFill/>
                  </a:tcPr>
                </a:tc>
                <a:tc>
                  <a:txBody>
                    <a:bodyPr/>
                    <a:lstStyle/>
                    <a:p>
                      <a:pPr algn="ctr" fontAlgn="b"/>
                      <a:r>
                        <a:rPr lang="en-US" sz="1400" b="1" i="0" u="none" strike="noStrike">
                          <a:solidFill>
                            <a:srgbClr val="000000"/>
                          </a:solidFill>
                          <a:effectLst/>
                          <a:latin typeface="Microsoft YaHei" panose="020B0503020204020204" pitchFamily="34" charset="-122"/>
                          <a:ea typeface="Microsoft YaHei" panose="020B0503020204020204" pitchFamily="34" charset="-122"/>
                        </a:rPr>
                        <a:t>7.24%</a:t>
                      </a:r>
                    </a:p>
                  </a:txBody>
                  <a:tcPr marL="6350" marR="6350" marT="6350" marB="0" anchor="b">
                    <a:lnL>
                      <a:noFill/>
                    </a:lnL>
                    <a:lnR>
                      <a:noFill/>
                    </a:lnR>
                    <a:lnT>
                      <a:noFill/>
                    </a:lnT>
                    <a:lnB w="6350" cap="flat" cmpd="sng" algn="ctr">
                      <a:solidFill>
                        <a:srgbClr val="782170"/>
                      </a:solidFill>
                      <a:prstDash val="solid"/>
                      <a:round/>
                      <a:headEnd type="none" w="med" len="med"/>
                      <a:tailEnd type="none" w="med" len="med"/>
                    </a:lnB>
                    <a:noFill/>
                  </a:tcPr>
                </a:tc>
                <a:extLst>
                  <a:ext uri="{0D108BD9-81ED-4DB2-BD59-A6C34878D82A}">
                    <a16:rowId xmlns:a16="http://schemas.microsoft.com/office/drawing/2014/main" val="3919999405"/>
                  </a:ext>
                </a:extLst>
              </a:tr>
              <a:tr h="283162">
                <a:tc>
                  <a:txBody>
                    <a:bodyPr/>
                    <a:lstStyle/>
                    <a:p>
                      <a:pPr algn="ctr" fontAlgn="b"/>
                      <a:r>
                        <a:rPr lang="en-US" sz="1400" b="1" i="0" u="none" strike="noStrike">
                          <a:solidFill>
                            <a:srgbClr val="000000"/>
                          </a:solidFill>
                          <a:effectLst/>
                          <a:latin typeface="Microsoft YaHei" panose="020B0503020204020204" pitchFamily="34" charset="-122"/>
                          <a:ea typeface="Microsoft YaHei" panose="020B0503020204020204" pitchFamily="34" charset="-122"/>
                        </a:rPr>
                        <a:t>Grand Total</a:t>
                      </a:r>
                    </a:p>
                  </a:txBody>
                  <a:tcPr marL="6350" marR="6350" marT="6350" marB="0" anchor="b">
                    <a:lnL>
                      <a:noFill/>
                    </a:lnL>
                    <a:lnR>
                      <a:noFill/>
                    </a:lnR>
                    <a:lnT w="6350" cap="flat" cmpd="sng" algn="ctr">
                      <a:solidFill>
                        <a:srgbClr val="782170"/>
                      </a:solidFill>
                      <a:prstDash val="solid"/>
                      <a:round/>
                      <a:headEnd type="none" w="med" len="med"/>
                      <a:tailEnd type="none" w="med" len="med"/>
                    </a:lnT>
                    <a:lnB w="12700" cap="flat" cmpd="sng" algn="ctr">
                      <a:solidFill>
                        <a:srgbClr val="78217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Microsoft YaHei" panose="020B0503020204020204" pitchFamily="34" charset="-122"/>
                          <a:ea typeface="Microsoft YaHei" panose="020B0503020204020204" pitchFamily="34" charset="-122"/>
                        </a:rPr>
                        <a:t>100.00%</a:t>
                      </a:r>
                    </a:p>
                  </a:txBody>
                  <a:tcPr marL="6350" marR="6350" marT="6350" marB="0" anchor="b">
                    <a:lnL>
                      <a:noFill/>
                    </a:lnL>
                    <a:lnR>
                      <a:noFill/>
                    </a:lnR>
                    <a:lnT w="6350" cap="flat" cmpd="sng" algn="ctr">
                      <a:solidFill>
                        <a:srgbClr val="782170"/>
                      </a:solidFill>
                      <a:prstDash val="solid"/>
                      <a:round/>
                      <a:headEnd type="none" w="med" len="med"/>
                      <a:tailEnd type="none" w="med" len="med"/>
                    </a:lnT>
                    <a:lnB w="12700" cap="flat" cmpd="sng" algn="ctr">
                      <a:solidFill>
                        <a:srgbClr val="782170"/>
                      </a:solidFill>
                      <a:prstDash val="solid"/>
                      <a:round/>
                      <a:headEnd type="none" w="med" len="med"/>
                      <a:tailEnd type="none" w="med" len="med"/>
                    </a:lnB>
                    <a:noFill/>
                  </a:tcPr>
                </a:tc>
                <a:extLst>
                  <a:ext uri="{0D108BD9-81ED-4DB2-BD59-A6C34878D82A}">
                    <a16:rowId xmlns:a16="http://schemas.microsoft.com/office/drawing/2014/main" val="3688539683"/>
                  </a:ext>
                </a:extLst>
              </a:tr>
            </a:tbl>
          </a:graphicData>
        </a:graphic>
      </p:graphicFrame>
      <p:graphicFrame>
        <p:nvGraphicFramePr>
          <p:cNvPr id="20" name="Chart 19">
            <a:extLst>
              <a:ext uri="{FF2B5EF4-FFF2-40B4-BE49-F238E27FC236}">
                <a16:creationId xmlns:a16="http://schemas.microsoft.com/office/drawing/2014/main" id="{7041415B-239B-9833-0FA4-B8B1C3D3CD84}"/>
              </a:ext>
            </a:extLst>
          </p:cNvPr>
          <p:cNvGraphicFramePr>
            <a:graphicFrameLocks/>
          </p:cNvGraphicFramePr>
          <p:nvPr>
            <p:extLst>
              <p:ext uri="{D42A27DB-BD31-4B8C-83A1-F6EECF244321}">
                <p14:modId xmlns:p14="http://schemas.microsoft.com/office/powerpoint/2010/main" val="2348055607"/>
              </p:ext>
            </p:extLst>
          </p:nvPr>
        </p:nvGraphicFramePr>
        <p:xfrm>
          <a:off x="3356860" y="1291821"/>
          <a:ext cx="4571999" cy="339794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88892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A62AAD83-6B33-0B5D-0CFB-6706B9E8D55F}"/>
            </a:ext>
          </a:extLst>
        </p:cNvPr>
        <p:cNvGrpSpPr/>
        <p:nvPr/>
      </p:nvGrpSpPr>
      <p:grpSpPr>
        <a:xfrm>
          <a:off x="0" y="0"/>
          <a:ext cx="0" cy="0"/>
          <a:chOff x="0" y="0"/>
          <a:chExt cx="0" cy="0"/>
        </a:xfrm>
      </p:grpSpPr>
      <p:sp>
        <p:nvSpPr>
          <p:cNvPr id="16" name="Freeform: Shape 15">
            <a:extLst>
              <a:ext uri="{FF2B5EF4-FFF2-40B4-BE49-F238E27FC236}">
                <a16:creationId xmlns:a16="http://schemas.microsoft.com/office/drawing/2014/main" id="{51C30D84-56DB-FA62-7293-A0F47FE8435F}"/>
              </a:ext>
            </a:extLst>
          </p:cNvPr>
          <p:cNvSpPr/>
          <p:nvPr/>
        </p:nvSpPr>
        <p:spPr>
          <a:xfrm>
            <a:off x="121186" y="0"/>
            <a:ext cx="11359811" cy="6858000"/>
          </a:xfrm>
          <a:custGeom>
            <a:avLst/>
            <a:gdLst>
              <a:gd name="connsiteX0" fmla="*/ 0 w 11359811"/>
              <a:gd name="connsiteY0" fmla="*/ 0 h 6858000"/>
              <a:gd name="connsiteX1" fmla="*/ 10815484 w 11359811"/>
              <a:gd name="connsiteY1" fmla="*/ 0 h 6858000"/>
              <a:gd name="connsiteX2" fmla="*/ 10815484 w 11359811"/>
              <a:gd name="connsiteY2" fmla="*/ 4707386 h 6858000"/>
              <a:gd name="connsiteX3" fmla="*/ 11202492 w 11359811"/>
              <a:gd name="connsiteY3" fmla="*/ 4707386 h 6858000"/>
              <a:gd name="connsiteX4" fmla="*/ 11359811 w 11359811"/>
              <a:gd name="connsiteY4" fmla="*/ 4864705 h 6858000"/>
              <a:gd name="connsiteX5" fmla="*/ 11359811 w 11359811"/>
              <a:gd name="connsiteY5" fmla="*/ 5493964 h 6858000"/>
              <a:gd name="connsiteX6" fmla="*/ 11202492 w 11359811"/>
              <a:gd name="connsiteY6" fmla="*/ 5651283 h 6858000"/>
              <a:gd name="connsiteX7" fmla="*/ 10815484 w 11359811"/>
              <a:gd name="connsiteY7" fmla="*/ 5651283 h 6858000"/>
              <a:gd name="connsiteX8" fmla="*/ 10815484 w 11359811"/>
              <a:gd name="connsiteY8" fmla="*/ 6858000 h 6858000"/>
              <a:gd name="connsiteX9" fmla="*/ 0 w 11359811"/>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59811" h="6858000">
                <a:moveTo>
                  <a:pt x="0" y="0"/>
                </a:moveTo>
                <a:lnTo>
                  <a:pt x="10815484" y="0"/>
                </a:lnTo>
                <a:lnTo>
                  <a:pt x="10815484" y="4707386"/>
                </a:lnTo>
                <a:lnTo>
                  <a:pt x="11202492" y="4707386"/>
                </a:lnTo>
                <a:cubicBezTo>
                  <a:pt x="11289377" y="4707386"/>
                  <a:pt x="11359811" y="4777820"/>
                  <a:pt x="11359811" y="4864705"/>
                </a:cubicBezTo>
                <a:lnTo>
                  <a:pt x="11359811" y="5493964"/>
                </a:lnTo>
                <a:cubicBezTo>
                  <a:pt x="11359811" y="5580849"/>
                  <a:pt x="11289377" y="5651283"/>
                  <a:pt x="11202492" y="5651283"/>
                </a:cubicBezTo>
                <a:lnTo>
                  <a:pt x="10815484" y="5651283"/>
                </a:lnTo>
                <a:lnTo>
                  <a:pt x="10815484" y="6858000"/>
                </a:lnTo>
                <a:lnTo>
                  <a:pt x="0" y="6858000"/>
                </a:lnTo>
                <a:close/>
              </a:path>
            </a:pathLst>
          </a:custGeom>
          <a:solidFill>
            <a:schemeClr val="bg1"/>
          </a:solidFill>
          <a:ln>
            <a:solidFill>
              <a:schemeClr val="tx1"/>
            </a:solidFill>
          </a:ln>
          <a:effectLst>
            <a:outerShdw blurRad="127000" dist="63500" algn="ctr" rotWithShape="0">
              <a:srgbClr val="000000">
                <a:alpha val="40000"/>
              </a:srgb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D516DD9B-EC0C-62D4-0F89-951DC6F124F9}"/>
              </a:ext>
            </a:extLst>
          </p:cNvPr>
          <p:cNvSpPr txBox="1"/>
          <p:nvPr/>
        </p:nvSpPr>
        <p:spPr>
          <a:xfrm>
            <a:off x="7735673" y="587605"/>
            <a:ext cx="1738831" cy="1446550"/>
          </a:xfrm>
          <a:prstGeom prst="rect">
            <a:avLst/>
          </a:prstGeom>
          <a:solidFill>
            <a:schemeClr val="bg1">
              <a:alpha val="6000"/>
            </a:schemeClr>
          </a:solidFill>
        </p:spPr>
        <p:txBody>
          <a:bodyPr wrap="square" rtlCol="0">
            <a:spAutoFit/>
          </a:bodyPr>
          <a:lstStyle/>
          <a:p>
            <a:r>
              <a:rPr lang="en-US" sz="8800" dirty="0">
                <a:solidFill>
                  <a:schemeClr val="bg2">
                    <a:lumMod val="50000"/>
                  </a:schemeClr>
                </a:solidFill>
                <a:latin typeface="Microsoft YaHei" panose="020B0503020204020204" pitchFamily="34" charset="-122"/>
                <a:ea typeface="Microsoft YaHei" panose="020B0503020204020204" pitchFamily="34" charset="-122"/>
              </a:rPr>
              <a:t>04</a:t>
            </a:r>
          </a:p>
        </p:txBody>
      </p:sp>
      <p:sp>
        <p:nvSpPr>
          <p:cNvPr id="3" name="TextBox 2">
            <a:extLst>
              <a:ext uri="{FF2B5EF4-FFF2-40B4-BE49-F238E27FC236}">
                <a16:creationId xmlns:a16="http://schemas.microsoft.com/office/drawing/2014/main" id="{616134D6-7848-6D84-F5B6-153CA92EC883}"/>
              </a:ext>
            </a:extLst>
          </p:cNvPr>
          <p:cNvSpPr txBox="1"/>
          <p:nvPr/>
        </p:nvSpPr>
        <p:spPr>
          <a:xfrm>
            <a:off x="7194929" y="1618656"/>
            <a:ext cx="2820318" cy="830997"/>
          </a:xfrm>
          <a:prstGeom prst="rect">
            <a:avLst/>
          </a:prstGeom>
          <a:noFill/>
        </p:spPr>
        <p:txBody>
          <a:bodyPr wrap="square" rtlCol="0">
            <a:spAutoFit/>
          </a:bodyPr>
          <a:lstStyle/>
          <a:p>
            <a:pPr algn="ctr"/>
            <a:r>
              <a:rPr lang="en-US" sz="2400" b="1" dirty="0"/>
              <a:t>Payment Method comparison</a:t>
            </a:r>
          </a:p>
        </p:txBody>
      </p:sp>
      <p:sp>
        <p:nvSpPr>
          <p:cNvPr id="6" name="TextBox 5">
            <a:extLst>
              <a:ext uri="{FF2B5EF4-FFF2-40B4-BE49-F238E27FC236}">
                <a16:creationId xmlns:a16="http://schemas.microsoft.com/office/drawing/2014/main" id="{F6426331-56B0-4D4B-4B5D-5695C9DDD574}"/>
              </a:ext>
            </a:extLst>
          </p:cNvPr>
          <p:cNvSpPr txBox="1"/>
          <p:nvPr/>
        </p:nvSpPr>
        <p:spPr>
          <a:xfrm>
            <a:off x="7354217" y="2663462"/>
            <a:ext cx="2501743" cy="1323439"/>
          </a:xfrm>
          <a:prstGeom prst="rect">
            <a:avLst/>
          </a:prstGeom>
          <a:noFill/>
        </p:spPr>
        <p:txBody>
          <a:bodyPr wrap="square" rtlCol="0">
            <a:spAutoFit/>
          </a:bodyPr>
          <a:lstStyle/>
          <a:p>
            <a:r>
              <a:rPr lang="en-US" sz="1600" dirty="0"/>
              <a:t>Analyzing payment methods helps understand customer preferences and transaction trends.</a:t>
            </a:r>
          </a:p>
        </p:txBody>
      </p:sp>
      <p:sp>
        <p:nvSpPr>
          <p:cNvPr id="7" name="TextBox 6">
            <a:extLst>
              <a:ext uri="{FF2B5EF4-FFF2-40B4-BE49-F238E27FC236}">
                <a16:creationId xmlns:a16="http://schemas.microsoft.com/office/drawing/2014/main" id="{5C427AE0-C084-2824-C2B7-32516F2BFCE4}"/>
              </a:ext>
            </a:extLst>
          </p:cNvPr>
          <p:cNvSpPr txBox="1"/>
          <p:nvPr/>
        </p:nvSpPr>
        <p:spPr>
          <a:xfrm>
            <a:off x="10884666" y="4902506"/>
            <a:ext cx="738130" cy="646331"/>
          </a:xfrm>
          <a:prstGeom prst="rect">
            <a:avLst/>
          </a:prstGeom>
          <a:noFill/>
        </p:spPr>
        <p:txBody>
          <a:bodyPr wrap="square" rtlCol="0">
            <a:spAutoFit/>
          </a:bodyPr>
          <a:lstStyle/>
          <a:p>
            <a:r>
              <a:rPr lang="en-US" sz="3600" b="1" dirty="0">
                <a:latin typeface="Microsoft YaHei" panose="020B0503020204020204" pitchFamily="34" charset="-122"/>
                <a:ea typeface="Microsoft YaHei" panose="020B0503020204020204" pitchFamily="34" charset="-122"/>
              </a:rPr>
              <a:t>4</a:t>
            </a:r>
          </a:p>
        </p:txBody>
      </p:sp>
      <p:sp>
        <p:nvSpPr>
          <p:cNvPr id="5" name="Freeform: Shape 4">
            <a:extLst>
              <a:ext uri="{FF2B5EF4-FFF2-40B4-BE49-F238E27FC236}">
                <a16:creationId xmlns:a16="http://schemas.microsoft.com/office/drawing/2014/main" id="{A37E94AC-BD2A-F568-C748-618885662127}"/>
              </a:ext>
            </a:extLst>
          </p:cNvPr>
          <p:cNvSpPr/>
          <p:nvPr/>
        </p:nvSpPr>
        <p:spPr>
          <a:xfrm>
            <a:off x="-596331" y="0"/>
            <a:ext cx="11359811" cy="6858000"/>
          </a:xfrm>
          <a:custGeom>
            <a:avLst/>
            <a:gdLst>
              <a:gd name="connsiteX0" fmla="*/ 0 w 11359811"/>
              <a:gd name="connsiteY0" fmla="*/ 0 h 6858000"/>
              <a:gd name="connsiteX1" fmla="*/ 10815484 w 11359811"/>
              <a:gd name="connsiteY1" fmla="*/ 0 h 6858000"/>
              <a:gd name="connsiteX2" fmla="*/ 10815484 w 11359811"/>
              <a:gd name="connsiteY2" fmla="*/ 3592648 h 6858000"/>
              <a:gd name="connsiteX3" fmla="*/ 11202492 w 11359811"/>
              <a:gd name="connsiteY3" fmla="*/ 3592648 h 6858000"/>
              <a:gd name="connsiteX4" fmla="*/ 11359811 w 11359811"/>
              <a:gd name="connsiteY4" fmla="*/ 3749967 h 6858000"/>
              <a:gd name="connsiteX5" fmla="*/ 11359811 w 11359811"/>
              <a:gd name="connsiteY5" fmla="*/ 4379226 h 6858000"/>
              <a:gd name="connsiteX6" fmla="*/ 11202492 w 11359811"/>
              <a:gd name="connsiteY6" fmla="*/ 4536545 h 6858000"/>
              <a:gd name="connsiteX7" fmla="*/ 10815484 w 11359811"/>
              <a:gd name="connsiteY7" fmla="*/ 4536545 h 6858000"/>
              <a:gd name="connsiteX8" fmla="*/ 10815484 w 11359811"/>
              <a:gd name="connsiteY8" fmla="*/ 6858000 h 6858000"/>
              <a:gd name="connsiteX9" fmla="*/ 0 w 11359811"/>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59811" h="6858000">
                <a:moveTo>
                  <a:pt x="0" y="0"/>
                </a:moveTo>
                <a:lnTo>
                  <a:pt x="10815484" y="0"/>
                </a:lnTo>
                <a:lnTo>
                  <a:pt x="10815484" y="3592648"/>
                </a:lnTo>
                <a:lnTo>
                  <a:pt x="11202492" y="3592648"/>
                </a:lnTo>
                <a:cubicBezTo>
                  <a:pt x="11289377" y="3592648"/>
                  <a:pt x="11359811" y="3663082"/>
                  <a:pt x="11359811" y="3749967"/>
                </a:cubicBezTo>
                <a:lnTo>
                  <a:pt x="11359811" y="4379226"/>
                </a:lnTo>
                <a:cubicBezTo>
                  <a:pt x="11359811" y="4466111"/>
                  <a:pt x="11289377" y="4536545"/>
                  <a:pt x="11202492" y="4536545"/>
                </a:cubicBezTo>
                <a:lnTo>
                  <a:pt x="10815484" y="4536545"/>
                </a:lnTo>
                <a:lnTo>
                  <a:pt x="10815484" y="6858000"/>
                </a:lnTo>
                <a:lnTo>
                  <a:pt x="0" y="6858000"/>
                </a:lnTo>
                <a:close/>
              </a:path>
            </a:pathLst>
          </a:custGeom>
          <a:solidFill>
            <a:schemeClr val="bg1"/>
          </a:solidFill>
          <a:effectLst>
            <a:outerShdw blurRad="127000" dist="63500" algn="ctr" rotWithShape="0">
              <a:srgbClr val="000000">
                <a:alpha val="40000"/>
              </a:srgb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5EA40EBE-8B0E-D4ED-43C8-A1C0D493D818}"/>
              </a:ext>
            </a:extLst>
          </p:cNvPr>
          <p:cNvSpPr txBox="1"/>
          <p:nvPr/>
        </p:nvSpPr>
        <p:spPr>
          <a:xfrm>
            <a:off x="7139341" y="587605"/>
            <a:ext cx="1738831" cy="1446550"/>
          </a:xfrm>
          <a:prstGeom prst="rect">
            <a:avLst/>
          </a:prstGeom>
          <a:solidFill>
            <a:schemeClr val="bg1">
              <a:alpha val="6000"/>
            </a:schemeClr>
          </a:solidFill>
        </p:spPr>
        <p:txBody>
          <a:bodyPr wrap="square" rtlCol="0">
            <a:spAutoFit/>
          </a:bodyPr>
          <a:lstStyle/>
          <a:p>
            <a:r>
              <a:rPr lang="en-US" sz="8800" dirty="0">
                <a:solidFill>
                  <a:schemeClr val="bg2">
                    <a:lumMod val="50000"/>
                  </a:schemeClr>
                </a:solidFill>
                <a:latin typeface="Microsoft YaHei" panose="020B0503020204020204" pitchFamily="34" charset="-122"/>
                <a:ea typeface="Microsoft YaHei" panose="020B0503020204020204" pitchFamily="34" charset="-122"/>
              </a:rPr>
              <a:t>03</a:t>
            </a:r>
          </a:p>
        </p:txBody>
      </p:sp>
      <p:sp>
        <p:nvSpPr>
          <p:cNvPr id="9" name="TextBox 8">
            <a:extLst>
              <a:ext uri="{FF2B5EF4-FFF2-40B4-BE49-F238E27FC236}">
                <a16:creationId xmlns:a16="http://schemas.microsoft.com/office/drawing/2014/main" id="{E0721613-1BF6-E17B-7CDC-DDC05F024CC8}"/>
              </a:ext>
            </a:extLst>
          </p:cNvPr>
          <p:cNvSpPr txBox="1"/>
          <p:nvPr/>
        </p:nvSpPr>
        <p:spPr>
          <a:xfrm>
            <a:off x="6598597" y="1618656"/>
            <a:ext cx="2820318" cy="830997"/>
          </a:xfrm>
          <a:prstGeom prst="rect">
            <a:avLst/>
          </a:prstGeom>
          <a:noFill/>
        </p:spPr>
        <p:txBody>
          <a:bodyPr wrap="square" rtlCol="0">
            <a:spAutoFit/>
          </a:bodyPr>
          <a:lstStyle/>
          <a:p>
            <a:pPr algn="ctr"/>
            <a:r>
              <a:rPr lang="en-US" sz="2400" b="1" dirty="0"/>
              <a:t>Hourly Sales Analysis</a:t>
            </a:r>
          </a:p>
        </p:txBody>
      </p:sp>
      <p:sp>
        <p:nvSpPr>
          <p:cNvPr id="10" name="TextBox 9">
            <a:extLst>
              <a:ext uri="{FF2B5EF4-FFF2-40B4-BE49-F238E27FC236}">
                <a16:creationId xmlns:a16="http://schemas.microsoft.com/office/drawing/2014/main" id="{25974FAD-3434-A791-3FFB-D3D164AD738A}"/>
              </a:ext>
            </a:extLst>
          </p:cNvPr>
          <p:cNvSpPr txBox="1"/>
          <p:nvPr/>
        </p:nvSpPr>
        <p:spPr>
          <a:xfrm>
            <a:off x="6757885" y="2663462"/>
            <a:ext cx="2501743" cy="1077218"/>
          </a:xfrm>
          <a:prstGeom prst="rect">
            <a:avLst/>
          </a:prstGeom>
          <a:noFill/>
        </p:spPr>
        <p:txBody>
          <a:bodyPr wrap="square" rtlCol="0">
            <a:spAutoFit/>
          </a:bodyPr>
          <a:lstStyle/>
          <a:p>
            <a:r>
              <a:rPr lang="en-US" sz="1600" dirty="0"/>
              <a:t>Hourly sales analysis reveals peak purchasing times, providing valuable insights for inventory.</a:t>
            </a:r>
            <a:endParaRPr lang="en-US" sz="1700" dirty="0"/>
          </a:p>
        </p:txBody>
      </p:sp>
      <p:sp>
        <p:nvSpPr>
          <p:cNvPr id="11" name="TextBox 10">
            <a:extLst>
              <a:ext uri="{FF2B5EF4-FFF2-40B4-BE49-F238E27FC236}">
                <a16:creationId xmlns:a16="http://schemas.microsoft.com/office/drawing/2014/main" id="{E030D86A-94A5-7BDD-2316-01192D501444}"/>
              </a:ext>
            </a:extLst>
          </p:cNvPr>
          <p:cNvSpPr txBox="1"/>
          <p:nvPr/>
        </p:nvSpPr>
        <p:spPr>
          <a:xfrm>
            <a:off x="10310367" y="3789802"/>
            <a:ext cx="738130" cy="646331"/>
          </a:xfrm>
          <a:prstGeom prst="rect">
            <a:avLst/>
          </a:prstGeom>
          <a:noFill/>
        </p:spPr>
        <p:txBody>
          <a:bodyPr wrap="square" rtlCol="0">
            <a:spAutoFit/>
          </a:bodyPr>
          <a:lstStyle/>
          <a:p>
            <a:r>
              <a:rPr lang="en-US" sz="3600" b="1" dirty="0">
                <a:latin typeface="Microsoft YaHei" panose="020B0503020204020204" pitchFamily="34" charset="-122"/>
                <a:ea typeface="Microsoft YaHei" panose="020B0503020204020204" pitchFamily="34" charset="-122"/>
              </a:rPr>
              <a:t>3</a:t>
            </a:r>
          </a:p>
        </p:txBody>
      </p:sp>
    </p:spTree>
    <p:extLst>
      <p:ext uri="{BB962C8B-B14F-4D97-AF65-F5344CB8AC3E}">
        <p14:creationId xmlns:p14="http://schemas.microsoft.com/office/powerpoint/2010/main" val="3141672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39953BEC-7B95-DF17-D43D-C3D8A848C979}"/>
            </a:ext>
          </a:extLst>
        </p:cNvPr>
        <p:cNvGrpSpPr/>
        <p:nvPr/>
      </p:nvGrpSpPr>
      <p:grpSpPr>
        <a:xfrm>
          <a:off x="0" y="0"/>
          <a:ext cx="0" cy="0"/>
          <a:chOff x="0" y="0"/>
          <a:chExt cx="0" cy="0"/>
        </a:xfrm>
      </p:grpSpPr>
      <p:sp>
        <p:nvSpPr>
          <p:cNvPr id="3" name="Freeform: Shape 2">
            <a:extLst>
              <a:ext uri="{FF2B5EF4-FFF2-40B4-BE49-F238E27FC236}">
                <a16:creationId xmlns:a16="http://schemas.microsoft.com/office/drawing/2014/main" id="{DFDFBF24-9E54-EBA7-39B9-15C24F91535D}"/>
              </a:ext>
            </a:extLst>
          </p:cNvPr>
          <p:cNvSpPr/>
          <p:nvPr/>
        </p:nvSpPr>
        <p:spPr>
          <a:xfrm>
            <a:off x="0" y="0"/>
            <a:ext cx="11359811" cy="6858000"/>
          </a:xfrm>
          <a:custGeom>
            <a:avLst/>
            <a:gdLst>
              <a:gd name="connsiteX0" fmla="*/ 0 w 11359811"/>
              <a:gd name="connsiteY0" fmla="*/ 0 h 6858000"/>
              <a:gd name="connsiteX1" fmla="*/ 10815484 w 11359811"/>
              <a:gd name="connsiteY1" fmla="*/ 0 h 6858000"/>
              <a:gd name="connsiteX2" fmla="*/ 10815484 w 11359811"/>
              <a:gd name="connsiteY2" fmla="*/ 3592648 h 6858000"/>
              <a:gd name="connsiteX3" fmla="*/ 11202492 w 11359811"/>
              <a:gd name="connsiteY3" fmla="*/ 3592648 h 6858000"/>
              <a:gd name="connsiteX4" fmla="*/ 11359811 w 11359811"/>
              <a:gd name="connsiteY4" fmla="*/ 3749967 h 6858000"/>
              <a:gd name="connsiteX5" fmla="*/ 11359811 w 11359811"/>
              <a:gd name="connsiteY5" fmla="*/ 4379226 h 6858000"/>
              <a:gd name="connsiteX6" fmla="*/ 11202492 w 11359811"/>
              <a:gd name="connsiteY6" fmla="*/ 4536545 h 6858000"/>
              <a:gd name="connsiteX7" fmla="*/ 10815484 w 11359811"/>
              <a:gd name="connsiteY7" fmla="*/ 4536545 h 6858000"/>
              <a:gd name="connsiteX8" fmla="*/ 10815484 w 11359811"/>
              <a:gd name="connsiteY8" fmla="*/ 6858000 h 6858000"/>
              <a:gd name="connsiteX9" fmla="*/ 0 w 11359811"/>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59811" h="6858000">
                <a:moveTo>
                  <a:pt x="0" y="0"/>
                </a:moveTo>
                <a:lnTo>
                  <a:pt x="10815484" y="0"/>
                </a:lnTo>
                <a:lnTo>
                  <a:pt x="10815484" y="3592648"/>
                </a:lnTo>
                <a:lnTo>
                  <a:pt x="11202492" y="3592648"/>
                </a:lnTo>
                <a:cubicBezTo>
                  <a:pt x="11289377" y="3592648"/>
                  <a:pt x="11359811" y="3663082"/>
                  <a:pt x="11359811" y="3749967"/>
                </a:cubicBezTo>
                <a:lnTo>
                  <a:pt x="11359811" y="4379226"/>
                </a:lnTo>
                <a:cubicBezTo>
                  <a:pt x="11359811" y="4466111"/>
                  <a:pt x="11289377" y="4536545"/>
                  <a:pt x="11202492" y="4536545"/>
                </a:cubicBezTo>
                <a:lnTo>
                  <a:pt x="10815484" y="4536545"/>
                </a:lnTo>
                <a:lnTo>
                  <a:pt x="10815484" y="6858000"/>
                </a:lnTo>
                <a:lnTo>
                  <a:pt x="0" y="6858000"/>
                </a:lnTo>
                <a:close/>
              </a:path>
            </a:pathLst>
          </a:custGeom>
          <a:solidFill>
            <a:schemeClr val="bg1"/>
          </a:solidFill>
          <a:effectLst>
            <a:outerShdw blurRad="127000" dist="63500" algn="ctr" rotWithShape="0">
              <a:srgbClr val="000000">
                <a:alpha val="40000"/>
              </a:srgb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id="{A80E76D1-5EC3-593F-8CA2-ACC7464E1199}"/>
              </a:ext>
            </a:extLst>
          </p:cNvPr>
          <p:cNvSpPr txBox="1"/>
          <p:nvPr/>
        </p:nvSpPr>
        <p:spPr>
          <a:xfrm>
            <a:off x="7157221" y="410775"/>
            <a:ext cx="2820318" cy="461665"/>
          </a:xfrm>
          <a:prstGeom prst="rect">
            <a:avLst/>
          </a:prstGeom>
          <a:noFill/>
        </p:spPr>
        <p:txBody>
          <a:bodyPr wrap="square" rtlCol="0">
            <a:spAutoFit/>
          </a:bodyPr>
          <a:lstStyle/>
          <a:p>
            <a:pPr algn="ctr"/>
            <a:r>
              <a:rPr lang="en-US" sz="2400" b="1" dirty="0"/>
              <a:t>Key insights</a:t>
            </a:r>
          </a:p>
        </p:txBody>
      </p:sp>
      <p:sp>
        <p:nvSpPr>
          <p:cNvPr id="8" name="TextBox 7">
            <a:extLst>
              <a:ext uri="{FF2B5EF4-FFF2-40B4-BE49-F238E27FC236}">
                <a16:creationId xmlns:a16="http://schemas.microsoft.com/office/drawing/2014/main" id="{629A5B20-45FE-2EB3-9188-01FE4C6A4C5E}"/>
              </a:ext>
            </a:extLst>
          </p:cNvPr>
          <p:cNvSpPr txBox="1"/>
          <p:nvPr/>
        </p:nvSpPr>
        <p:spPr>
          <a:xfrm>
            <a:off x="7422120" y="1120676"/>
            <a:ext cx="2501743"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Morning Peak: The highest sales occurred at 10 AM (8,294), suggesting that mornings are the busiest time for coffee purchases, likely catering to customers starting their day.</a:t>
            </a:r>
            <a:endParaRPr lang="en-US" sz="1700" dirty="0"/>
          </a:p>
        </p:txBody>
      </p:sp>
      <p:sp>
        <p:nvSpPr>
          <p:cNvPr id="9" name="TextBox 8">
            <a:extLst>
              <a:ext uri="{FF2B5EF4-FFF2-40B4-BE49-F238E27FC236}">
                <a16:creationId xmlns:a16="http://schemas.microsoft.com/office/drawing/2014/main" id="{AFD72F0A-D494-7BA8-00DE-29B5507332EA}"/>
              </a:ext>
            </a:extLst>
          </p:cNvPr>
          <p:cNvSpPr txBox="1"/>
          <p:nvPr/>
        </p:nvSpPr>
        <p:spPr>
          <a:xfrm>
            <a:off x="10785513" y="3789802"/>
            <a:ext cx="738130" cy="646331"/>
          </a:xfrm>
          <a:prstGeom prst="rect">
            <a:avLst/>
          </a:prstGeom>
          <a:noFill/>
        </p:spPr>
        <p:txBody>
          <a:bodyPr wrap="square" rtlCol="0">
            <a:spAutoFit/>
          </a:bodyPr>
          <a:lstStyle/>
          <a:p>
            <a:r>
              <a:rPr lang="en-US" sz="3600" b="1" dirty="0">
                <a:latin typeface="Microsoft YaHei" panose="020B0503020204020204" pitchFamily="34" charset="-122"/>
                <a:ea typeface="Microsoft YaHei" panose="020B0503020204020204" pitchFamily="34" charset="-122"/>
              </a:rPr>
              <a:t>3</a:t>
            </a:r>
          </a:p>
        </p:txBody>
      </p:sp>
      <p:graphicFrame>
        <p:nvGraphicFramePr>
          <p:cNvPr id="10" name="Table 9">
            <a:extLst>
              <a:ext uri="{FF2B5EF4-FFF2-40B4-BE49-F238E27FC236}">
                <a16:creationId xmlns:a16="http://schemas.microsoft.com/office/drawing/2014/main" id="{3848F81D-80EC-AC95-6D27-E71D17683E5E}"/>
              </a:ext>
            </a:extLst>
          </p:cNvPr>
          <p:cNvGraphicFramePr>
            <a:graphicFrameLocks noGrp="1"/>
          </p:cNvGraphicFramePr>
          <p:nvPr>
            <p:extLst>
              <p:ext uri="{D42A27DB-BD31-4B8C-83A1-F6EECF244321}">
                <p14:modId xmlns:p14="http://schemas.microsoft.com/office/powerpoint/2010/main" val="674567873"/>
              </p:ext>
            </p:extLst>
          </p:nvPr>
        </p:nvGraphicFramePr>
        <p:xfrm>
          <a:off x="443747" y="1393421"/>
          <a:ext cx="1904586" cy="3498850"/>
        </p:xfrm>
        <a:graphic>
          <a:graphicData uri="http://schemas.openxmlformats.org/drawingml/2006/table">
            <a:tbl>
              <a:tblPr/>
              <a:tblGrid>
                <a:gridCol w="1069640">
                  <a:extLst>
                    <a:ext uri="{9D8B030D-6E8A-4147-A177-3AD203B41FA5}">
                      <a16:colId xmlns:a16="http://schemas.microsoft.com/office/drawing/2014/main" val="3607334764"/>
                    </a:ext>
                  </a:extLst>
                </a:gridCol>
                <a:gridCol w="834946">
                  <a:extLst>
                    <a:ext uri="{9D8B030D-6E8A-4147-A177-3AD203B41FA5}">
                      <a16:colId xmlns:a16="http://schemas.microsoft.com/office/drawing/2014/main" val="3447078338"/>
                    </a:ext>
                  </a:extLst>
                </a:gridCol>
              </a:tblGrid>
              <a:tr h="368300">
                <a:tc>
                  <a:txBody>
                    <a:bodyPr/>
                    <a:lstStyle/>
                    <a:p>
                      <a:pPr algn="ctr" fontAlgn="b"/>
                      <a:r>
                        <a:rPr lang="en-US" sz="1100" b="1" i="0" u="none" strike="noStrike" dirty="0">
                          <a:solidFill>
                            <a:srgbClr val="FFFFFF"/>
                          </a:solidFill>
                          <a:effectLst/>
                          <a:latin typeface="Aptos Narrow" panose="020B0004020202020204" pitchFamily="34" charset="0"/>
                        </a:rPr>
                        <a:t>Hourly sales trends</a:t>
                      </a:r>
                    </a:p>
                  </a:txBody>
                  <a:tcPr marL="6350" marR="6350" marT="6350" marB="0" anchor="b">
                    <a:lnL>
                      <a:noFill/>
                    </a:lnL>
                    <a:lnR>
                      <a:noFill/>
                    </a:lnR>
                    <a:lnT w="12700" cap="flat" cmpd="sng" algn="ctr">
                      <a:solidFill>
                        <a:srgbClr val="782170"/>
                      </a:solidFill>
                      <a:prstDash val="solid"/>
                      <a:round/>
                      <a:headEnd type="none" w="med" len="med"/>
                      <a:tailEnd type="none" w="med" len="med"/>
                    </a:lnT>
                    <a:lnB>
                      <a:noFill/>
                    </a:lnB>
                    <a:solidFill>
                      <a:schemeClr val="accent5">
                        <a:lumMod val="75000"/>
                      </a:schemeClr>
                    </a:solidFill>
                  </a:tcPr>
                </a:tc>
                <a:tc>
                  <a:txBody>
                    <a:bodyPr/>
                    <a:lstStyle/>
                    <a:p>
                      <a:pPr algn="ctr" fontAlgn="b"/>
                      <a:r>
                        <a:rPr lang="en-US" sz="1100" b="1" i="0" u="none" strike="noStrike" dirty="0">
                          <a:solidFill>
                            <a:srgbClr val="FFFFFF"/>
                          </a:solidFill>
                          <a:effectLst/>
                          <a:latin typeface="Aptos Narrow" panose="020B0004020202020204" pitchFamily="34" charset="0"/>
                        </a:rPr>
                        <a:t>Sales</a:t>
                      </a:r>
                    </a:p>
                  </a:txBody>
                  <a:tcPr marL="6350" marR="6350" marT="6350" marB="0" anchor="b">
                    <a:lnL>
                      <a:noFill/>
                    </a:lnL>
                    <a:lnR>
                      <a:noFill/>
                    </a:lnR>
                    <a:lnT w="12700" cap="flat" cmpd="sng" algn="ctr">
                      <a:solidFill>
                        <a:srgbClr val="782170"/>
                      </a:solidFill>
                      <a:prstDash val="solid"/>
                      <a:round/>
                      <a:headEnd type="none" w="med" len="med"/>
                      <a:tailEnd type="none" w="med" len="med"/>
                    </a:lnT>
                    <a:lnB>
                      <a:noFill/>
                    </a:lnB>
                    <a:solidFill>
                      <a:schemeClr val="accent5">
                        <a:lumMod val="75000"/>
                      </a:schemeClr>
                    </a:solidFill>
                  </a:tcPr>
                </a:tc>
                <a:extLst>
                  <a:ext uri="{0D108BD9-81ED-4DB2-BD59-A6C34878D82A}">
                    <a16:rowId xmlns:a16="http://schemas.microsoft.com/office/drawing/2014/main" val="943424280"/>
                  </a:ext>
                </a:extLst>
              </a:tr>
              <a:tr h="184150">
                <a:tc>
                  <a:txBody>
                    <a:bodyPr/>
                    <a:lstStyle/>
                    <a:p>
                      <a:pPr algn="ctr" fontAlgn="b"/>
                      <a:r>
                        <a:rPr lang="en-US" sz="1100" b="0" i="0" u="none" strike="noStrike" dirty="0">
                          <a:solidFill>
                            <a:srgbClr val="000000"/>
                          </a:solidFill>
                          <a:effectLst/>
                          <a:latin typeface="Aptos Narrow" panose="020B0004020202020204" pitchFamily="34" charset="0"/>
                        </a:rPr>
                        <a:t>7 AM</a:t>
                      </a:r>
                    </a:p>
                  </a:txBody>
                  <a:tcPr marL="6350" marR="6350" marT="6350" marB="0" anchor="b">
                    <a:lnL>
                      <a:noFill/>
                    </a:lnL>
                    <a:lnR>
                      <a:noFill/>
                    </a:lnR>
                    <a:lnT>
                      <a:noFill/>
                    </a:lnT>
                    <a:lnB>
                      <a:noFill/>
                    </a:lnB>
                    <a:noFill/>
                  </a:tcPr>
                </a:tc>
                <a:tc>
                  <a:txBody>
                    <a:bodyPr/>
                    <a:lstStyle/>
                    <a:p>
                      <a:pPr algn="ctr" fontAlgn="b"/>
                      <a:r>
                        <a:rPr lang="en-US" sz="1100" b="0" i="0" u="none" strike="noStrike">
                          <a:solidFill>
                            <a:srgbClr val="000000"/>
                          </a:solidFill>
                          <a:effectLst/>
                          <a:latin typeface="Aptos Narrow" panose="020B0004020202020204" pitchFamily="34" charset="0"/>
                        </a:rPr>
                        <a:t>2,113</a:t>
                      </a:r>
                    </a:p>
                  </a:txBody>
                  <a:tcPr marL="6350" marR="6350" marT="6350" marB="0" anchor="b">
                    <a:lnL>
                      <a:noFill/>
                    </a:lnL>
                    <a:lnR>
                      <a:noFill/>
                    </a:lnR>
                    <a:lnT>
                      <a:noFill/>
                    </a:lnT>
                    <a:lnB>
                      <a:noFill/>
                    </a:lnB>
                    <a:noFill/>
                  </a:tcPr>
                </a:tc>
                <a:extLst>
                  <a:ext uri="{0D108BD9-81ED-4DB2-BD59-A6C34878D82A}">
                    <a16:rowId xmlns:a16="http://schemas.microsoft.com/office/drawing/2014/main" val="2635565818"/>
                  </a:ext>
                </a:extLst>
              </a:tr>
              <a:tr h="184150">
                <a:tc>
                  <a:txBody>
                    <a:bodyPr/>
                    <a:lstStyle/>
                    <a:p>
                      <a:pPr algn="ctr" fontAlgn="b"/>
                      <a:r>
                        <a:rPr lang="en-US" sz="1100" b="0" i="0" u="none" strike="noStrike" dirty="0">
                          <a:solidFill>
                            <a:srgbClr val="000000"/>
                          </a:solidFill>
                          <a:effectLst/>
                          <a:latin typeface="Aptos Narrow" panose="020B0004020202020204" pitchFamily="34" charset="0"/>
                        </a:rPr>
                        <a:t>8 AM</a:t>
                      </a:r>
                    </a:p>
                  </a:txBody>
                  <a:tcPr marL="6350" marR="6350" marT="6350" marB="0" anchor="b">
                    <a:lnL>
                      <a:noFill/>
                    </a:lnL>
                    <a:lnR>
                      <a:noFill/>
                    </a:lnR>
                    <a:lnT>
                      <a:noFill/>
                    </a:lnT>
                    <a:lnB>
                      <a:noFill/>
                    </a:lnB>
                    <a:noFill/>
                  </a:tcPr>
                </a:tc>
                <a:tc>
                  <a:txBody>
                    <a:bodyPr/>
                    <a:lstStyle/>
                    <a:p>
                      <a:pPr algn="ctr" fontAlgn="b"/>
                      <a:r>
                        <a:rPr lang="en-US" sz="1100" b="0" i="0" u="none" strike="noStrike">
                          <a:solidFill>
                            <a:srgbClr val="000000"/>
                          </a:solidFill>
                          <a:effectLst/>
                          <a:latin typeface="Aptos Narrow" panose="020B0004020202020204" pitchFamily="34" charset="0"/>
                        </a:rPr>
                        <a:t>5,238</a:t>
                      </a:r>
                    </a:p>
                  </a:txBody>
                  <a:tcPr marL="6350" marR="6350" marT="6350" marB="0" anchor="b">
                    <a:lnL>
                      <a:noFill/>
                    </a:lnL>
                    <a:lnR>
                      <a:noFill/>
                    </a:lnR>
                    <a:lnT>
                      <a:noFill/>
                    </a:lnT>
                    <a:lnB>
                      <a:noFill/>
                    </a:lnB>
                    <a:noFill/>
                  </a:tcPr>
                </a:tc>
                <a:extLst>
                  <a:ext uri="{0D108BD9-81ED-4DB2-BD59-A6C34878D82A}">
                    <a16:rowId xmlns:a16="http://schemas.microsoft.com/office/drawing/2014/main" val="3938106706"/>
                  </a:ext>
                </a:extLst>
              </a:tr>
              <a:tr h="184150">
                <a:tc>
                  <a:txBody>
                    <a:bodyPr/>
                    <a:lstStyle/>
                    <a:p>
                      <a:pPr algn="ctr" fontAlgn="b"/>
                      <a:r>
                        <a:rPr lang="en-US" sz="1100" b="0" i="0" u="none" strike="noStrike" dirty="0">
                          <a:solidFill>
                            <a:srgbClr val="000000"/>
                          </a:solidFill>
                          <a:effectLst/>
                          <a:latin typeface="Aptos Narrow" panose="020B0004020202020204" pitchFamily="34" charset="0"/>
                        </a:rPr>
                        <a:t>9 AM</a:t>
                      </a:r>
                    </a:p>
                  </a:txBody>
                  <a:tcPr marL="6350" marR="6350" marT="6350" marB="0" anchor="b">
                    <a:lnL>
                      <a:noFill/>
                    </a:lnL>
                    <a:lnR>
                      <a:noFill/>
                    </a:lnR>
                    <a:lnT>
                      <a:noFill/>
                    </a:lnT>
                    <a:lnB>
                      <a:noFill/>
                    </a:lnB>
                    <a:noFill/>
                  </a:tcPr>
                </a:tc>
                <a:tc>
                  <a:txBody>
                    <a:bodyPr/>
                    <a:lstStyle/>
                    <a:p>
                      <a:pPr algn="ctr" fontAlgn="b"/>
                      <a:r>
                        <a:rPr lang="en-US" sz="1100" b="0" i="0" u="none" strike="noStrike">
                          <a:solidFill>
                            <a:srgbClr val="000000"/>
                          </a:solidFill>
                          <a:effectLst/>
                          <a:latin typeface="Aptos Narrow" panose="020B0004020202020204" pitchFamily="34" charset="0"/>
                        </a:rPr>
                        <a:t>5,057</a:t>
                      </a:r>
                    </a:p>
                  </a:txBody>
                  <a:tcPr marL="6350" marR="6350" marT="6350" marB="0" anchor="b">
                    <a:lnL>
                      <a:noFill/>
                    </a:lnL>
                    <a:lnR>
                      <a:noFill/>
                    </a:lnR>
                    <a:lnT>
                      <a:noFill/>
                    </a:lnT>
                    <a:lnB>
                      <a:noFill/>
                    </a:lnB>
                    <a:noFill/>
                  </a:tcPr>
                </a:tc>
                <a:extLst>
                  <a:ext uri="{0D108BD9-81ED-4DB2-BD59-A6C34878D82A}">
                    <a16:rowId xmlns:a16="http://schemas.microsoft.com/office/drawing/2014/main" val="1718920262"/>
                  </a:ext>
                </a:extLst>
              </a:tr>
              <a:tr h="184150">
                <a:tc>
                  <a:txBody>
                    <a:bodyPr/>
                    <a:lstStyle/>
                    <a:p>
                      <a:pPr algn="ctr" fontAlgn="b"/>
                      <a:r>
                        <a:rPr lang="en-US" sz="1100" b="0" i="0" u="none" strike="noStrike" dirty="0">
                          <a:solidFill>
                            <a:srgbClr val="000000"/>
                          </a:solidFill>
                          <a:effectLst/>
                          <a:latin typeface="Aptos Narrow" panose="020B0004020202020204" pitchFamily="34" charset="0"/>
                        </a:rPr>
                        <a:t>10 AM</a:t>
                      </a:r>
                    </a:p>
                  </a:txBody>
                  <a:tcPr marL="6350" marR="6350" marT="6350" marB="0" anchor="b">
                    <a:lnL>
                      <a:noFill/>
                    </a:lnL>
                    <a:lnR>
                      <a:noFill/>
                    </a:lnR>
                    <a:lnT>
                      <a:noFill/>
                    </a:lnT>
                    <a:lnB>
                      <a:noFill/>
                    </a:lnB>
                    <a:noFill/>
                  </a:tcPr>
                </a:tc>
                <a:tc>
                  <a:txBody>
                    <a:bodyPr/>
                    <a:lstStyle/>
                    <a:p>
                      <a:pPr algn="ctr" fontAlgn="b"/>
                      <a:r>
                        <a:rPr lang="en-US" sz="1100" b="0" i="0" u="none" strike="noStrike">
                          <a:solidFill>
                            <a:srgbClr val="000000"/>
                          </a:solidFill>
                          <a:effectLst/>
                          <a:latin typeface="Aptos Narrow" panose="020B0004020202020204" pitchFamily="34" charset="0"/>
                        </a:rPr>
                        <a:t>8,294</a:t>
                      </a:r>
                    </a:p>
                  </a:txBody>
                  <a:tcPr marL="6350" marR="6350" marT="6350" marB="0" anchor="b">
                    <a:lnL>
                      <a:noFill/>
                    </a:lnL>
                    <a:lnR>
                      <a:noFill/>
                    </a:lnR>
                    <a:lnT>
                      <a:noFill/>
                    </a:lnT>
                    <a:lnB>
                      <a:noFill/>
                    </a:lnB>
                    <a:noFill/>
                  </a:tcPr>
                </a:tc>
                <a:extLst>
                  <a:ext uri="{0D108BD9-81ED-4DB2-BD59-A6C34878D82A}">
                    <a16:rowId xmlns:a16="http://schemas.microsoft.com/office/drawing/2014/main" val="4095879729"/>
                  </a:ext>
                </a:extLst>
              </a:tr>
              <a:tr h="184150">
                <a:tc>
                  <a:txBody>
                    <a:bodyPr/>
                    <a:lstStyle/>
                    <a:p>
                      <a:pPr algn="ctr" fontAlgn="b"/>
                      <a:r>
                        <a:rPr lang="en-US" sz="1100" b="0" i="0" u="none" strike="noStrike" dirty="0">
                          <a:solidFill>
                            <a:srgbClr val="000000"/>
                          </a:solidFill>
                          <a:effectLst/>
                          <a:latin typeface="Aptos Narrow" panose="020B0004020202020204" pitchFamily="34" charset="0"/>
                        </a:rPr>
                        <a:t>11 AM</a:t>
                      </a:r>
                    </a:p>
                  </a:txBody>
                  <a:tcPr marL="6350" marR="6350" marT="6350" marB="0" anchor="b">
                    <a:lnL>
                      <a:noFill/>
                    </a:lnL>
                    <a:lnR>
                      <a:noFill/>
                    </a:lnR>
                    <a:lnT>
                      <a:noFill/>
                    </a:lnT>
                    <a:lnB>
                      <a:noFill/>
                    </a:lnB>
                    <a:noFill/>
                  </a:tcPr>
                </a:tc>
                <a:tc>
                  <a:txBody>
                    <a:bodyPr/>
                    <a:lstStyle/>
                    <a:p>
                      <a:pPr algn="ctr" fontAlgn="b"/>
                      <a:r>
                        <a:rPr lang="en-US" sz="1100" b="0" i="0" u="none" strike="noStrike">
                          <a:solidFill>
                            <a:srgbClr val="000000"/>
                          </a:solidFill>
                          <a:effectLst/>
                          <a:latin typeface="Aptos Narrow" panose="020B0004020202020204" pitchFamily="34" charset="0"/>
                        </a:rPr>
                        <a:t>6,889</a:t>
                      </a:r>
                    </a:p>
                  </a:txBody>
                  <a:tcPr marL="6350" marR="6350" marT="6350" marB="0" anchor="b">
                    <a:lnL>
                      <a:noFill/>
                    </a:lnL>
                    <a:lnR>
                      <a:noFill/>
                    </a:lnR>
                    <a:lnT>
                      <a:noFill/>
                    </a:lnT>
                    <a:lnB>
                      <a:noFill/>
                    </a:lnB>
                    <a:noFill/>
                  </a:tcPr>
                </a:tc>
                <a:extLst>
                  <a:ext uri="{0D108BD9-81ED-4DB2-BD59-A6C34878D82A}">
                    <a16:rowId xmlns:a16="http://schemas.microsoft.com/office/drawing/2014/main" val="2571829715"/>
                  </a:ext>
                </a:extLst>
              </a:tr>
              <a:tr h="184150">
                <a:tc>
                  <a:txBody>
                    <a:bodyPr/>
                    <a:lstStyle/>
                    <a:p>
                      <a:pPr algn="ctr" fontAlgn="b"/>
                      <a:r>
                        <a:rPr lang="en-US" sz="1100" b="0" i="0" u="none" strike="noStrike" dirty="0">
                          <a:solidFill>
                            <a:srgbClr val="000000"/>
                          </a:solidFill>
                          <a:effectLst/>
                          <a:latin typeface="Aptos Narrow" panose="020B0004020202020204" pitchFamily="34" charset="0"/>
                        </a:rPr>
                        <a:t>12 PM</a:t>
                      </a:r>
                    </a:p>
                  </a:txBody>
                  <a:tcPr marL="6350" marR="6350" marT="6350" marB="0" anchor="b">
                    <a:lnL>
                      <a:noFill/>
                    </a:lnL>
                    <a:lnR>
                      <a:noFill/>
                    </a:lnR>
                    <a:lnT>
                      <a:noFill/>
                    </a:lnT>
                    <a:lnB>
                      <a:noFill/>
                    </a:lnB>
                    <a:noFill/>
                  </a:tcPr>
                </a:tc>
                <a:tc>
                  <a:txBody>
                    <a:bodyPr/>
                    <a:lstStyle/>
                    <a:p>
                      <a:pPr algn="ctr" fontAlgn="b"/>
                      <a:r>
                        <a:rPr lang="en-US" sz="1100" b="0" i="0" u="none" strike="noStrike">
                          <a:solidFill>
                            <a:srgbClr val="000000"/>
                          </a:solidFill>
                          <a:effectLst/>
                          <a:latin typeface="Aptos Narrow" panose="020B0004020202020204" pitchFamily="34" charset="0"/>
                        </a:rPr>
                        <a:t>5,903</a:t>
                      </a:r>
                    </a:p>
                  </a:txBody>
                  <a:tcPr marL="6350" marR="6350" marT="6350" marB="0" anchor="b">
                    <a:lnL>
                      <a:noFill/>
                    </a:lnL>
                    <a:lnR>
                      <a:noFill/>
                    </a:lnR>
                    <a:lnT>
                      <a:noFill/>
                    </a:lnT>
                    <a:lnB>
                      <a:noFill/>
                    </a:lnB>
                    <a:noFill/>
                  </a:tcPr>
                </a:tc>
                <a:extLst>
                  <a:ext uri="{0D108BD9-81ED-4DB2-BD59-A6C34878D82A}">
                    <a16:rowId xmlns:a16="http://schemas.microsoft.com/office/drawing/2014/main" val="174468846"/>
                  </a:ext>
                </a:extLst>
              </a:tr>
              <a:tr h="184150">
                <a:tc>
                  <a:txBody>
                    <a:bodyPr/>
                    <a:lstStyle/>
                    <a:p>
                      <a:pPr algn="ctr" fontAlgn="b"/>
                      <a:r>
                        <a:rPr lang="en-US" sz="1100" b="0" i="0" u="none" strike="noStrike" dirty="0">
                          <a:solidFill>
                            <a:srgbClr val="000000"/>
                          </a:solidFill>
                          <a:effectLst/>
                          <a:latin typeface="Aptos Narrow" panose="020B0004020202020204" pitchFamily="34" charset="0"/>
                        </a:rPr>
                        <a:t>1 PM</a:t>
                      </a:r>
                    </a:p>
                  </a:txBody>
                  <a:tcPr marL="6350" marR="6350" marT="6350" marB="0" anchor="b">
                    <a:lnL>
                      <a:noFill/>
                    </a:lnL>
                    <a:lnR>
                      <a:noFill/>
                    </a:lnR>
                    <a:lnT>
                      <a:noFill/>
                    </a:lnT>
                    <a:lnB>
                      <a:noFill/>
                    </a:lnB>
                    <a:noFill/>
                  </a:tcPr>
                </a:tc>
                <a:tc>
                  <a:txBody>
                    <a:bodyPr/>
                    <a:lstStyle/>
                    <a:p>
                      <a:pPr algn="ctr" fontAlgn="b"/>
                      <a:r>
                        <a:rPr lang="en-US" sz="1100" b="0" i="0" u="none" strike="noStrike">
                          <a:solidFill>
                            <a:srgbClr val="000000"/>
                          </a:solidFill>
                          <a:effectLst/>
                          <a:latin typeface="Aptos Narrow" panose="020B0004020202020204" pitchFamily="34" charset="0"/>
                        </a:rPr>
                        <a:t>5,139</a:t>
                      </a:r>
                    </a:p>
                  </a:txBody>
                  <a:tcPr marL="6350" marR="6350" marT="6350" marB="0" anchor="b">
                    <a:lnL>
                      <a:noFill/>
                    </a:lnL>
                    <a:lnR>
                      <a:noFill/>
                    </a:lnR>
                    <a:lnT>
                      <a:noFill/>
                    </a:lnT>
                    <a:lnB>
                      <a:noFill/>
                    </a:lnB>
                    <a:noFill/>
                  </a:tcPr>
                </a:tc>
                <a:extLst>
                  <a:ext uri="{0D108BD9-81ED-4DB2-BD59-A6C34878D82A}">
                    <a16:rowId xmlns:a16="http://schemas.microsoft.com/office/drawing/2014/main" val="1331499057"/>
                  </a:ext>
                </a:extLst>
              </a:tr>
              <a:tr h="184150">
                <a:tc>
                  <a:txBody>
                    <a:bodyPr/>
                    <a:lstStyle/>
                    <a:p>
                      <a:pPr algn="ctr" fontAlgn="b"/>
                      <a:r>
                        <a:rPr lang="en-US" sz="1100" b="0" i="0" u="none" strike="noStrike" dirty="0">
                          <a:solidFill>
                            <a:srgbClr val="000000"/>
                          </a:solidFill>
                          <a:effectLst/>
                          <a:latin typeface="Aptos Narrow" panose="020B0004020202020204" pitchFamily="34" charset="0"/>
                        </a:rPr>
                        <a:t>2 PM</a:t>
                      </a:r>
                    </a:p>
                  </a:txBody>
                  <a:tcPr marL="6350" marR="6350" marT="6350" marB="0" anchor="b">
                    <a:lnL>
                      <a:noFill/>
                    </a:lnL>
                    <a:lnR>
                      <a:noFill/>
                    </a:lnR>
                    <a:lnT>
                      <a:noFill/>
                    </a:lnT>
                    <a:lnB>
                      <a:noFill/>
                    </a:lnB>
                    <a:noFill/>
                  </a:tcPr>
                </a:tc>
                <a:tc>
                  <a:txBody>
                    <a:bodyPr/>
                    <a:lstStyle/>
                    <a:p>
                      <a:pPr algn="ctr" fontAlgn="b"/>
                      <a:r>
                        <a:rPr lang="en-US" sz="1100" b="0" i="0" u="none" strike="noStrike">
                          <a:solidFill>
                            <a:srgbClr val="000000"/>
                          </a:solidFill>
                          <a:effectLst/>
                          <a:latin typeface="Aptos Narrow" panose="020B0004020202020204" pitchFamily="34" charset="0"/>
                        </a:rPr>
                        <a:t>4,897</a:t>
                      </a:r>
                    </a:p>
                  </a:txBody>
                  <a:tcPr marL="6350" marR="6350" marT="6350" marB="0" anchor="b">
                    <a:lnL>
                      <a:noFill/>
                    </a:lnL>
                    <a:lnR>
                      <a:noFill/>
                    </a:lnR>
                    <a:lnT>
                      <a:noFill/>
                    </a:lnT>
                    <a:lnB>
                      <a:noFill/>
                    </a:lnB>
                    <a:noFill/>
                  </a:tcPr>
                </a:tc>
                <a:extLst>
                  <a:ext uri="{0D108BD9-81ED-4DB2-BD59-A6C34878D82A}">
                    <a16:rowId xmlns:a16="http://schemas.microsoft.com/office/drawing/2014/main" val="2205022003"/>
                  </a:ext>
                </a:extLst>
              </a:tr>
              <a:tr h="184150">
                <a:tc>
                  <a:txBody>
                    <a:bodyPr/>
                    <a:lstStyle/>
                    <a:p>
                      <a:pPr algn="ctr" fontAlgn="b"/>
                      <a:r>
                        <a:rPr lang="en-US" sz="1100" b="0" i="0" u="none" strike="noStrike">
                          <a:solidFill>
                            <a:srgbClr val="000000"/>
                          </a:solidFill>
                          <a:effectLst/>
                          <a:latin typeface="Aptos Narrow" panose="020B0004020202020204" pitchFamily="34" charset="0"/>
                        </a:rPr>
                        <a:t>3 PM</a:t>
                      </a:r>
                    </a:p>
                  </a:txBody>
                  <a:tcPr marL="6350" marR="6350" marT="6350" marB="0" anchor="b">
                    <a:lnL>
                      <a:noFill/>
                    </a:lnL>
                    <a:lnR>
                      <a:noFill/>
                    </a:lnR>
                    <a:lnT>
                      <a:noFill/>
                    </a:lnT>
                    <a:lnB>
                      <a:noFill/>
                    </a:lnB>
                    <a:noFill/>
                  </a:tcPr>
                </a:tc>
                <a:tc>
                  <a:txBody>
                    <a:bodyPr/>
                    <a:lstStyle/>
                    <a:p>
                      <a:pPr algn="ctr" fontAlgn="b"/>
                      <a:r>
                        <a:rPr lang="en-US" sz="1100" b="0" i="0" u="none" strike="noStrike" dirty="0">
                          <a:solidFill>
                            <a:srgbClr val="000000"/>
                          </a:solidFill>
                          <a:effectLst/>
                          <a:latin typeface="Aptos Narrow" panose="020B0004020202020204" pitchFamily="34" charset="0"/>
                        </a:rPr>
                        <a:t>4,670</a:t>
                      </a:r>
                    </a:p>
                  </a:txBody>
                  <a:tcPr marL="6350" marR="6350" marT="6350" marB="0" anchor="b">
                    <a:lnL>
                      <a:noFill/>
                    </a:lnL>
                    <a:lnR>
                      <a:noFill/>
                    </a:lnR>
                    <a:lnT>
                      <a:noFill/>
                    </a:lnT>
                    <a:lnB>
                      <a:noFill/>
                    </a:lnB>
                    <a:noFill/>
                  </a:tcPr>
                </a:tc>
                <a:extLst>
                  <a:ext uri="{0D108BD9-81ED-4DB2-BD59-A6C34878D82A}">
                    <a16:rowId xmlns:a16="http://schemas.microsoft.com/office/drawing/2014/main" val="4055677475"/>
                  </a:ext>
                </a:extLst>
              </a:tr>
              <a:tr h="184150">
                <a:tc>
                  <a:txBody>
                    <a:bodyPr/>
                    <a:lstStyle/>
                    <a:p>
                      <a:pPr algn="ctr" fontAlgn="b"/>
                      <a:r>
                        <a:rPr lang="en-US" sz="1100" b="0" i="0" u="none" strike="noStrike">
                          <a:solidFill>
                            <a:srgbClr val="000000"/>
                          </a:solidFill>
                          <a:effectLst/>
                          <a:latin typeface="Aptos Narrow" panose="020B0004020202020204" pitchFamily="34" charset="0"/>
                        </a:rPr>
                        <a:t>4 PM</a:t>
                      </a:r>
                    </a:p>
                  </a:txBody>
                  <a:tcPr marL="6350" marR="6350" marT="6350" marB="0" anchor="b">
                    <a:lnL>
                      <a:noFill/>
                    </a:lnL>
                    <a:lnR>
                      <a:noFill/>
                    </a:lnR>
                    <a:lnT>
                      <a:noFill/>
                    </a:lnT>
                    <a:lnB>
                      <a:noFill/>
                    </a:lnB>
                    <a:noFill/>
                  </a:tcPr>
                </a:tc>
                <a:tc>
                  <a:txBody>
                    <a:bodyPr/>
                    <a:lstStyle/>
                    <a:p>
                      <a:pPr algn="ctr" fontAlgn="b"/>
                      <a:r>
                        <a:rPr lang="en-US" sz="1100" b="0" i="0" u="none" strike="noStrike" dirty="0">
                          <a:solidFill>
                            <a:srgbClr val="000000"/>
                          </a:solidFill>
                          <a:effectLst/>
                          <a:latin typeface="Aptos Narrow" panose="020B0004020202020204" pitchFamily="34" charset="0"/>
                        </a:rPr>
                        <a:t>5,912</a:t>
                      </a:r>
                    </a:p>
                  </a:txBody>
                  <a:tcPr marL="6350" marR="6350" marT="6350" marB="0" anchor="b">
                    <a:lnL>
                      <a:noFill/>
                    </a:lnL>
                    <a:lnR>
                      <a:noFill/>
                    </a:lnR>
                    <a:lnT>
                      <a:noFill/>
                    </a:lnT>
                    <a:lnB>
                      <a:noFill/>
                    </a:lnB>
                    <a:noFill/>
                  </a:tcPr>
                </a:tc>
                <a:extLst>
                  <a:ext uri="{0D108BD9-81ED-4DB2-BD59-A6C34878D82A}">
                    <a16:rowId xmlns:a16="http://schemas.microsoft.com/office/drawing/2014/main" val="4288297970"/>
                  </a:ext>
                </a:extLst>
              </a:tr>
              <a:tr h="184150">
                <a:tc>
                  <a:txBody>
                    <a:bodyPr/>
                    <a:lstStyle/>
                    <a:p>
                      <a:pPr algn="ctr" fontAlgn="b"/>
                      <a:r>
                        <a:rPr lang="en-US" sz="1100" b="0" i="0" u="none" strike="noStrike">
                          <a:solidFill>
                            <a:srgbClr val="000000"/>
                          </a:solidFill>
                          <a:effectLst/>
                          <a:latin typeface="Aptos Narrow" panose="020B0004020202020204" pitchFamily="34" charset="0"/>
                        </a:rPr>
                        <a:t>5 PM</a:t>
                      </a:r>
                    </a:p>
                  </a:txBody>
                  <a:tcPr marL="6350" marR="6350" marT="6350" marB="0" anchor="b">
                    <a:lnL>
                      <a:noFill/>
                    </a:lnL>
                    <a:lnR>
                      <a:noFill/>
                    </a:lnR>
                    <a:lnT>
                      <a:noFill/>
                    </a:lnT>
                    <a:lnB>
                      <a:noFill/>
                    </a:lnB>
                    <a:noFill/>
                  </a:tcPr>
                </a:tc>
                <a:tc>
                  <a:txBody>
                    <a:bodyPr/>
                    <a:lstStyle/>
                    <a:p>
                      <a:pPr algn="ctr" fontAlgn="b"/>
                      <a:r>
                        <a:rPr lang="en-US" sz="1100" b="0" i="0" u="none" strike="noStrike" dirty="0">
                          <a:solidFill>
                            <a:srgbClr val="000000"/>
                          </a:solidFill>
                          <a:effectLst/>
                          <a:latin typeface="Aptos Narrow" panose="020B0004020202020204" pitchFamily="34" charset="0"/>
                        </a:rPr>
                        <a:t>4,883</a:t>
                      </a:r>
                    </a:p>
                  </a:txBody>
                  <a:tcPr marL="6350" marR="6350" marT="6350" marB="0" anchor="b">
                    <a:lnL>
                      <a:noFill/>
                    </a:lnL>
                    <a:lnR>
                      <a:noFill/>
                    </a:lnR>
                    <a:lnT>
                      <a:noFill/>
                    </a:lnT>
                    <a:lnB>
                      <a:noFill/>
                    </a:lnB>
                    <a:noFill/>
                  </a:tcPr>
                </a:tc>
                <a:extLst>
                  <a:ext uri="{0D108BD9-81ED-4DB2-BD59-A6C34878D82A}">
                    <a16:rowId xmlns:a16="http://schemas.microsoft.com/office/drawing/2014/main" val="438014300"/>
                  </a:ext>
                </a:extLst>
              </a:tr>
              <a:tr h="184150">
                <a:tc>
                  <a:txBody>
                    <a:bodyPr/>
                    <a:lstStyle/>
                    <a:p>
                      <a:pPr algn="ctr" fontAlgn="b"/>
                      <a:r>
                        <a:rPr lang="en-US" sz="1100" b="0" i="0" u="none" strike="noStrike">
                          <a:solidFill>
                            <a:srgbClr val="000000"/>
                          </a:solidFill>
                          <a:effectLst/>
                          <a:latin typeface="Aptos Narrow" panose="020B0004020202020204" pitchFamily="34" charset="0"/>
                        </a:rPr>
                        <a:t>6 PM</a:t>
                      </a:r>
                    </a:p>
                  </a:txBody>
                  <a:tcPr marL="6350" marR="6350" marT="6350" marB="0" anchor="b">
                    <a:lnL>
                      <a:noFill/>
                    </a:lnL>
                    <a:lnR>
                      <a:noFill/>
                    </a:lnR>
                    <a:lnT>
                      <a:noFill/>
                    </a:lnT>
                    <a:lnB>
                      <a:noFill/>
                    </a:lnB>
                    <a:noFill/>
                  </a:tcPr>
                </a:tc>
                <a:tc>
                  <a:txBody>
                    <a:bodyPr/>
                    <a:lstStyle/>
                    <a:p>
                      <a:pPr algn="ctr" fontAlgn="b"/>
                      <a:r>
                        <a:rPr lang="en-US" sz="1100" b="0" i="0" u="none" strike="noStrike" dirty="0">
                          <a:solidFill>
                            <a:srgbClr val="000000"/>
                          </a:solidFill>
                          <a:effectLst/>
                          <a:latin typeface="Aptos Narrow" panose="020B0004020202020204" pitchFamily="34" charset="0"/>
                        </a:rPr>
                        <a:t>5,169</a:t>
                      </a:r>
                    </a:p>
                  </a:txBody>
                  <a:tcPr marL="6350" marR="6350" marT="6350" marB="0" anchor="b">
                    <a:lnL>
                      <a:noFill/>
                    </a:lnL>
                    <a:lnR>
                      <a:noFill/>
                    </a:lnR>
                    <a:lnT>
                      <a:noFill/>
                    </a:lnT>
                    <a:lnB>
                      <a:noFill/>
                    </a:lnB>
                    <a:noFill/>
                  </a:tcPr>
                </a:tc>
                <a:extLst>
                  <a:ext uri="{0D108BD9-81ED-4DB2-BD59-A6C34878D82A}">
                    <a16:rowId xmlns:a16="http://schemas.microsoft.com/office/drawing/2014/main" val="3921929255"/>
                  </a:ext>
                </a:extLst>
              </a:tr>
              <a:tr h="184150">
                <a:tc>
                  <a:txBody>
                    <a:bodyPr/>
                    <a:lstStyle/>
                    <a:p>
                      <a:pPr algn="ctr" fontAlgn="b"/>
                      <a:r>
                        <a:rPr lang="en-US" sz="1100" b="0" i="0" u="none" strike="noStrike">
                          <a:solidFill>
                            <a:srgbClr val="000000"/>
                          </a:solidFill>
                          <a:effectLst/>
                          <a:latin typeface="Aptos Narrow" panose="020B0004020202020204" pitchFamily="34" charset="0"/>
                        </a:rPr>
                        <a:t>7 PM</a:t>
                      </a:r>
                    </a:p>
                  </a:txBody>
                  <a:tcPr marL="6350" marR="6350" marT="6350" marB="0" anchor="b">
                    <a:lnL>
                      <a:noFill/>
                    </a:lnL>
                    <a:lnR>
                      <a:noFill/>
                    </a:lnR>
                    <a:lnT>
                      <a:noFill/>
                    </a:lnT>
                    <a:lnB>
                      <a:noFill/>
                    </a:lnB>
                    <a:noFill/>
                  </a:tcPr>
                </a:tc>
                <a:tc>
                  <a:txBody>
                    <a:bodyPr/>
                    <a:lstStyle/>
                    <a:p>
                      <a:pPr algn="ctr" fontAlgn="b"/>
                      <a:r>
                        <a:rPr lang="en-US" sz="1100" b="0" i="0" u="none" strike="noStrike" dirty="0">
                          <a:solidFill>
                            <a:srgbClr val="000000"/>
                          </a:solidFill>
                          <a:effectLst/>
                          <a:latin typeface="Aptos Narrow" panose="020B0004020202020204" pitchFamily="34" charset="0"/>
                        </a:rPr>
                        <a:t>5,912</a:t>
                      </a:r>
                    </a:p>
                  </a:txBody>
                  <a:tcPr marL="6350" marR="6350" marT="6350" marB="0" anchor="b">
                    <a:lnL>
                      <a:noFill/>
                    </a:lnL>
                    <a:lnR>
                      <a:noFill/>
                    </a:lnR>
                    <a:lnT>
                      <a:noFill/>
                    </a:lnT>
                    <a:lnB>
                      <a:noFill/>
                    </a:lnB>
                    <a:noFill/>
                  </a:tcPr>
                </a:tc>
                <a:extLst>
                  <a:ext uri="{0D108BD9-81ED-4DB2-BD59-A6C34878D82A}">
                    <a16:rowId xmlns:a16="http://schemas.microsoft.com/office/drawing/2014/main" val="1876566193"/>
                  </a:ext>
                </a:extLst>
              </a:tr>
              <a:tr h="184150">
                <a:tc>
                  <a:txBody>
                    <a:bodyPr/>
                    <a:lstStyle/>
                    <a:p>
                      <a:pPr algn="ctr" fontAlgn="b"/>
                      <a:r>
                        <a:rPr lang="en-US" sz="1100" b="0" i="0" u="none" strike="noStrike">
                          <a:solidFill>
                            <a:srgbClr val="000000"/>
                          </a:solidFill>
                          <a:effectLst/>
                          <a:latin typeface="Aptos Narrow" panose="020B0004020202020204" pitchFamily="34" charset="0"/>
                        </a:rPr>
                        <a:t>8 PM</a:t>
                      </a:r>
                    </a:p>
                  </a:txBody>
                  <a:tcPr marL="6350" marR="6350" marT="6350" marB="0" anchor="b">
                    <a:lnL>
                      <a:noFill/>
                    </a:lnL>
                    <a:lnR>
                      <a:noFill/>
                    </a:lnR>
                    <a:lnT>
                      <a:noFill/>
                    </a:lnT>
                    <a:lnB>
                      <a:noFill/>
                    </a:lnB>
                    <a:noFill/>
                  </a:tcPr>
                </a:tc>
                <a:tc>
                  <a:txBody>
                    <a:bodyPr/>
                    <a:lstStyle/>
                    <a:p>
                      <a:pPr algn="ctr" fontAlgn="b"/>
                      <a:r>
                        <a:rPr lang="en-US" sz="1100" b="0" i="0" u="none" strike="noStrike" dirty="0">
                          <a:solidFill>
                            <a:srgbClr val="000000"/>
                          </a:solidFill>
                          <a:effectLst/>
                          <a:latin typeface="Aptos Narrow" panose="020B0004020202020204" pitchFamily="34" charset="0"/>
                        </a:rPr>
                        <a:t>4,562</a:t>
                      </a:r>
                    </a:p>
                  </a:txBody>
                  <a:tcPr marL="6350" marR="6350" marT="6350" marB="0" anchor="b">
                    <a:lnL>
                      <a:noFill/>
                    </a:lnL>
                    <a:lnR>
                      <a:noFill/>
                    </a:lnR>
                    <a:lnT>
                      <a:noFill/>
                    </a:lnT>
                    <a:lnB>
                      <a:noFill/>
                    </a:lnB>
                    <a:noFill/>
                  </a:tcPr>
                </a:tc>
                <a:extLst>
                  <a:ext uri="{0D108BD9-81ED-4DB2-BD59-A6C34878D82A}">
                    <a16:rowId xmlns:a16="http://schemas.microsoft.com/office/drawing/2014/main" val="2967411485"/>
                  </a:ext>
                </a:extLst>
              </a:tr>
              <a:tr h="184150">
                <a:tc>
                  <a:txBody>
                    <a:bodyPr/>
                    <a:lstStyle/>
                    <a:p>
                      <a:pPr algn="ctr" fontAlgn="b"/>
                      <a:r>
                        <a:rPr lang="en-US" sz="1100" b="0" i="0" u="none" strike="noStrike">
                          <a:solidFill>
                            <a:srgbClr val="000000"/>
                          </a:solidFill>
                          <a:effectLst/>
                          <a:latin typeface="Aptos Narrow" panose="020B0004020202020204" pitchFamily="34" charset="0"/>
                        </a:rPr>
                        <a:t>9 PM</a:t>
                      </a:r>
                    </a:p>
                  </a:txBody>
                  <a:tcPr marL="6350" marR="6350" marT="6350" marB="0" anchor="b">
                    <a:lnL>
                      <a:noFill/>
                    </a:lnL>
                    <a:lnR>
                      <a:noFill/>
                    </a:lnR>
                    <a:lnT>
                      <a:noFill/>
                    </a:lnT>
                    <a:lnB>
                      <a:noFill/>
                    </a:lnB>
                    <a:noFill/>
                  </a:tcPr>
                </a:tc>
                <a:tc>
                  <a:txBody>
                    <a:bodyPr/>
                    <a:lstStyle/>
                    <a:p>
                      <a:pPr algn="ctr" fontAlgn="b"/>
                      <a:r>
                        <a:rPr lang="en-US" sz="1100" b="0" i="0" u="none" strike="noStrike" dirty="0">
                          <a:solidFill>
                            <a:srgbClr val="000000"/>
                          </a:solidFill>
                          <a:effectLst/>
                          <a:latin typeface="Aptos Narrow" panose="020B0004020202020204" pitchFamily="34" charset="0"/>
                        </a:rPr>
                        <a:t>5,826</a:t>
                      </a:r>
                    </a:p>
                  </a:txBody>
                  <a:tcPr marL="6350" marR="6350" marT="6350" marB="0" anchor="b">
                    <a:lnL>
                      <a:noFill/>
                    </a:lnL>
                    <a:lnR>
                      <a:noFill/>
                    </a:lnR>
                    <a:lnT>
                      <a:noFill/>
                    </a:lnT>
                    <a:lnB>
                      <a:noFill/>
                    </a:lnB>
                    <a:noFill/>
                  </a:tcPr>
                </a:tc>
                <a:extLst>
                  <a:ext uri="{0D108BD9-81ED-4DB2-BD59-A6C34878D82A}">
                    <a16:rowId xmlns:a16="http://schemas.microsoft.com/office/drawing/2014/main" val="1185645566"/>
                  </a:ext>
                </a:extLst>
              </a:tr>
              <a:tr h="184150">
                <a:tc>
                  <a:txBody>
                    <a:bodyPr/>
                    <a:lstStyle/>
                    <a:p>
                      <a:pPr algn="ctr" fontAlgn="b"/>
                      <a:r>
                        <a:rPr lang="en-US" sz="1100" b="0" i="0" u="none" strike="noStrike">
                          <a:solidFill>
                            <a:srgbClr val="000000"/>
                          </a:solidFill>
                          <a:effectLst/>
                          <a:latin typeface="Aptos Narrow" panose="020B0004020202020204" pitchFamily="34" charset="0"/>
                        </a:rPr>
                        <a:t>10 PM</a:t>
                      </a:r>
                    </a:p>
                  </a:txBody>
                  <a:tcPr marL="6350" marR="6350" marT="6350" marB="0" anchor="b">
                    <a:lnL>
                      <a:noFill/>
                    </a:lnL>
                    <a:lnR>
                      <a:noFill/>
                    </a:lnR>
                    <a:lnT>
                      <a:noFill/>
                    </a:lnT>
                    <a:lnB w="6350" cap="flat" cmpd="sng" algn="ctr">
                      <a:solidFill>
                        <a:srgbClr val="78217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3,183</a:t>
                      </a:r>
                    </a:p>
                  </a:txBody>
                  <a:tcPr marL="6350" marR="6350" marT="6350" marB="0" anchor="b">
                    <a:lnL>
                      <a:noFill/>
                    </a:lnL>
                    <a:lnR>
                      <a:noFill/>
                    </a:lnR>
                    <a:lnT>
                      <a:noFill/>
                    </a:lnT>
                    <a:lnB w="6350" cap="flat" cmpd="sng" algn="ctr">
                      <a:solidFill>
                        <a:srgbClr val="782170"/>
                      </a:solidFill>
                      <a:prstDash val="solid"/>
                      <a:round/>
                      <a:headEnd type="none" w="med" len="med"/>
                      <a:tailEnd type="none" w="med" len="med"/>
                    </a:lnB>
                    <a:noFill/>
                  </a:tcPr>
                </a:tc>
                <a:extLst>
                  <a:ext uri="{0D108BD9-81ED-4DB2-BD59-A6C34878D82A}">
                    <a16:rowId xmlns:a16="http://schemas.microsoft.com/office/drawing/2014/main" val="1621025130"/>
                  </a:ext>
                </a:extLst>
              </a:tr>
              <a:tr h="184150">
                <a:tc>
                  <a:txBody>
                    <a:bodyPr/>
                    <a:lstStyle/>
                    <a:p>
                      <a:pPr algn="ctr" fontAlgn="b"/>
                      <a:r>
                        <a:rPr lang="en-US" sz="1100" b="1" i="0" u="none" strike="noStrike">
                          <a:solidFill>
                            <a:srgbClr val="000000"/>
                          </a:solidFill>
                          <a:effectLst/>
                          <a:latin typeface="Aptos Narrow" panose="020B0004020202020204" pitchFamily="34" charset="0"/>
                        </a:rPr>
                        <a:t>Grand Total</a:t>
                      </a:r>
                    </a:p>
                  </a:txBody>
                  <a:tcPr marL="6350" marR="6350" marT="6350" marB="0" anchor="b">
                    <a:lnL>
                      <a:noFill/>
                    </a:lnL>
                    <a:lnR>
                      <a:noFill/>
                    </a:lnR>
                    <a:lnT w="6350" cap="flat" cmpd="sng" algn="ctr">
                      <a:solidFill>
                        <a:srgbClr val="782170"/>
                      </a:solidFill>
                      <a:prstDash val="solid"/>
                      <a:round/>
                      <a:headEnd type="none" w="med" len="med"/>
                      <a:tailEnd type="none" w="med" len="med"/>
                    </a:lnT>
                    <a:lnB w="12700" cap="flat" cmpd="sng" algn="ctr">
                      <a:solidFill>
                        <a:srgbClr val="782170"/>
                      </a:solidFill>
                      <a:prstDash val="solid"/>
                      <a:round/>
                      <a:headEnd type="none" w="med" len="med"/>
                      <a:tailEnd type="none" w="med" len="med"/>
                    </a:lnB>
                    <a:noFill/>
                  </a:tcPr>
                </a:tc>
                <a:tc>
                  <a:txBody>
                    <a:bodyPr/>
                    <a:lstStyle/>
                    <a:p>
                      <a:pPr algn="ctr" fontAlgn="b"/>
                      <a:r>
                        <a:rPr lang="en-US" sz="1100" b="1" i="0" u="none" strike="noStrike" dirty="0">
                          <a:solidFill>
                            <a:srgbClr val="000000"/>
                          </a:solidFill>
                          <a:effectLst/>
                          <a:latin typeface="Aptos Narrow" panose="020B0004020202020204" pitchFamily="34" charset="0"/>
                        </a:rPr>
                        <a:t>83,646</a:t>
                      </a:r>
                    </a:p>
                  </a:txBody>
                  <a:tcPr marL="6350" marR="6350" marT="6350" marB="0" anchor="b">
                    <a:lnL>
                      <a:noFill/>
                    </a:lnL>
                    <a:lnR>
                      <a:noFill/>
                    </a:lnR>
                    <a:lnT w="6350" cap="flat" cmpd="sng" algn="ctr">
                      <a:solidFill>
                        <a:srgbClr val="782170"/>
                      </a:solidFill>
                      <a:prstDash val="solid"/>
                      <a:round/>
                      <a:headEnd type="none" w="med" len="med"/>
                      <a:tailEnd type="none" w="med" len="med"/>
                    </a:lnT>
                    <a:lnB w="12700" cap="flat" cmpd="sng" algn="ctr">
                      <a:solidFill>
                        <a:srgbClr val="782170"/>
                      </a:solidFill>
                      <a:prstDash val="solid"/>
                      <a:round/>
                      <a:headEnd type="none" w="med" len="med"/>
                      <a:tailEnd type="none" w="med" len="med"/>
                    </a:lnB>
                    <a:noFill/>
                  </a:tcPr>
                </a:tc>
                <a:extLst>
                  <a:ext uri="{0D108BD9-81ED-4DB2-BD59-A6C34878D82A}">
                    <a16:rowId xmlns:a16="http://schemas.microsoft.com/office/drawing/2014/main" val="1946020234"/>
                  </a:ext>
                </a:extLst>
              </a:tr>
            </a:tbl>
          </a:graphicData>
        </a:graphic>
      </p:graphicFrame>
      <p:graphicFrame>
        <p:nvGraphicFramePr>
          <p:cNvPr id="11" name="Chart 10">
            <a:extLst>
              <a:ext uri="{FF2B5EF4-FFF2-40B4-BE49-F238E27FC236}">
                <a16:creationId xmlns:a16="http://schemas.microsoft.com/office/drawing/2014/main" id="{3BA70768-22A8-8937-D21B-39910D68A75F}"/>
              </a:ext>
            </a:extLst>
          </p:cNvPr>
          <p:cNvGraphicFramePr>
            <a:graphicFrameLocks/>
          </p:cNvGraphicFramePr>
          <p:nvPr>
            <p:extLst>
              <p:ext uri="{D42A27DB-BD31-4B8C-83A1-F6EECF244321}">
                <p14:modId xmlns:p14="http://schemas.microsoft.com/office/powerpoint/2010/main" val="2123460178"/>
              </p:ext>
            </p:extLst>
          </p:nvPr>
        </p:nvGraphicFramePr>
        <p:xfrm>
          <a:off x="2891711" y="1393421"/>
          <a:ext cx="4530409" cy="3498850"/>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Box 14">
            <a:extLst>
              <a:ext uri="{FF2B5EF4-FFF2-40B4-BE49-F238E27FC236}">
                <a16:creationId xmlns:a16="http://schemas.microsoft.com/office/drawing/2014/main" id="{06A614E3-D1C8-11B1-207E-5D3DE550F87C}"/>
              </a:ext>
            </a:extLst>
          </p:cNvPr>
          <p:cNvSpPr txBox="1"/>
          <p:nvPr/>
        </p:nvSpPr>
        <p:spPr>
          <a:xfrm>
            <a:off x="7475796" y="3620006"/>
            <a:ext cx="2501743" cy="3046988"/>
          </a:xfrm>
          <a:prstGeom prst="rect">
            <a:avLst/>
          </a:prstGeom>
          <a:noFill/>
        </p:spPr>
        <p:txBody>
          <a:bodyPr wrap="square" rtlCol="0">
            <a:spAutoFit/>
          </a:bodyPr>
          <a:lstStyle/>
          <a:p>
            <a:pPr marL="285750" indent="-285750">
              <a:buFont typeface="Arial" panose="020B0604020202020204" pitchFamily="34" charset="0"/>
              <a:buChar char="•"/>
            </a:pPr>
            <a:r>
              <a:rPr lang="en-US" sz="1600" dirty="0"/>
              <a:t>Evening Consistency: Sales remained steady during the late afternoon and early evening, with 4 PM and 7 PM both showing equal sales (5,912), highlighting consistent demand during these hours, potentially from after-work or evening coffee drinkers.</a:t>
            </a:r>
            <a:endParaRPr lang="en-US" sz="1700" dirty="0"/>
          </a:p>
        </p:txBody>
      </p:sp>
    </p:spTree>
    <p:extLst>
      <p:ext uri="{BB962C8B-B14F-4D97-AF65-F5344CB8AC3E}">
        <p14:creationId xmlns:p14="http://schemas.microsoft.com/office/powerpoint/2010/main" val="3429308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BE2358BE-4A85-E17C-6599-F2A0808132F3}"/>
            </a:ext>
          </a:extLst>
        </p:cNvPr>
        <p:cNvGrpSpPr/>
        <p:nvPr/>
      </p:nvGrpSpPr>
      <p:grpSpPr>
        <a:xfrm>
          <a:off x="0" y="0"/>
          <a:ext cx="0" cy="0"/>
          <a:chOff x="0" y="0"/>
          <a:chExt cx="0" cy="0"/>
        </a:xfrm>
      </p:grpSpPr>
      <p:sp>
        <p:nvSpPr>
          <p:cNvPr id="16" name="Freeform: Shape 15">
            <a:extLst>
              <a:ext uri="{FF2B5EF4-FFF2-40B4-BE49-F238E27FC236}">
                <a16:creationId xmlns:a16="http://schemas.microsoft.com/office/drawing/2014/main" id="{2F865908-B863-5185-5E5B-3DFDA84BC6FC}"/>
              </a:ext>
            </a:extLst>
          </p:cNvPr>
          <p:cNvSpPr/>
          <p:nvPr/>
        </p:nvSpPr>
        <p:spPr>
          <a:xfrm>
            <a:off x="0" y="0"/>
            <a:ext cx="11359811" cy="6858000"/>
          </a:xfrm>
          <a:custGeom>
            <a:avLst/>
            <a:gdLst>
              <a:gd name="connsiteX0" fmla="*/ 0 w 11359811"/>
              <a:gd name="connsiteY0" fmla="*/ 0 h 6858000"/>
              <a:gd name="connsiteX1" fmla="*/ 10815484 w 11359811"/>
              <a:gd name="connsiteY1" fmla="*/ 0 h 6858000"/>
              <a:gd name="connsiteX2" fmla="*/ 10815484 w 11359811"/>
              <a:gd name="connsiteY2" fmla="*/ 4707386 h 6858000"/>
              <a:gd name="connsiteX3" fmla="*/ 11202492 w 11359811"/>
              <a:gd name="connsiteY3" fmla="*/ 4707386 h 6858000"/>
              <a:gd name="connsiteX4" fmla="*/ 11359811 w 11359811"/>
              <a:gd name="connsiteY4" fmla="*/ 4864705 h 6858000"/>
              <a:gd name="connsiteX5" fmla="*/ 11359811 w 11359811"/>
              <a:gd name="connsiteY5" fmla="*/ 5493964 h 6858000"/>
              <a:gd name="connsiteX6" fmla="*/ 11202492 w 11359811"/>
              <a:gd name="connsiteY6" fmla="*/ 5651283 h 6858000"/>
              <a:gd name="connsiteX7" fmla="*/ 10815484 w 11359811"/>
              <a:gd name="connsiteY7" fmla="*/ 5651283 h 6858000"/>
              <a:gd name="connsiteX8" fmla="*/ 10815484 w 11359811"/>
              <a:gd name="connsiteY8" fmla="*/ 6858000 h 6858000"/>
              <a:gd name="connsiteX9" fmla="*/ 0 w 11359811"/>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59811" h="6858000">
                <a:moveTo>
                  <a:pt x="0" y="0"/>
                </a:moveTo>
                <a:lnTo>
                  <a:pt x="10815484" y="0"/>
                </a:lnTo>
                <a:lnTo>
                  <a:pt x="10815484" y="4707386"/>
                </a:lnTo>
                <a:lnTo>
                  <a:pt x="11202492" y="4707386"/>
                </a:lnTo>
                <a:cubicBezTo>
                  <a:pt x="11289377" y="4707386"/>
                  <a:pt x="11359811" y="4777820"/>
                  <a:pt x="11359811" y="4864705"/>
                </a:cubicBezTo>
                <a:lnTo>
                  <a:pt x="11359811" y="5493964"/>
                </a:lnTo>
                <a:cubicBezTo>
                  <a:pt x="11359811" y="5580849"/>
                  <a:pt x="11289377" y="5651283"/>
                  <a:pt x="11202492" y="5651283"/>
                </a:cubicBezTo>
                <a:lnTo>
                  <a:pt x="10815484" y="5651283"/>
                </a:lnTo>
                <a:lnTo>
                  <a:pt x="10815484" y="6858000"/>
                </a:lnTo>
                <a:lnTo>
                  <a:pt x="0" y="6858000"/>
                </a:lnTo>
                <a:close/>
              </a:path>
            </a:pathLst>
          </a:custGeom>
          <a:solidFill>
            <a:schemeClr val="bg1"/>
          </a:solidFill>
          <a:ln>
            <a:solidFill>
              <a:schemeClr val="tx1"/>
            </a:solidFill>
          </a:ln>
          <a:effectLst>
            <a:outerShdw blurRad="127000" dist="63500" algn="ctr" rotWithShape="0">
              <a:srgbClr val="000000">
                <a:alpha val="40000"/>
              </a:srgb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E5C2DE33-B8A1-5F66-19FC-76DFDCF223E0}"/>
              </a:ext>
            </a:extLst>
          </p:cNvPr>
          <p:cNvSpPr txBox="1"/>
          <p:nvPr/>
        </p:nvSpPr>
        <p:spPr>
          <a:xfrm>
            <a:off x="7735673" y="587605"/>
            <a:ext cx="1738831" cy="1446550"/>
          </a:xfrm>
          <a:prstGeom prst="rect">
            <a:avLst/>
          </a:prstGeom>
          <a:solidFill>
            <a:schemeClr val="bg1">
              <a:alpha val="6000"/>
            </a:schemeClr>
          </a:solidFill>
        </p:spPr>
        <p:txBody>
          <a:bodyPr wrap="square" rtlCol="0">
            <a:spAutoFit/>
          </a:bodyPr>
          <a:lstStyle/>
          <a:p>
            <a:r>
              <a:rPr lang="en-US" sz="8800" dirty="0">
                <a:solidFill>
                  <a:schemeClr val="bg2">
                    <a:lumMod val="50000"/>
                  </a:schemeClr>
                </a:solidFill>
                <a:latin typeface="Microsoft YaHei" panose="020B0503020204020204" pitchFamily="34" charset="-122"/>
                <a:ea typeface="Microsoft YaHei" panose="020B0503020204020204" pitchFamily="34" charset="-122"/>
              </a:rPr>
              <a:t>04</a:t>
            </a:r>
          </a:p>
        </p:txBody>
      </p:sp>
      <p:sp>
        <p:nvSpPr>
          <p:cNvPr id="3" name="TextBox 2">
            <a:extLst>
              <a:ext uri="{FF2B5EF4-FFF2-40B4-BE49-F238E27FC236}">
                <a16:creationId xmlns:a16="http://schemas.microsoft.com/office/drawing/2014/main" id="{D45419E7-DC4B-8066-8872-E7152CDFF64F}"/>
              </a:ext>
            </a:extLst>
          </p:cNvPr>
          <p:cNvSpPr txBox="1"/>
          <p:nvPr/>
        </p:nvSpPr>
        <p:spPr>
          <a:xfrm>
            <a:off x="7194929" y="1618656"/>
            <a:ext cx="2820318" cy="830997"/>
          </a:xfrm>
          <a:prstGeom prst="rect">
            <a:avLst/>
          </a:prstGeom>
          <a:noFill/>
        </p:spPr>
        <p:txBody>
          <a:bodyPr wrap="square" rtlCol="0">
            <a:spAutoFit/>
          </a:bodyPr>
          <a:lstStyle/>
          <a:p>
            <a:pPr algn="ctr"/>
            <a:r>
              <a:rPr lang="en-US" sz="2400" b="1" dirty="0"/>
              <a:t>Payment Method comparison</a:t>
            </a:r>
          </a:p>
        </p:txBody>
      </p:sp>
      <p:sp>
        <p:nvSpPr>
          <p:cNvPr id="6" name="TextBox 5">
            <a:extLst>
              <a:ext uri="{FF2B5EF4-FFF2-40B4-BE49-F238E27FC236}">
                <a16:creationId xmlns:a16="http://schemas.microsoft.com/office/drawing/2014/main" id="{F610CA77-489B-E52D-7847-72130DF943B9}"/>
              </a:ext>
            </a:extLst>
          </p:cNvPr>
          <p:cNvSpPr txBox="1"/>
          <p:nvPr/>
        </p:nvSpPr>
        <p:spPr>
          <a:xfrm>
            <a:off x="7354217" y="2663462"/>
            <a:ext cx="2501743" cy="1323439"/>
          </a:xfrm>
          <a:prstGeom prst="rect">
            <a:avLst/>
          </a:prstGeom>
          <a:noFill/>
        </p:spPr>
        <p:txBody>
          <a:bodyPr wrap="square" rtlCol="0">
            <a:spAutoFit/>
          </a:bodyPr>
          <a:lstStyle/>
          <a:p>
            <a:r>
              <a:rPr lang="en-US" sz="1600" dirty="0"/>
              <a:t>Analyzing payment methods helps understand customer preferences and transaction trends.</a:t>
            </a:r>
          </a:p>
        </p:txBody>
      </p:sp>
      <p:sp>
        <p:nvSpPr>
          <p:cNvPr id="7" name="TextBox 6">
            <a:extLst>
              <a:ext uri="{FF2B5EF4-FFF2-40B4-BE49-F238E27FC236}">
                <a16:creationId xmlns:a16="http://schemas.microsoft.com/office/drawing/2014/main" id="{B61F6FCF-B162-EEF6-EE12-B525449968BA}"/>
              </a:ext>
            </a:extLst>
          </p:cNvPr>
          <p:cNvSpPr txBox="1"/>
          <p:nvPr/>
        </p:nvSpPr>
        <p:spPr>
          <a:xfrm>
            <a:off x="10884666" y="4902506"/>
            <a:ext cx="738130" cy="646331"/>
          </a:xfrm>
          <a:prstGeom prst="rect">
            <a:avLst/>
          </a:prstGeom>
          <a:noFill/>
        </p:spPr>
        <p:txBody>
          <a:bodyPr wrap="square" rtlCol="0">
            <a:spAutoFit/>
          </a:bodyPr>
          <a:lstStyle/>
          <a:p>
            <a:r>
              <a:rPr lang="en-US" sz="3600" b="1" dirty="0">
                <a:latin typeface="Microsoft YaHei" panose="020B0503020204020204" pitchFamily="34" charset="-122"/>
                <a:ea typeface="Microsoft YaHei" panose="020B0503020204020204" pitchFamily="34" charset="-122"/>
              </a:rPr>
              <a:t>4</a:t>
            </a:r>
          </a:p>
        </p:txBody>
      </p:sp>
    </p:spTree>
    <p:extLst>
      <p:ext uri="{BB962C8B-B14F-4D97-AF65-F5344CB8AC3E}">
        <p14:creationId xmlns:p14="http://schemas.microsoft.com/office/powerpoint/2010/main" val="1669883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B4765F97-D9DF-ED7E-4A77-0DF9E770506D}"/>
            </a:ext>
          </a:extLst>
        </p:cNvPr>
        <p:cNvGrpSpPr/>
        <p:nvPr/>
      </p:nvGrpSpPr>
      <p:grpSpPr>
        <a:xfrm>
          <a:off x="0" y="0"/>
          <a:ext cx="0" cy="0"/>
          <a:chOff x="0" y="0"/>
          <a:chExt cx="0" cy="0"/>
        </a:xfrm>
      </p:grpSpPr>
      <p:sp>
        <p:nvSpPr>
          <p:cNvPr id="16" name="Freeform: Shape 15">
            <a:extLst>
              <a:ext uri="{FF2B5EF4-FFF2-40B4-BE49-F238E27FC236}">
                <a16:creationId xmlns:a16="http://schemas.microsoft.com/office/drawing/2014/main" id="{30037673-DFA9-464B-EACC-79B8EC2B1EE8}"/>
              </a:ext>
            </a:extLst>
          </p:cNvPr>
          <p:cNvSpPr/>
          <p:nvPr/>
        </p:nvSpPr>
        <p:spPr>
          <a:xfrm>
            <a:off x="0" y="0"/>
            <a:ext cx="11359811" cy="6858000"/>
          </a:xfrm>
          <a:custGeom>
            <a:avLst/>
            <a:gdLst>
              <a:gd name="connsiteX0" fmla="*/ 0 w 11359811"/>
              <a:gd name="connsiteY0" fmla="*/ 0 h 6858000"/>
              <a:gd name="connsiteX1" fmla="*/ 10815484 w 11359811"/>
              <a:gd name="connsiteY1" fmla="*/ 0 h 6858000"/>
              <a:gd name="connsiteX2" fmla="*/ 10815484 w 11359811"/>
              <a:gd name="connsiteY2" fmla="*/ 4707386 h 6858000"/>
              <a:gd name="connsiteX3" fmla="*/ 11202492 w 11359811"/>
              <a:gd name="connsiteY3" fmla="*/ 4707386 h 6858000"/>
              <a:gd name="connsiteX4" fmla="*/ 11359811 w 11359811"/>
              <a:gd name="connsiteY4" fmla="*/ 4864705 h 6858000"/>
              <a:gd name="connsiteX5" fmla="*/ 11359811 w 11359811"/>
              <a:gd name="connsiteY5" fmla="*/ 5493964 h 6858000"/>
              <a:gd name="connsiteX6" fmla="*/ 11202492 w 11359811"/>
              <a:gd name="connsiteY6" fmla="*/ 5651283 h 6858000"/>
              <a:gd name="connsiteX7" fmla="*/ 10815484 w 11359811"/>
              <a:gd name="connsiteY7" fmla="*/ 5651283 h 6858000"/>
              <a:gd name="connsiteX8" fmla="*/ 10815484 w 11359811"/>
              <a:gd name="connsiteY8" fmla="*/ 6858000 h 6858000"/>
              <a:gd name="connsiteX9" fmla="*/ 0 w 11359811"/>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59811" h="6858000">
                <a:moveTo>
                  <a:pt x="0" y="0"/>
                </a:moveTo>
                <a:lnTo>
                  <a:pt x="10815484" y="0"/>
                </a:lnTo>
                <a:lnTo>
                  <a:pt x="10815484" y="4707386"/>
                </a:lnTo>
                <a:lnTo>
                  <a:pt x="11202492" y="4707386"/>
                </a:lnTo>
                <a:cubicBezTo>
                  <a:pt x="11289377" y="4707386"/>
                  <a:pt x="11359811" y="4777820"/>
                  <a:pt x="11359811" y="4864705"/>
                </a:cubicBezTo>
                <a:lnTo>
                  <a:pt x="11359811" y="5493964"/>
                </a:lnTo>
                <a:cubicBezTo>
                  <a:pt x="11359811" y="5580849"/>
                  <a:pt x="11289377" y="5651283"/>
                  <a:pt x="11202492" y="5651283"/>
                </a:cubicBezTo>
                <a:lnTo>
                  <a:pt x="10815484" y="5651283"/>
                </a:lnTo>
                <a:lnTo>
                  <a:pt x="10815484" y="6858000"/>
                </a:lnTo>
                <a:lnTo>
                  <a:pt x="0" y="6858000"/>
                </a:lnTo>
                <a:close/>
              </a:path>
            </a:pathLst>
          </a:custGeom>
          <a:solidFill>
            <a:schemeClr val="bg1"/>
          </a:solidFill>
          <a:ln>
            <a:noFill/>
          </a:ln>
          <a:effectLst>
            <a:outerShdw blurRad="127000" dist="63500" algn="ctr" rotWithShape="0">
              <a:srgbClr val="000000">
                <a:alpha val="40000"/>
              </a:srgb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TextBox 2">
            <a:extLst>
              <a:ext uri="{FF2B5EF4-FFF2-40B4-BE49-F238E27FC236}">
                <a16:creationId xmlns:a16="http://schemas.microsoft.com/office/drawing/2014/main" id="{594DFB51-CDBA-3B5B-3890-0214A2679D51}"/>
              </a:ext>
            </a:extLst>
          </p:cNvPr>
          <p:cNvSpPr txBox="1"/>
          <p:nvPr/>
        </p:nvSpPr>
        <p:spPr>
          <a:xfrm>
            <a:off x="7965905" y="692202"/>
            <a:ext cx="2820318" cy="461665"/>
          </a:xfrm>
          <a:prstGeom prst="rect">
            <a:avLst/>
          </a:prstGeom>
          <a:noFill/>
        </p:spPr>
        <p:txBody>
          <a:bodyPr wrap="square" rtlCol="0">
            <a:spAutoFit/>
          </a:bodyPr>
          <a:lstStyle/>
          <a:p>
            <a:pPr algn="ctr"/>
            <a:r>
              <a:rPr lang="en-US" sz="2400" b="1" dirty="0"/>
              <a:t>Key insight</a:t>
            </a:r>
          </a:p>
        </p:txBody>
      </p:sp>
      <p:sp>
        <p:nvSpPr>
          <p:cNvPr id="6" name="TextBox 5">
            <a:extLst>
              <a:ext uri="{FF2B5EF4-FFF2-40B4-BE49-F238E27FC236}">
                <a16:creationId xmlns:a16="http://schemas.microsoft.com/office/drawing/2014/main" id="{63A6142B-1042-A956-1E89-9E2C79F703D7}"/>
              </a:ext>
            </a:extLst>
          </p:cNvPr>
          <p:cNvSpPr txBox="1"/>
          <p:nvPr/>
        </p:nvSpPr>
        <p:spPr>
          <a:xfrm>
            <a:off x="8261737" y="2113445"/>
            <a:ext cx="2501743"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overwhelming majority of payments (96.19%) are made using cards, indicating a strong preference for cashless transactions, with cash being used only minimally (3.81%)</a:t>
            </a:r>
          </a:p>
        </p:txBody>
      </p:sp>
      <p:sp>
        <p:nvSpPr>
          <p:cNvPr id="7" name="TextBox 6">
            <a:extLst>
              <a:ext uri="{FF2B5EF4-FFF2-40B4-BE49-F238E27FC236}">
                <a16:creationId xmlns:a16="http://schemas.microsoft.com/office/drawing/2014/main" id="{FB921B8A-F36A-73FC-F1EC-E0866C4B1583}"/>
              </a:ext>
            </a:extLst>
          </p:cNvPr>
          <p:cNvSpPr txBox="1"/>
          <p:nvPr/>
        </p:nvSpPr>
        <p:spPr>
          <a:xfrm>
            <a:off x="10763480" y="4902506"/>
            <a:ext cx="738130" cy="646331"/>
          </a:xfrm>
          <a:prstGeom prst="rect">
            <a:avLst/>
          </a:prstGeom>
          <a:noFill/>
        </p:spPr>
        <p:txBody>
          <a:bodyPr wrap="square" rtlCol="0">
            <a:spAutoFit/>
          </a:bodyPr>
          <a:lstStyle/>
          <a:p>
            <a:r>
              <a:rPr lang="en-US" sz="3600" b="1" dirty="0">
                <a:latin typeface="Microsoft YaHei" panose="020B0503020204020204" pitchFamily="34" charset="-122"/>
                <a:ea typeface="Microsoft YaHei" panose="020B0503020204020204" pitchFamily="34" charset="-122"/>
              </a:rPr>
              <a:t>4</a:t>
            </a:r>
          </a:p>
        </p:txBody>
      </p:sp>
      <p:graphicFrame>
        <p:nvGraphicFramePr>
          <p:cNvPr id="30" name="Chart 29">
            <a:extLst>
              <a:ext uri="{FF2B5EF4-FFF2-40B4-BE49-F238E27FC236}">
                <a16:creationId xmlns:a16="http://schemas.microsoft.com/office/drawing/2014/main" id="{756AFCCD-E7F9-975D-4256-199E67693AF3}"/>
              </a:ext>
            </a:extLst>
          </p:cNvPr>
          <p:cNvGraphicFramePr>
            <a:graphicFrameLocks/>
          </p:cNvGraphicFramePr>
          <p:nvPr>
            <p:extLst>
              <p:ext uri="{D42A27DB-BD31-4B8C-83A1-F6EECF244321}">
                <p14:modId xmlns:p14="http://schemas.microsoft.com/office/powerpoint/2010/main" val="3687092714"/>
              </p:ext>
            </p:extLst>
          </p:nvPr>
        </p:nvGraphicFramePr>
        <p:xfrm>
          <a:off x="3393904" y="1772897"/>
          <a:ext cx="4572001"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1" name="Table 30">
            <a:extLst>
              <a:ext uri="{FF2B5EF4-FFF2-40B4-BE49-F238E27FC236}">
                <a16:creationId xmlns:a16="http://schemas.microsoft.com/office/drawing/2014/main" id="{15B4ADA2-9EBA-CCB3-D2BC-9D46A33EFDC3}"/>
              </a:ext>
            </a:extLst>
          </p:cNvPr>
          <p:cNvGraphicFramePr>
            <a:graphicFrameLocks noGrp="1"/>
          </p:cNvGraphicFramePr>
          <p:nvPr>
            <p:extLst>
              <p:ext uri="{D42A27DB-BD31-4B8C-83A1-F6EECF244321}">
                <p14:modId xmlns:p14="http://schemas.microsoft.com/office/powerpoint/2010/main" val="446072067"/>
              </p:ext>
            </p:extLst>
          </p:nvPr>
        </p:nvGraphicFramePr>
        <p:xfrm>
          <a:off x="415636" y="1816925"/>
          <a:ext cx="2546250" cy="2743200"/>
        </p:xfrm>
        <a:graphic>
          <a:graphicData uri="http://schemas.openxmlformats.org/drawingml/2006/table">
            <a:tbl>
              <a:tblPr>
                <a:tableStyleId>{616DA210-FB5B-4158-B5E0-FEB733F419BA}</a:tableStyleId>
              </a:tblPr>
              <a:tblGrid>
                <a:gridCol w="1739340">
                  <a:extLst>
                    <a:ext uri="{9D8B030D-6E8A-4147-A177-3AD203B41FA5}">
                      <a16:colId xmlns:a16="http://schemas.microsoft.com/office/drawing/2014/main" val="188629835"/>
                    </a:ext>
                  </a:extLst>
                </a:gridCol>
                <a:gridCol w="806910">
                  <a:extLst>
                    <a:ext uri="{9D8B030D-6E8A-4147-A177-3AD203B41FA5}">
                      <a16:colId xmlns:a16="http://schemas.microsoft.com/office/drawing/2014/main" val="83348876"/>
                    </a:ext>
                  </a:extLst>
                </a:gridCol>
              </a:tblGrid>
              <a:tr h="639303">
                <a:tc>
                  <a:txBody>
                    <a:bodyPr/>
                    <a:lstStyle/>
                    <a:p>
                      <a:pPr algn="ctr" fontAlgn="b"/>
                      <a:r>
                        <a:rPr lang="en-US" sz="1800" b="1" u="none" strike="noStrike" dirty="0">
                          <a:solidFill>
                            <a:schemeClr val="tx1"/>
                          </a:solidFill>
                          <a:effectLst/>
                        </a:rPr>
                        <a:t>Payment method</a:t>
                      </a:r>
                      <a:endParaRPr lang="en-US" sz="1800" b="1" i="0" u="none" strike="noStrike" dirty="0">
                        <a:solidFill>
                          <a:schemeClr val="tx1"/>
                        </a:solidFill>
                        <a:effectLst/>
                        <a:latin typeface="Aptos Narrow" panose="020B0004020202020204" pitchFamily="34" charset="0"/>
                      </a:endParaRPr>
                    </a:p>
                  </a:txBody>
                  <a:tcPr marL="6350" marR="6350" marT="6350" marB="0" anchor="b"/>
                </a:tc>
                <a:tc>
                  <a:txBody>
                    <a:bodyPr/>
                    <a:lstStyle/>
                    <a:p>
                      <a:pPr algn="ctr" fontAlgn="b"/>
                      <a:r>
                        <a:rPr lang="en-US" sz="1800" b="1" u="none" strike="noStrike" dirty="0">
                          <a:solidFill>
                            <a:schemeClr val="tx1"/>
                          </a:solidFill>
                          <a:effectLst/>
                        </a:rPr>
                        <a:t>Total</a:t>
                      </a:r>
                      <a:endParaRPr lang="en-US" sz="1800" b="1" i="0" u="none" strike="noStrike" dirty="0">
                        <a:solidFill>
                          <a:schemeClr val="tx1"/>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2160589989"/>
                  </a:ext>
                </a:extLst>
              </a:tr>
              <a:tr h="701299">
                <a:tc>
                  <a:txBody>
                    <a:bodyPr/>
                    <a:lstStyle/>
                    <a:p>
                      <a:pPr algn="ctr" fontAlgn="b"/>
                      <a:r>
                        <a:rPr lang="en-US" sz="1800" b="1" u="none" strike="noStrike" dirty="0">
                          <a:solidFill>
                            <a:srgbClr val="000000"/>
                          </a:solidFill>
                          <a:effectLst/>
                        </a:rPr>
                        <a:t>card</a:t>
                      </a:r>
                      <a:endParaRPr lang="en-US" sz="1800" b="1" i="0" u="none" strike="noStrike" dirty="0">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800" b="1" u="none" strike="noStrike" dirty="0">
                          <a:solidFill>
                            <a:srgbClr val="000000"/>
                          </a:solidFill>
                          <a:effectLst/>
                        </a:rPr>
                        <a:t>96.19%</a:t>
                      </a:r>
                      <a:endParaRPr lang="en-US" sz="1800" b="1" i="0" u="none" strike="noStrike" dirty="0">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1566163928"/>
                  </a:ext>
                </a:extLst>
              </a:tr>
              <a:tr h="701299">
                <a:tc>
                  <a:txBody>
                    <a:bodyPr/>
                    <a:lstStyle/>
                    <a:p>
                      <a:pPr algn="ctr" fontAlgn="b"/>
                      <a:r>
                        <a:rPr lang="en-US" sz="1800" b="1" u="none" strike="noStrike">
                          <a:solidFill>
                            <a:srgbClr val="000000"/>
                          </a:solidFill>
                          <a:effectLst/>
                        </a:rPr>
                        <a:t>cash</a:t>
                      </a:r>
                      <a:endParaRPr lang="en-US" sz="1800" b="1"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800" b="1" u="none" strike="noStrike" dirty="0">
                          <a:solidFill>
                            <a:srgbClr val="000000"/>
                          </a:solidFill>
                          <a:effectLst/>
                        </a:rPr>
                        <a:t>3.81%</a:t>
                      </a:r>
                      <a:endParaRPr lang="en-US" sz="1800" b="1" i="0" u="none" strike="noStrike" dirty="0">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1406356704"/>
                  </a:ext>
                </a:extLst>
              </a:tr>
              <a:tr h="701299">
                <a:tc>
                  <a:txBody>
                    <a:bodyPr/>
                    <a:lstStyle/>
                    <a:p>
                      <a:pPr algn="ctr" fontAlgn="b"/>
                      <a:r>
                        <a:rPr lang="en-US" sz="1800" b="1" u="none" strike="noStrike">
                          <a:solidFill>
                            <a:srgbClr val="000000"/>
                          </a:solidFill>
                          <a:effectLst/>
                        </a:rPr>
                        <a:t>Grand Total</a:t>
                      </a:r>
                      <a:endParaRPr lang="en-US" sz="1800" b="1"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800" b="1" u="none" strike="noStrike" dirty="0">
                          <a:solidFill>
                            <a:srgbClr val="000000"/>
                          </a:solidFill>
                          <a:effectLst/>
                        </a:rPr>
                        <a:t>100.00%</a:t>
                      </a:r>
                      <a:endParaRPr lang="en-US" sz="1800" b="1" i="0" u="none" strike="noStrike" dirty="0">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4107168085"/>
                  </a:ext>
                </a:extLst>
              </a:tr>
            </a:tbl>
          </a:graphicData>
        </a:graphic>
      </p:graphicFrame>
    </p:spTree>
    <p:extLst>
      <p:ext uri="{BB962C8B-B14F-4D97-AF65-F5344CB8AC3E}">
        <p14:creationId xmlns:p14="http://schemas.microsoft.com/office/powerpoint/2010/main" val="647751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379</TotalTime>
  <Words>581</Words>
  <Application>Microsoft Office PowerPoint</Application>
  <PresentationFormat>Widescreen</PresentationFormat>
  <Paragraphs>143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Microsoft YaHei</vt:lpstr>
      <vt:lpstr>Aptos</vt:lpstr>
      <vt:lpstr>Aptos Display</vt:lpstr>
      <vt:lpstr>Aptos Narrow</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Wafa' Almanasrah</dc:creator>
  <cp:lastModifiedBy>Wafa' Almanasrah</cp:lastModifiedBy>
  <cp:revision>3</cp:revision>
  <dcterms:created xsi:type="dcterms:W3CDTF">2025-01-27T12:50:29Z</dcterms:created>
  <dcterms:modified xsi:type="dcterms:W3CDTF">2025-01-28T13:50:53Z</dcterms:modified>
</cp:coreProperties>
</file>