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Alexandria Bold" charset="1" panose="00000000000000000000"/>
      <p:regular r:id="rId20"/>
    </p:embeddedFont>
    <p:embeddedFont>
      <p:font typeface="Garet" charset="1" panose="00000000000000000000"/>
      <p:regular r:id="rId21"/>
    </p:embeddedFont>
    <p:embeddedFont>
      <p:font typeface="Garet Bold" charset="1" panose="00000000000000000000"/>
      <p:regular r:id="rId22"/>
    </p:embeddedFont>
    <p:embeddedFont>
      <p:font typeface="Alexandria" charset="1" panose="000000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5400000">
            <a:off x="13890343" y="5516388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4840371" y="6758253"/>
                </a:moveTo>
                <a:lnTo>
                  <a:pt x="0" y="6758253"/>
                </a:lnTo>
                <a:lnTo>
                  <a:pt x="0" y="0"/>
                </a:lnTo>
                <a:lnTo>
                  <a:pt x="4840371" y="0"/>
                </a:lnTo>
                <a:lnTo>
                  <a:pt x="4840371" y="675825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212327">
            <a:off x="-1633813" y="4706943"/>
            <a:ext cx="7684967" cy="7684967"/>
          </a:xfrm>
          <a:custGeom>
            <a:avLst/>
            <a:gdLst/>
            <a:ahLst/>
            <a:cxnLst/>
            <a:rect r="r" b="b" t="t" l="l"/>
            <a:pathLst>
              <a:path h="7684967" w="7684967">
                <a:moveTo>
                  <a:pt x="7684968" y="0"/>
                </a:moveTo>
                <a:lnTo>
                  <a:pt x="0" y="0"/>
                </a:lnTo>
                <a:lnTo>
                  <a:pt x="0" y="7684968"/>
                </a:lnTo>
                <a:lnTo>
                  <a:pt x="7684968" y="7684968"/>
                </a:lnTo>
                <a:lnTo>
                  <a:pt x="768496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-2020970" y="4706943"/>
            <a:ext cx="7684967" cy="7684967"/>
          </a:xfrm>
          <a:custGeom>
            <a:avLst/>
            <a:gdLst/>
            <a:ahLst/>
            <a:cxnLst/>
            <a:rect r="r" b="b" t="t" l="l"/>
            <a:pathLst>
              <a:path h="7684967" w="7684967">
                <a:moveTo>
                  <a:pt x="7684968" y="0"/>
                </a:moveTo>
                <a:lnTo>
                  <a:pt x="0" y="0"/>
                </a:lnTo>
                <a:lnTo>
                  <a:pt x="0" y="7684968"/>
                </a:lnTo>
                <a:lnTo>
                  <a:pt x="7684968" y="7684968"/>
                </a:lnTo>
                <a:lnTo>
                  <a:pt x="7684968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-176744">
            <a:off x="12281842" y="-3234705"/>
            <a:ext cx="6992792" cy="6992792"/>
          </a:xfrm>
          <a:custGeom>
            <a:avLst/>
            <a:gdLst/>
            <a:ahLst/>
            <a:cxnLst/>
            <a:rect r="r" b="b" t="t" l="l"/>
            <a:pathLst>
              <a:path h="6992792" w="6992792">
                <a:moveTo>
                  <a:pt x="0" y="6992792"/>
                </a:moveTo>
                <a:lnTo>
                  <a:pt x="6992792" y="6992792"/>
                </a:lnTo>
                <a:lnTo>
                  <a:pt x="6992792" y="0"/>
                </a:lnTo>
                <a:lnTo>
                  <a:pt x="0" y="0"/>
                </a:lnTo>
                <a:lnTo>
                  <a:pt x="0" y="699279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0">
            <a:off x="12348517" y="-3496396"/>
            <a:ext cx="6992792" cy="6992792"/>
          </a:xfrm>
          <a:custGeom>
            <a:avLst/>
            <a:gdLst/>
            <a:ahLst/>
            <a:cxnLst/>
            <a:rect r="r" b="b" t="t" l="l"/>
            <a:pathLst>
              <a:path h="6992792" w="6992792">
                <a:moveTo>
                  <a:pt x="0" y="6992792"/>
                </a:moveTo>
                <a:lnTo>
                  <a:pt x="6992792" y="6992792"/>
                </a:lnTo>
                <a:lnTo>
                  <a:pt x="6992792" y="0"/>
                </a:lnTo>
                <a:lnTo>
                  <a:pt x="0" y="0"/>
                </a:lnTo>
                <a:lnTo>
                  <a:pt x="0" y="6992792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816337" y="234310"/>
            <a:ext cx="11556693" cy="9023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373"/>
              </a:lnSpc>
            </a:pPr>
          </a:p>
          <a:p>
            <a:pPr algn="ctr">
              <a:lnSpc>
                <a:spcPts val="14373"/>
              </a:lnSpc>
            </a:pPr>
            <a:r>
              <a:rPr lang="en-US" b="true" sz="10266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ADVERTISMENTS MANAGEMENT SYSTEM</a:t>
            </a:r>
          </a:p>
          <a:p>
            <a:pPr algn="ctr">
              <a:lnSpc>
                <a:spcPts val="14373"/>
              </a:lnSpc>
            </a:pPr>
          </a:p>
        </p:txBody>
      </p:sp>
      <p:grpSp>
        <p:nvGrpSpPr>
          <p:cNvPr name="Group 9" id="9"/>
          <p:cNvGrpSpPr/>
          <p:nvPr/>
        </p:nvGrpSpPr>
        <p:grpSpPr>
          <a:xfrm rot="0">
            <a:off x="6792714" y="8190378"/>
            <a:ext cx="4702572" cy="705137"/>
            <a:chOff x="0" y="0"/>
            <a:chExt cx="1238538" cy="18571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38537" cy="185715"/>
            </a:xfrm>
            <a:custGeom>
              <a:avLst/>
              <a:gdLst/>
              <a:ahLst/>
              <a:cxnLst/>
              <a:rect r="r" b="b" t="t" l="l"/>
              <a:pathLst>
                <a:path h="185715" w="1238537">
                  <a:moveTo>
                    <a:pt x="92858" y="0"/>
                  </a:moveTo>
                  <a:lnTo>
                    <a:pt x="1145680" y="0"/>
                  </a:lnTo>
                  <a:cubicBezTo>
                    <a:pt x="1196964" y="0"/>
                    <a:pt x="1238537" y="41574"/>
                    <a:pt x="1238537" y="92858"/>
                  </a:cubicBezTo>
                  <a:lnTo>
                    <a:pt x="1238537" y="92858"/>
                  </a:lnTo>
                  <a:cubicBezTo>
                    <a:pt x="1238537" y="117485"/>
                    <a:pt x="1228754" y="141104"/>
                    <a:pt x="1211340" y="158518"/>
                  </a:cubicBezTo>
                  <a:cubicBezTo>
                    <a:pt x="1193926" y="175932"/>
                    <a:pt x="1170307" y="185715"/>
                    <a:pt x="1145680" y="185715"/>
                  </a:cubicBezTo>
                  <a:lnTo>
                    <a:pt x="92858" y="185715"/>
                  </a:lnTo>
                  <a:cubicBezTo>
                    <a:pt x="68230" y="185715"/>
                    <a:pt x="44612" y="175932"/>
                    <a:pt x="27197" y="158518"/>
                  </a:cubicBezTo>
                  <a:cubicBezTo>
                    <a:pt x="9783" y="141104"/>
                    <a:pt x="0" y="117485"/>
                    <a:pt x="0" y="92858"/>
                  </a:cubicBezTo>
                  <a:lnTo>
                    <a:pt x="0" y="92858"/>
                  </a:lnTo>
                  <a:cubicBezTo>
                    <a:pt x="0" y="68230"/>
                    <a:pt x="9783" y="44612"/>
                    <a:pt x="27197" y="27197"/>
                  </a:cubicBezTo>
                  <a:cubicBezTo>
                    <a:pt x="44612" y="9783"/>
                    <a:pt x="68230" y="0"/>
                    <a:pt x="92858" y="0"/>
                  </a:cubicBezTo>
                  <a:close/>
                </a:path>
              </a:pathLst>
            </a:custGeom>
            <a:solidFill>
              <a:srgbClr val="545454"/>
            </a:solidFill>
            <a:ln w="38100" cap="rnd">
              <a:solidFill>
                <a:srgbClr val="545454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238538" cy="223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97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6991338" y="8215208"/>
            <a:ext cx="4305324" cy="522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96"/>
              </a:lnSpc>
              <a:spcBef>
                <a:spcPct val="0"/>
              </a:spcBef>
            </a:pPr>
            <a:r>
              <a:rPr lang="en-US" sz="3068">
                <a:solidFill>
                  <a:srgbClr val="E9E9E9"/>
                </a:solidFill>
                <a:latin typeface="Garet"/>
                <a:ea typeface="Garet"/>
                <a:cs typeface="Garet"/>
                <a:sym typeface="Garet"/>
              </a:rPr>
              <a:t>By Zero Bug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920198" y="3148664"/>
            <a:ext cx="7161463" cy="2915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43338" indent="-221669" lvl="1">
              <a:lnSpc>
                <a:spcPts val="2874"/>
              </a:lnSpc>
              <a:buFont typeface="Arial"/>
              <a:buChar char="•"/>
            </a:pPr>
            <a:r>
              <a:rPr lang="en-US" sz="2053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Calendar view with scheduled posts.</a:t>
            </a:r>
          </a:p>
          <a:p>
            <a:pPr algn="l" marL="443338" indent="-221669" lvl="1">
              <a:lnSpc>
                <a:spcPts val="2874"/>
              </a:lnSpc>
              <a:buFont typeface="Arial"/>
              <a:buChar char="•"/>
            </a:pPr>
            <a:r>
              <a:rPr lang="en-US" sz="2053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Add a new post inside a campaign.</a:t>
            </a:r>
          </a:p>
          <a:p>
            <a:pPr algn="l" marL="443338" indent="-221669" lvl="1">
              <a:lnSpc>
                <a:spcPts val="2874"/>
              </a:lnSpc>
              <a:buFont typeface="Arial"/>
              <a:buChar char="•"/>
            </a:pPr>
            <a:r>
              <a:rPr lang="en-US" sz="2053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Set caption and attach images / videos.</a:t>
            </a:r>
          </a:p>
          <a:p>
            <a:pPr algn="l" marL="443338" indent="-221669" lvl="1">
              <a:lnSpc>
                <a:spcPts val="2874"/>
              </a:lnSpc>
              <a:buFont typeface="Arial"/>
              <a:buChar char="•"/>
            </a:pPr>
            <a:r>
              <a:rPr lang="en-US" sz="2053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Choose platform (Facebook – Instagram – TikTok).</a:t>
            </a:r>
          </a:p>
          <a:p>
            <a:pPr algn="l" marL="443338" indent="-221669" lvl="1">
              <a:lnSpc>
                <a:spcPts val="2874"/>
              </a:lnSpc>
              <a:spcBef>
                <a:spcPct val="0"/>
              </a:spcBef>
              <a:buFont typeface="Arial"/>
              <a:buChar char="•"/>
            </a:pPr>
            <a:r>
              <a:rPr lang="en-US" sz="2053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Notifications/alerts when a post is about to be published.</a:t>
            </a:r>
          </a:p>
          <a:p>
            <a:pPr algn="l">
              <a:lnSpc>
                <a:spcPts val="2874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2490929" y="2145818"/>
            <a:ext cx="9636456" cy="702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78"/>
              </a:lnSpc>
            </a:pPr>
            <a:r>
              <a:rPr lang="en-US" sz="4127">
                <a:solidFill>
                  <a:srgbClr val="3F3D3E"/>
                </a:solidFill>
                <a:latin typeface="Alexandria"/>
                <a:ea typeface="Alexandria"/>
                <a:cs typeface="Alexandria"/>
                <a:sym typeface="Alexandria"/>
              </a:rPr>
              <a:t>5. POST SCHEDULING SCREEN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920198" y="6582873"/>
            <a:ext cx="8607097" cy="2424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22706" indent="-211353" lvl="1">
              <a:lnSpc>
                <a:spcPts val="2741"/>
              </a:lnSpc>
              <a:buFont typeface="Arial"/>
              <a:buChar char="•"/>
            </a:pPr>
            <a:r>
              <a:rPr lang="en-US" sz="1957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Influencers database / list.</a:t>
            </a:r>
          </a:p>
          <a:p>
            <a:pPr algn="l" marL="422706" indent="-211353" lvl="1">
              <a:lnSpc>
                <a:spcPts val="2741"/>
              </a:lnSpc>
              <a:buFont typeface="Arial"/>
              <a:buChar char="•"/>
            </a:pPr>
            <a:r>
              <a:rPr lang="en-US" sz="1957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Add influencer with details (name, content type, pricing/packages).</a:t>
            </a:r>
          </a:p>
          <a:p>
            <a:pPr algn="l" marL="422706" indent="-211353" lvl="1">
              <a:lnSpc>
                <a:spcPts val="2741"/>
              </a:lnSpc>
              <a:buFont typeface="Arial"/>
              <a:buChar char="•"/>
            </a:pPr>
            <a:r>
              <a:rPr lang="en-US" sz="1957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Create a collaboration between an influencer and a client.</a:t>
            </a:r>
          </a:p>
          <a:p>
            <a:pPr algn="l" marL="422706" indent="-211353" lvl="1">
              <a:lnSpc>
                <a:spcPts val="2741"/>
              </a:lnSpc>
              <a:spcBef>
                <a:spcPct val="0"/>
              </a:spcBef>
              <a:buFont typeface="Arial"/>
              <a:buChar char="•"/>
            </a:pPr>
            <a:r>
              <a:rPr lang="en-US" sz="1957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Track collaboration status (Ongoing – Completed – Waiting for Payment).</a:t>
            </a:r>
          </a:p>
          <a:p>
            <a:pPr algn="l">
              <a:lnSpc>
                <a:spcPts val="2741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2309193" y="5779440"/>
            <a:ext cx="12131462" cy="682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79"/>
              </a:lnSpc>
            </a:pPr>
            <a:r>
              <a:rPr lang="en-US" sz="4056">
                <a:solidFill>
                  <a:srgbClr val="3F3D3E"/>
                </a:solidFill>
                <a:latin typeface="Alexandria"/>
                <a:ea typeface="Alexandria"/>
                <a:cs typeface="Alexandria"/>
                <a:sym typeface="Alexandria"/>
              </a:rPr>
              <a:t>6. INFLUENCER MANAGEMENT SCREEN</a:t>
            </a:r>
          </a:p>
        </p:txBody>
      </p:sp>
      <p:sp>
        <p:nvSpPr>
          <p:cNvPr name="AutoShape 7" id="7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16214256" y="9019603"/>
            <a:ext cx="1271574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09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171685" y="3430025"/>
            <a:ext cx="6833295" cy="2426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23022" indent="-211511" lvl="1">
              <a:lnSpc>
                <a:spcPts val="2743"/>
              </a:lnSpc>
              <a:buFont typeface="Arial"/>
              <a:buChar char="•"/>
            </a:pPr>
            <a:r>
              <a:rPr lang="en-US" sz="1959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Auto-generate invoices for campaigns or collaborations.</a:t>
            </a:r>
          </a:p>
          <a:p>
            <a:pPr algn="l" marL="423022" indent="-211511" lvl="1">
              <a:lnSpc>
                <a:spcPts val="2743"/>
              </a:lnSpc>
              <a:buFont typeface="Arial"/>
              <a:buChar char="•"/>
            </a:pPr>
            <a:r>
              <a:rPr lang="en-US" sz="1959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Record client payments.</a:t>
            </a:r>
          </a:p>
          <a:p>
            <a:pPr algn="l" marL="423022" indent="-211511" lvl="1">
              <a:lnSpc>
                <a:spcPts val="2743"/>
              </a:lnSpc>
              <a:buFont typeface="Arial"/>
              <a:buChar char="•"/>
            </a:pPr>
            <a:r>
              <a:rPr lang="en-US" sz="1959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Record payments to influencers.</a:t>
            </a:r>
          </a:p>
          <a:p>
            <a:pPr algn="l" marL="423022" indent="-211511" lvl="1">
              <a:lnSpc>
                <a:spcPts val="2743"/>
              </a:lnSpc>
              <a:buFont typeface="Arial"/>
              <a:buChar char="•"/>
            </a:pPr>
            <a:r>
              <a:rPr lang="en-US" sz="1959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Calculate profits and losses.</a:t>
            </a:r>
          </a:p>
          <a:p>
            <a:pPr algn="l" marL="423022" indent="-211511" lvl="1">
              <a:lnSpc>
                <a:spcPts val="2743"/>
              </a:lnSpc>
              <a:spcBef>
                <a:spcPct val="0"/>
              </a:spcBef>
              <a:buFont typeface="Arial"/>
              <a:buChar char="•"/>
            </a:pPr>
            <a:r>
              <a:rPr lang="en-US" sz="1959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Monthly revenue reports.</a:t>
            </a:r>
          </a:p>
          <a:p>
            <a:pPr algn="l">
              <a:lnSpc>
                <a:spcPts val="2743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3183054" y="2435608"/>
            <a:ext cx="10662158" cy="824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16"/>
              </a:lnSpc>
            </a:pPr>
            <a:r>
              <a:rPr lang="en-US" sz="4869">
                <a:solidFill>
                  <a:srgbClr val="3F3D3E"/>
                </a:solidFill>
                <a:latin typeface="Alexandria"/>
                <a:ea typeface="Alexandria"/>
                <a:cs typeface="Alexandria"/>
                <a:sym typeface="Alexandria"/>
              </a:rPr>
              <a:t>7. BILLING &amp; PAYMENTS SCREEN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306745" y="6727328"/>
            <a:ext cx="7209854" cy="1822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46334" indent="-223167" lvl="1">
              <a:lnSpc>
                <a:spcPts val="2894"/>
              </a:lnSpc>
              <a:buFont typeface="Arial"/>
              <a:buChar char="•"/>
            </a:pPr>
            <a:r>
              <a:rPr lang="en-US" sz="2067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Charts for campaign performance.</a:t>
            </a:r>
          </a:p>
          <a:p>
            <a:pPr algn="l" marL="446334" indent="-223167" lvl="1">
              <a:lnSpc>
                <a:spcPts val="2894"/>
              </a:lnSpc>
              <a:buFont typeface="Arial"/>
              <a:buChar char="•"/>
            </a:pPr>
            <a:r>
              <a:rPr lang="en-US" sz="2067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Engagement &amp; Reach analysis.</a:t>
            </a:r>
          </a:p>
          <a:p>
            <a:pPr algn="l" marL="446334" indent="-223167" lvl="1">
              <a:lnSpc>
                <a:spcPts val="2894"/>
              </a:lnSpc>
              <a:buFont typeface="Arial"/>
              <a:buChar char="•"/>
            </a:pPr>
            <a:r>
              <a:rPr lang="en-US" sz="2067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Compare current campaign vs past campaigns.</a:t>
            </a:r>
          </a:p>
          <a:p>
            <a:pPr algn="l" marL="446334" indent="-223167" lvl="1">
              <a:lnSpc>
                <a:spcPts val="2894"/>
              </a:lnSpc>
              <a:spcBef>
                <a:spcPct val="0"/>
              </a:spcBef>
              <a:buFont typeface="Arial"/>
              <a:buChar char="•"/>
            </a:pPr>
            <a:r>
              <a:rPr lang="en-US" sz="2067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Export reports (PDF / Excel).</a:t>
            </a:r>
          </a:p>
          <a:p>
            <a:pPr algn="l">
              <a:lnSpc>
                <a:spcPts val="2894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2652321" y="5623032"/>
            <a:ext cx="11723624" cy="785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58"/>
              </a:lnSpc>
            </a:pPr>
            <a:r>
              <a:rPr lang="en-US" sz="4612">
                <a:solidFill>
                  <a:srgbClr val="3F3D3E"/>
                </a:solidFill>
                <a:latin typeface="Alexandria"/>
                <a:ea typeface="Alexandria"/>
                <a:cs typeface="Alexandria"/>
                <a:sym typeface="Alexandria"/>
              </a:rPr>
              <a:t>8. ANALYTICS &amp; REPORTS SCREEN</a:t>
            </a:r>
          </a:p>
        </p:txBody>
      </p:sp>
      <p:sp>
        <p:nvSpPr>
          <p:cNvPr name="AutoShape 7" id="7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16214256" y="9019603"/>
            <a:ext cx="1271574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10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541415" y="3930595"/>
            <a:ext cx="7807261" cy="2378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3317" indent="-241658" lvl="1">
              <a:lnSpc>
                <a:spcPts val="3134"/>
              </a:lnSpc>
              <a:buFont typeface="Arial"/>
              <a:buChar char="•"/>
            </a:pPr>
            <a:r>
              <a:rPr lang="en-US" sz="223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Users management.</a:t>
            </a:r>
          </a:p>
          <a:p>
            <a:pPr algn="l" marL="483317" indent="-241658" lvl="1">
              <a:lnSpc>
                <a:spcPts val="3134"/>
              </a:lnSpc>
              <a:buFont typeface="Arial"/>
              <a:buChar char="•"/>
            </a:pPr>
            <a:r>
              <a:rPr lang="en-US" sz="223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Define permissions for each role (Admin – Manager – Client – Influencer).</a:t>
            </a:r>
          </a:p>
          <a:p>
            <a:pPr algn="l" marL="483317" indent="-241658" lvl="1">
              <a:lnSpc>
                <a:spcPts val="3134"/>
              </a:lnSpc>
              <a:spcBef>
                <a:spcPct val="0"/>
              </a:spcBef>
              <a:buFont typeface="Arial"/>
              <a:buChar char="•"/>
            </a:pPr>
            <a:r>
              <a:rPr lang="en-US" sz="223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General system settings (logo, colors, notification preferences, etc.).</a:t>
            </a:r>
          </a:p>
          <a:p>
            <a:pPr algn="l">
              <a:lnSpc>
                <a:spcPts val="3134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3580975" y="2737673"/>
            <a:ext cx="11765895" cy="816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42"/>
              </a:lnSpc>
            </a:pPr>
            <a:r>
              <a:rPr lang="en-US" sz="4815">
                <a:solidFill>
                  <a:srgbClr val="3F3D3E"/>
                </a:solidFill>
                <a:latin typeface="Alexandria"/>
                <a:ea typeface="Alexandria"/>
                <a:cs typeface="Alexandria"/>
                <a:sym typeface="Alexandria"/>
              </a:rPr>
              <a:t>9. SETTINGS &amp; USER ROLES SCREEN</a:t>
            </a:r>
          </a:p>
        </p:txBody>
      </p:sp>
      <p:sp>
        <p:nvSpPr>
          <p:cNvPr name="AutoShape 5" id="5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6214256" y="9019603"/>
            <a:ext cx="1271574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11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338825" y="470363"/>
            <a:ext cx="9923637" cy="1002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98"/>
              </a:lnSpc>
            </a:pPr>
            <a:r>
              <a:rPr lang="en-US" b="true" sz="5856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SEQUENCE FLOW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66067" y="2151051"/>
            <a:ext cx="14977816" cy="546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12"/>
              </a:lnSpc>
            </a:pPr>
            <a:r>
              <a:rPr lang="en-US" sz="3151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Stage              Actor              Screen used                             Description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63530" y="3018084"/>
            <a:ext cx="17382056" cy="13183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70"/>
              </a:lnSpc>
            </a:pPr>
            <a:r>
              <a:rPr lang="en-US" sz="2121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          1                              </a:t>
            </a:r>
            <a:r>
              <a:rPr lang="en-US" sz="2121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Ad</a:t>
            </a:r>
            <a:r>
              <a:rPr lang="en-US" sz="2121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min                            Login Screen                                                Admin logs into the system.</a:t>
            </a:r>
          </a:p>
          <a:p>
            <a:pPr algn="l">
              <a:lnSpc>
                <a:spcPts val="2970"/>
              </a:lnSpc>
            </a:pPr>
          </a:p>
          <a:p>
            <a:pPr algn="l">
              <a:lnSpc>
                <a:spcPts val="2970"/>
              </a:lnSpc>
            </a:pPr>
            <a:r>
              <a:rPr lang="en-US" sz="2121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          2                             Admin                           Clients Management                               Add a new client and set their</a:t>
            </a:r>
          </a:p>
          <a:p>
            <a:pPr algn="l">
              <a:lnSpc>
                <a:spcPts val="2970"/>
              </a:lnSpc>
            </a:pPr>
            <a:r>
              <a:rPr lang="en-US" sz="2121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                                                                                                                                                                   package/account.</a:t>
            </a:r>
          </a:p>
          <a:p>
            <a:pPr algn="l">
              <a:lnSpc>
                <a:spcPts val="2970"/>
              </a:lnSpc>
            </a:pPr>
            <a:r>
              <a:rPr lang="en-US" sz="2121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          3               Marketing Manager            Campaign Management                          Create a new campaign for the client; set</a:t>
            </a:r>
          </a:p>
          <a:p>
            <a:pPr algn="l">
              <a:lnSpc>
                <a:spcPts val="2970"/>
              </a:lnSpc>
            </a:pPr>
            <a:r>
              <a:rPr lang="en-US" sz="2121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                                                                                                                                                             goals and platforms.</a:t>
            </a:r>
          </a:p>
          <a:p>
            <a:pPr algn="l">
              <a:lnSpc>
                <a:spcPts val="2970"/>
              </a:lnSpc>
            </a:pPr>
            <a:r>
              <a:rPr lang="en-US" sz="2121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         4                Marketing Manager                Post Scheduling                                      Schedule the campaign's posts on  </a:t>
            </a:r>
          </a:p>
          <a:p>
            <a:pPr algn="l">
              <a:lnSpc>
                <a:spcPts val="2970"/>
              </a:lnSpc>
            </a:pPr>
            <a:r>
              <a:rPr lang="en-US" sz="2121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                                                                                                                                                             calendar dates/times.</a:t>
            </a:r>
          </a:p>
          <a:p>
            <a:pPr algn="l">
              <a:lnSpc>
                <a:spcPts val="2970"/>
              </a:lnSpc>
            </a:pPr>
            <a:r>
              <a:rPr lang="en-US" sz="2121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         5               Marketing Manager              Influencer Management                        Select an influencer and add collaboration</a:t>
            </a:r>
          </a:p>
          <a:p>
            <a:pPr algn="l">
              <a:lnSpc>
                <a:spcPts val="2970"/>
              </a:lnSpc>
            </a:pPr>
            <a:r>
              <a:rPr lang="en-US" sz="2121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                                                                                                                                                            details within the campaign.</a:t>
            </a:r>
          </a:p>
          <a:p>
            <a:pPr algn="l">
              <a:lnSpc>
                <a:spcPts val="2970"/>
              </a:lnSpc>
            </a:pPr>
            <a:r>
              <a:rPr lang="en-US" sz="2121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         6                Admin / Manager                  Billing &amp; Payments                                 Review and create invoices; record payments       </a:t>
            </a:r>
          </a:p>
          <a:p>
            <a:pPr algn="l">
              <a:lnSpc>
                <a:spcPts val="2970"/>
              </a:lnSpc>
            </a:pPr>
            <a:r>
              <a:rPr lang="en-US" sz="2121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                                                                                                                                                         (client → agency, agency → influencer).</a:t>
            </a:r>
          </a:p>
          <a:p>
            <a:pPr algn="l">
              <a:lnSpc>
                <a:spcPts val="2970"/>
              </a:lnSpc>
            </a:pPr>
            <a:r>
              <a:rPr lang="en-US" sz="2121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         7                Admin / Manager                  Analytics &amp; Reports                              Analyze campaign results and generate reports.</a:t>
            </a:r>
          </a:p>
          <a:p>
            <a:pPr algn="l">
              <a:lnSpc>
                <a:spcPts val="2970"/>
              </a:lnSpc>
            </a:pPr>
          </a:p>
          <a:p>
            <a:pPr algn="l">
              <a:lnSpc>
                <a:spcPts val="2970"/>
              </a:lnSpc>
            </a:pPr>
            <a:r>
              <a:rPr lang="en-US" sz="2121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         8                  Client                                      Dashboard / Reports      Client views campaign reports and performance summary.</a:t>
            </a:r>
          </a:p>
          <a:p>
            <a:pPr algn="l">
              <a:lnSpc>
                <a:spcPts val="2970"/>
              </a:lnSpc>
            </a:pPr>
          </a:p>
          <a:p>
            <a:pPr algn="l">
              <a:lnSpc>
                <a:spcPts val="2970"/>
              </a:lnSpc>
            </a:pPr>
            <a:r>
              <a:rPr lang="en-US" sz="2121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         9               Influencer                               Influencer Dashboard      Influencer views collaboration details and pending/paid </a:t>
            </a:r>
          </a:p>
          <a:p>
            <a:pPr algn="l">
              <a:lnSpc>
                <a:spcPts val="2970"/>
              </a:lnSpc>
            </a:pPr>
            <a:r>
              <a:rPr lang="en-US" sz="2121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\                                                                                                                                  amounts.</a:t>
            </a:r>
          </a:p>
          <a:p>
            <a:pPr algn="l">
              <a:lnSpc>
                <a:spcPts val="2970"/>
              </a:lnSpc>
            </a:pPr>
          </a:p>
          <a:p>
            <a:pPr algn="l">
              <a:lnSpc>
                <a:spcPts val="2970"/>
              </a:lnSpc>
            </a:pPr>
          </a:p>
          <a:p>
            <a:pPr algn="l">
              <a:lnSpc>
                <a:spcPts val="2970"/>
              </a:lnSpc>
            </a:pPr>
          </a:p>
          <a:p>
            <a:pPr algn="l">
              <a:lnSpc>
                <a:spcPts val="2970"/>
              </a:lnSpc>
            </a:pPr>
          </a:p>
          <a:p>
            <a:pPr algn="l">
              <a:lnSpc>
                <a:spcPts val="2970"/>
              </a:lnSpc>
            </a:pPr>
          </a:p>
          <a:p>
            <a:pPr algn="l">
              <a:lnSpc>
                <a:spcPts val="2970"/>
              </a:lnSpc>
            </a:pPr>
            <a:r>
              <a:rPr lang="en-US" sz="2121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      </a:t>
            </a:r>
          </a:p>
          <a:p>
            <a:pPr algn="l">
              <a:lnSpc>
                <a:spcPts val="2970"/>
              </a:lnSpc>
            </a:pPr>
          </a:p>
          <a:p>
            <a:pPr algn="l">
              <a:lnSpc>
                <a:spcPts val="2970"/>
              </a:lnSpc>
            </a:pPr>
          </a:p>
          <a:p>
            <a:pPr algn="l">
              <a:lnSpc>
                <a:spcPts val="2970"/>
              </a:lnSpc>
            </a:pPr>
          </a:p>
          <a:p>
            <a:pPr algn="l">
              <a:lnSpc>
                <a:spcPts val="2970"/>
              </a:lnSpc>
            </a:pPr>
            <a:r>
              <a:rPr lang="en-US" sz="2121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 </a:t>
            </a:r>
          </a:p>
          <a:p>
            <a:pPr algn="l">
              <a:lnSpc>
                <a:spcPts val="2970"/>
              </a:lnSpc>
            </a:pPr>
            <a:r>
              <a:rPr lang="en-US" sz="2121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                                                                                                                                                                </a:t>
            </a:r>
          </a:p>
          <a:p>
            <a:pPr algn="l">
              <a:lnSpc>
                <a:spcPts val="2970"/>
              </a:lnSpc>
            </a:pPr>
          </a:p>
          <a:p>
            <a:pPr algn="l">
              <a:lnSpc>
                <a:spcPts val="2970"/>
              </a:lnSpc>
            </a:pPr>
            <a:r>
              <a:rPr lang="en-US" sz="2121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  </a:t>
            </a:r>
          </a:p>
          <a:p>
            <a:pPr algn="l">
              <a:lnSpc>
                <a:spcPts val="2970"/>
              </a:lnSpc>
            </a:pPr>
          </a:p>
          <a:p>
            <a:pPr algn="l">
              <a:lnSpc>
                <a:spcPts val="2970"/>
              </a:lnSpc>
            </a:pPr>
          </a:p>
          <a:p>
            <a:pPr algn="l">
              <a:lnSpc>
                <a:spcPts val="2970"/>
              </a:lnSpc>
            </a:pPr>
          </a:p>
          <a:p>
            <a:pPr algn="l">
              <a:lnSpc>
                <a:spcPts val="2970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7" id="7"/>
          <p:cNvSpPr/>
          <p:nvPr/>
        </p:nvSpPr>
        <p:spPr>
          <a:xfrm>
            <a:off x="4118137" y="9827795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16214256" y="9378455"/>
            <a:ext cx="1271574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12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68325" y="4041844"/>
            <a:ext cx="12951349" cy="1974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107"/>
              </a:lnSpc>
            </a:pPr>
            <a:r>
              <a:rPr lang="en-US" b="true" sz="11505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THANK YOU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6214256" y="9019603"/>
            <a:ext cx="1271574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13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021851" y="1493082"/>
            <a:ext cx="10822292" cy="1229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34"/>
              </a:lnSpc>
            </a:pPr>
            <a:r>
              <a:rPr lang="en-US" b="true" sz="7167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PROJECT PURPOSE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443857" y="4097138"/>
            <a:ext cx="11400286" cy="3469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76"/>
              </a:lnSpc>
              <a:spcBef>
                <a:spcPct val="0"/>
              </a:spcBef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The main purpose of this system is to centralize and automate the marketing operations of agencies — including managing clients, campaigns, social media posts, influencers, and payments — through a single, unified platform.</a:t>
            </a:r>
          </a:p>
          <a:p>
            <a:pPr algn="ctr">
              <a:lnSpc>
                <a:spcPts val="4576"/>
              </a:lnSpc>
              <a:spcBef>
                <a:spcPct val="0"/>
              </a:spcBef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6214256" y="9019603"/>
            <a:ext cx="1271574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01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850327" y="3839808"/>
            <a:ext cx="7157822" cy="18195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3"/>
              </a:lnSpc>
            </a:pPr>
          </a:p>
          <a:p>
            <a:pPr algn="l">
              <a:lnSpc>
                <a:spcPts val="2873"/>
              </a:lnSpc>
              <a:spcBef>
                <a:spcPct val="0"/>
              </a:spcBef>
            </a:pPr>
            <a:r>
              <a:rPr lang="en-US" sz="2052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Enable the agency to register new clients and manage their accounts across various social media platforms such as Facebook, Instagram, TikTok, and others.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941130" y="1228636"/>
            <a:ext cx="12944415" cy="1392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48"/>
              </a:lnSpc>
            </a:pPr>
            <a:r>
              <a:rPr lang="en-US" b="true" sz="8177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 DETAILED OBJECTIVES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493002" y="3030703"/>
            <a:ext cx="10900408" cy="10254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17"/>
              </a:lnSpc>
            </a:pPr>
            <a:r>
              <a:rPr lang="en-US" sz="5940">
                <a:solidFill>
                  <a:srgbClr val="3F3D3E"/>
                </a:solidFill>
                <a:latin typeface="Alexandria"/>
                <a:ea typeface="Alexandria"/>
                <a:cs typeface="Alexandria"/>
                <a:sym typeface="Alexandria"/>
              </a:rPr>
              <a:t>1.CLIENTS MANAGEMENT: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850327" y="6632609"/>
            <a:ext cx="6310791" cy="957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33"/>
              </a:lnSpc>
              <a:spcBef>
                <a:spcPct val="0"/>
              </a:spcBef>
            </a:pPr>
            <a:r>
              <a:rPr lang="en-US" sz="1809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Add new campaigns, define objectives, content, platforms, and scheduling details for each campaign.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941130" y="5491643"/>
            <a:ext cx="15121607" cy="902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49"/>
              </a:lnSpc>
            </a:pPr>
            <a:r>
              <a:rPr lang="en-US" sz="5321">
                <a:solidFill>
                  <a:srgbClr val="3F3D3E"/>
                </a:solidFill>
                <a:latin typeface="Alexandria"/>
                <a:ea typeface="Alexandria"/>
                <a:cs typeface="Alexandria"/>
                <a:sym typeface="Alexandria"/>
              </a:rPr>
              <a:t>2.MARKETING CAMPAIGNS MANAGEMENT: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-574333">
            <a:off x="1751499" y="6551734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1" y="0"/>
                </a:lnTo>
                <a:lnTo>
                  <a:pt x="4840371" y="6758254"/>
                </a:lnTo>
                <a:lnTo>
                  <a:pt x="0" y="67582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9" id="9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16214256" y="9019603"/>
            <a:ext cx="1271574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02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285631" y="3691494"/>
            <a:ext cx="7535904" cy="1135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25"/>
              </a:lnSpc>
              <a:spcBef>
                <a:spcPct val="0"/>
              </a:spcBef>
            </a:pPr>
            <a:r>
              <a:rPr lang="en-US" sz="216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Schedule posts with the ability to set captions, attach images or videos, and specify whether the campaign is sponsored or organic.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558612" y="2388905"/>
            <a:ext cx="8989941" cy="1024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05"/>
              </a:lnSpc>
            </a:pPr>
            <a:r>
              <a:rPr lang="en-US" sz="5932">
                <a:solidFill>
                  <a:srgbClr val="3F3D3E"/>
                </a:solidFill>
                <a:latin typeface="Alexandria"/>
                <a:ea typeface="Alexandria"/>
                <a:cs typeface="Alexandria"/>
                <a:sym typeface="Alexandria"/>
              </a:rPr>
              <a:t>3.POSTS SCHEDULING: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285631" y="6214236"/>
            <a:ext cx="7594409" cy="1531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48"/>
              </a:lnSpc>
              <a:spcBef>
                <a:spcPct val="0"/>
              </a:spcBef>
            </a:pPr>
            <a:r>
              <a:rPr lang="en-US" sz="2177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Create and maintain a comprehensive influencers database, define the packages offered by each blogger, and track collaborations with different clients (e.g., restaurant or clothing store campaigns).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079936" y="5048250"/>
            <a:ext cx="15028529" cy="889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29"/>
              </a:lnSpc>
            </a:pPr>
            <a:r>
              <a:rPr lang="en-US" sz="5235">
                <a:solidFill>
                  <a:srgbClr val="3F3D3E"/>
                </a:solidFill>
                <a:latin typeface="Alexandria"/>
                <a:ea typeface="Alexandria"/>
                <a:cs typeface="Alexandria"/>
                <a:sym typeface="Alexandria"/>
              </a:rPr>
              <a:t>4.INFLUENCER/BLOGGER MANAGEMENT: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-574333">
            <a:off x="88138" y="6457847"/>
            <a:ext cx="3466752" cy="4840370"/>
          </a:xfrm>
          <a:custGeom>
            <a:avLst/>
            <a:gdLst/>
            <a:ahLst/>
            <a:cxnLst/>
            <a:rect r="r" b="b" t="t" l="l"/>
            <a:pathLst>
              <a:path h="4840370" w="3466752">
                <a:moveTo>
                  <a:pt x="0" y="0"/>
                </a:moveTo>
                <a:lnTo>
                  <a:pt x="3466752" y="0"/>
                </a:lnTo>
                <a:lnTo>
                  <a:pt x="3466752" y="4840371"/>
                </a:lnTo>
                <a:lnTo>
                  <a:pt x="0" y="48403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9811" t="-19811" r="-19811" b="-19811"/>
            </a:stretch>
          </a:blipFill>
        </p:spPr>
      </p:sp>
      <p:sp>
        <p:nvSpPr>
          <p:cNvPr name="AutoShape 8" id="8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9" id="9"/>
          <p:cNvSpPr txBox="true"/>
          <p:nvPr/>
        </p:nvSpPr>
        <p:spPr>
          <a:xfrm rot="0">
            <a:off x="16214256" y="9019603"/>
            <a:ext cx="1271574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03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528464" y="3570753"/>
            <a:ext cx="8168794" cy="1227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79"/>
              </a:lnSpc>
              <a:spcBef>
                <a:spcPct val="0"/>
              </a:spcBef>
            </a:pPr>
            <a:r>
              <a:rPr lang="en-US" sz="2342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Monitor and organize payment transactions between the agency and clients, as well as between the agency and influencers, within the system.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423399" y="2267121"/>
            <a:ext cx="9902303" cy="9965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38"/>
              </a:lnSpc>
            </a:pPr>
            <a:r>
              <a:rPr lang="en-US" sz="5813">
                <a:solidFill>
                  <a:srgbClr val="3F3D3E"/>
                </a:solidFill>
                <a:latin typeface="Alexandria"/>
                <a:ea typeface="Alexandria"/>
                <a:cs typeface="Alexandria"/>
                <a:sym typeface="Alexandria"/>
              </a:rPr>
              <a:t>5.BILLING &amp; PAYMENTS: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528464" y="6491015"/>
            <a:ext cx="7744912" cy="1641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54"/>
              </a:lnSpc>
              <a:spcBef>
                <a:spcPct val="0"/>
              </a:spcBef>
            </a:pPr>
            <a:r>
              <a:rPr lang="en-US" sz="2324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Provide analytical reports and statistics on campaign performance, engagement rates, number of active clients, and influencers’ performance.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423399" y="5026947"/>
            <a:ext cx="11146031" cy="993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14"/>
              </a:lnSpc>
            </a:pPr>
            <a:r>
              <a:rPr lang="en-US" sz="5795">
                <a:solidFill>
                  <a:srgbClr val="3F3D3E"/>
                </a:solidFill>
                <a:latin typeface="Alexandria"/>
                <a:ea typeface="Alexandria"/>
                <a:cs typeface="Alexandria"/>
                <a:sym typeface="Alexandria"/>
              </a:rPr>
              <a:t>6.ANALYTICS DASHBOARD:</a:t>
            </a:r>
          </a:p>
        </p:txBody>
      </p:sp>
      <p:sp>
        <p:nvSpPr>
          <p:cNvPr name="AutoShape 7" id="7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16214256" y="9019603"/>
            <a:ext cx="1271574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04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989686" y="1114039"/>
            <a:ext cx="12308628" cy="1318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57"/>
              </a:lnSpc>
            </a:pPr>
            <a:r>
              <a:rPr lang="en-US" b="true" sz="7755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PROBLEM STATEMENT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42396" y="2979441"/>
            <a:ext cx="14803207" cy="4280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2"/>
              </a:lnSpc>
            </a:pPr>
            <a:r>
              <a:rPr lang="en-US" sz="2415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In the current situation, most marketing agencies rely on manual methods (such as Excel sheets or chat communications) to track campaigns and posts, which leads to several issues:</a:t>
            </a:r>
          </a:p>
          <a:p>
            <a:pPr algn="ctr">
              <a:lnSpc>
                <a:spcPts val="3382"/>
              </a:lnSpc>
            </a:pPr>
          </a:p>
          <a:p>
            <a:pPr algn="ctr">
              <a:lnSpc>
                <a:spcPts val="3382"/>
              </a:lnSpc>
            </a:pPr>
            <a:r>
              <a:rPr lang="en-US" sz="2415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1.Data loss.</a:t>
            </a:r>
          </a:p>
          <a:p>
            <a:pPr algn="ctr" marL="521603" indent="-260801" lvl="1">
              <a:lnSpc>
                <a:spcPts val="3382"/>
              </a:lnSpc>
              <a:buFont typeface="Arial"/>
              <a:buChar char="•"/>
            </a:pPr>
            <a:r>
              <a:rPr lang="en-US" sz="2415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2.Difficulty in tracking the status of each campaign.</a:t>
            </a:r>
          </a:p>
          <a:p>
            <a:pPr algn="ctr" marL="521603" indent="-260801" lvl="1">
              <a:lnSpc>
                <a:spcPts val="3382"/>
              </a:lnSpc>
              <a:buFont typeface="Arial"/>
              <a:buChar char="•"/>
            </a:pPr>
            <a:r>
              <a:rPr lang="en-US" sz="2415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3.Delays in scheduling and publishing content.</a:t>
            </a:r>
          </a:p>
          <a:p>
            <a:pPr algn="ctr" marL="521603" indent="-260801" lvl="1">
              <a:lnSpc>
                <a:spcPts val="3382"/>
              </a:lnSpc>
              <a:buFont typeface="Arial"/>
              <a:buChar char="•"/>
            </a:pPr>
            <a:r>
              <a:rPr lang="en-US" sz="2415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4.Weak monitoring of advertisement performance and results.</a:t>
            </a:r>
          </a:p>
          <a:p>
            <a:pPr algn="ctr">
              <a:lnSpc>
                <a:spcPts val="3382"/>
              </a:lnSpc>
              <a:spcBef>
                <a:spcPct val="0"/>
              </a:spcBef>
            </a:pPr>
            <a:r>
              <a:rPr lang="en-US" sz="2415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This system provides a comprehensive solution to automate and organize marketing and advertising operations within the agency in a professional and efficient manner.</a:t>
            </a:r>
          </a:p>
          <a:p>
            <a:pPr algn="ctr">
              <a:lnSpc>
                <a:spcPts val="3382"/>
              </a:lnSpc>
              <a:spcBef>
                <a:spcPct val="0"/>
              </a:spcBef>
            </a:pPr>
          </a:p>
        </p:txBody>
      </p:sp>
      <p:sp>
        <p:nvSpPr>
          <p:cNvPr name="AutoShape 5" id="5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6214256" y="9019603"/>
            <a:ext cx="1271574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05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541415" y="256254"/>
            <a:ext cx="9205169" cy="1392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48"/>
              </a:lnSpc>
            </a:pPr>
            <a:r>
              <a:rPr lang="en-US" b="true" sz="8177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 SYSTEM USERS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436140"/>
            <a:ext cx="14344392" cy="1145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5747" indent="-352873" lvl="1">
              <a:lnSpc>
                <a:spcPts val="4576"/>
              </a:lnSpc>
              <a:buFont typeface="Arial"/>
              <a:buChar char="•"/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User Type                                                           Description</a:t>
            </a:r>
          </a:p>
          <a:p>
            <a:pPr algn="l">
              <a:lnSpc>
                <a:spcPts val="4576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471310" y="3197731"/>
            <a:ext cx="20294354" cy="6498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66"/>
              </a:lnSpc>
            </a:pPr>
            <a:r>
              <a:rPr lang="en-US" sz="2619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1.Admin                                                </a:t>
            </a:r>
            <a:r>
              <a:rPr lang="en-US" sz="2619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The person with full  access and control over the entire system.</a:t>
            </a:r>
          </a:p>
          <a:p>
            <a:pPr algn="l">
              <a:lnSpc>
                <a:spcPts val="3666"/>
              </a:lnSpc>
            </a:pPr>
          </a:p>
          <a:p>
            <a:pPr algn="l">
              <a:lnSpc>
                <a:spcPts val="3666"/>
              </a:lnSpc>
            </a:pPr>
            <a:r>
              <a:rPr lang="en-US" sz="2619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2.Marketing Manager                    Responsible for managing campaigns, scheduling posts, and</a:t>
            </a:r>
          </a:p>
          <a:p>
            <a:pPr algn="l">
              <a:lnSpc>
                <a:spcPts val="3666"/>
              </a:lnSpc>
            </a:pPr>
            <a:r>
              <a:rPr lang="en-US" sz="2619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                                                               communicating with clients.</a:t>
            </a:r>
          </a:p>
          <a:p>
            <a:pPr algn="l">
              <a:lnSpc>
                <a:spcPts val="3666"/>
              </a:lnSpc>
            </a:pPr>
            <a:r>
              <a:rPr lang="en-US" sz="2619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 </a:t>
            </a:r>
          </a:p>
          <a:p>
            <a:pPr algn="l">
              <a:lnSpc>
                <a:spcPts val="3666"/>
              </a:lnSpc>
            </a:pPr>
            <a:r>
              <a:rPr lang="en-US" sz="2619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3.Client                                               The business owner or company contracting with the agency.</a:t>
            </a:r>
          </a:p>
          <a:p>
            <a:pPr algn="l">
              <a:lnSpc>
                <a:spcPts val="3666"/>
              </a:lnSpc>
            </a:pPr>
          </a:p>
          <a:p>
            <a:pPr algn="l">
              <a:lnSpc>
                <a:spcPts val="3666"/>
              </a:lnSpc>
            </a:pPr>
            <a:r>
              <a:rPr lang="en-US" sz="2619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4.Influencer/Blogger                    A person collaborating in marketing campaigns in exchange for </a:t>
            </a:r>
          </a:p>
          <a:p>
            <a:pPr algn="l">
              <a:lnSpc>
                <a:spcPts val="3666"/>
              </a:lnSpc>
            </a:pPr>
            <a:r>
              <a:rPr lang="en-US" sz="2619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                                                              a specific package.</a:t>
            </a:r>
          </a:p>
          <a:p>
            <a:pPr algn="l">
              <a:lnSpc>
                <a:spcPts val="3666"/>
              </a:lnSpc>
            </a:pPr>
          </a:p>
          <a:p>
            <a:pPr algn="l">
              <a:lnSpc>
                <a:spcPts val="3666"/>
              </a:lnSpc>
            </a:pPr>
          </a:p>
          <a:p>
            <a:pPr algn="l">
              <a:lnSpc>
                <a:spcPts val="3666"/>
              </a:lnSpc>
            </a:pPr>
          </a:p>
          <a:p>
            <a:pPr algn="l">
              <a:lnSpc>
                <a:spcPts val="3666"/>
              </a:lnSpc>
            </a:pPr>
          </a:p>
          <a:p>
            <a:pPr algn="l">
              <a:lnSpc>
                <a:spcPts val="3666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7" id="7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16214256" y="9019603"/>
            <a:ext cx="1271574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06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924074" y="3835896"/>
            <a:ext cx="7119346" cy="1809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40731" indent="-220365" lvl="1">
              <a:lnSpc>
                <a:spcPts val="2857"/>
              </a:lnSpc>
              <a:buFont typeface="Arial"/>
              <a:buChar char="•"/>
            </a:pPr>
            <a:r>
              <a:rPr lang="en-US" sz="2041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Enter email and password.</a:t>
            </a:r>
          </a:p>
          <a:p>
            <a:pPr algn="l" marL="440731" indent="-220365" lvl="1">
              <a:lnSpc>
                <a:spcPts val="2857"/>
              </a:lnSpc>
              <a:buFont typeface="Arial"/>
              <a:buChar char="•"/>
            </a:pPr>
            <a:r>
              <a:rPr lang="en-US" sz="2041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Select user type (Admin – Marketing Manager – Client – Influencer).</a:t>
            </a:r>
          </a:p>
          <a:p>
            <a:pPr algn="l" marL="440731" indent="-220365" lvl="1">
              <a:lnSpc>
                <a:spcPts val="2857"/>
              </a:lnSpc>
              <a:spcBef>
                <a:spcPct val="0"/>
              </a:spcBef>
              <a:buFont typeface="Arial"/>
              <a:buChar char="•"/>
            </a:pPr>
            <a:r>
              <a:rPr lang="en-US" sz="2041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Forgot Password / Reset Password.</a:t>
            </a:r>
          </a:p>
          <a:p>
            <a:pPr algn="l">
              <a:lnSpc>
                <a:spcPts val="2857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2853162" y="815542"/>
            <a:ext cx="12308628" cy="14789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158"/>
              </a:lnSpc>
            </a:pPr>
            <a:r>
              <a:rPr lang="en-US" b="true" sz="8684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SYSTEM SCREENS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997480" y="3005475"/>
            <a:ext cx="10107278" cy="648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69"/>
              </a:lnSpc>
            </a:pPr>
            <a:r>
              <a:rPr lang="en-US" sz="3835">
                <a:solidFill>
                  <a:srgbClr val="3F3D3E"/>
                </a:solidFill>
                <a:latin typeface="Alexandria"/>
                <a:ea typeface="Alexandria"/>
                <a:cs typeface="Alexandria"/>
                <a:sym typeface="Alexandria"/>
              </a:rPr>
              <a:t>1. LOGIN &amp; AUTHENTICATION SCREEN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924074" y="6745828"/>
            <a:ext cx="6193300" cy="2359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2871" indent="-206435" lvl="1">
              <a:lnSpc>
                <a:spcPts val="2677"/>
              </a:lnSpc>
              <a:buFont typeface="Arial"/>
              <a:buChar char="•"/>
            </a:pPr>
            <a:r>
              <a:rPr lang="en-US" sz="1912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Overview showing: Active Campaigns count, Active Clients count, number of Collaborating Influencers.</a:t>
            </a:r>
          </a:p>
          <a:p>
            <a:pPr algn="l" marL="412871" indent="-206435" lvl="1">
              <a:lnSpc>
                <a:spcPts val="2677"/>
              </a:lnSpc>
              <a:buFont typeface="Arial"/>
              <a:buChar char="•"/>
            </a:pPr>
            <a:r>
              <a:rPr lang="en-US" sz="1912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Monthly Revenue.</a:t>
            </a:r>
          </a:p>
          <a:p>
            <a:pPr algn="l" marL="412871" indent="-206435" lvl="1">
              <a:lnSpc>
                <a:spcPts val="2677"/>
              </a:lnSpc>
              <a:spcBef>
                <a:spcPct val="0"/>
              </a:spcBef>
              <a:buFont typeface="Arial"/>
              <a:buChar char="•"/>
            </a:pPr>
            <a:r>
              <a:rPr lang="en-US" sz="1912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Graphs / Charts for campaign performance and engagement metrics.</a:t>
            </a:r>
          </a:p>
          <a:p>
            <a:pPr algn="l">
              <a:lnSpc>
                <a:spcPts val="2677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2571860" y="5808508"/>
            <a:ext cx="7333587" cy="611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27"/>
              </a:lnSpc>
            </a:pPr>
            <a:r>
              <a:rPr lang="en-US" sz="3590">
                <a:solidFill>
                  <a:srgbClr val="3F3D3E"/>
                </a:solidFill>
                <a:latin typeface="Alexandria"/>
                <a:ea typeface="Alexandria"/>
                <a:cs typeface="Alexandria"/>
                <a:sym typeface="Alexandria"/>
              </a:rPr>
              <a:t>2. DASHBOARD SCREEN</a:t>
            </a:r>
          </a:p>
        </p:txBody>
      </p:sp>
      <p:sp>
        <p:nvSpPr>
          <p:cNvPr name="AutoShape 8" id="8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9" id="9"/>
          <p:cNvSpPr txBox="true"/>
          <p:nvPr/>
        </p:nvSpPr>
        <p:spPr>
          <a:xfrm rot="0">
            <a:off x="16214256" y="9019603"/>
            <a:ext cx="1271574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07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374275" y="3231702"/>
            <a:ext cx="7807632" cy="2371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1893" indent="-240946" lvl="1">
              <a:lnSpc>
                <a:spcPts val="3124"/>
              </a:lnSpc>
              <a:buFont typeface="Arial"/>
              <a:buChar char="•"/>
            </a:pPr>
            <a:r>
              <a:rPr lang="en-US" sz="2232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Clients list view.</a:t>
            </a:r>
          </a:p>
          <a:p>
            <a:pPr algn="l" marL="481893" indent="-240946" lvl="1">
              <a:lnSpc>
                <a:spcPts val="3124"/>
              </a:lnSpc>
              <a:buFont typeface="Arial"/>
              <a:buChar char="•"/>
            </a:pPr>
            <a:r>
              <a:rPr lang="en-US" sz="2232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Add new client.</a:t>
            </a:r>
          </a:p>
          <a:p>
            <a:pPr algn="l" marL="481893" indent="-240946" lvl="1">
              <a:lnSpc>
                <a:spcPts val="3124"/>
              </a:lnSpc>
              <a:buFont typeface="Arial"/>
              <a:buChar char="•"/>
            </a:pPr>
            <a:r>
              <a:rPr lang="en-US" sz="2232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Edit / Delete client details.</a:t>
            </a:r>
          </a:p>
          <a:p>
            <a:pPr algn="l" marL="481893" indent="-240946" lvl="1">
              <a:lnSpc>
                <a:spcPts val="3124"/>
              </a:lnSpc>
              <a:buFont typeface="Arial"/>
              <a:buChar char="•"/>
            </a:pPr>
            <a:r>
              <a:rPr lang="en-US" sz="2232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Show client status (Active – Inactive – Expired).</a:t>
            </a:r>
          </a:p>
          <a:p>
            <a:pPr algn="l" marL="481893" indent="-240946" lvl="1">
              <a:lnSpc>
                <a:spcPts val="3124"/>
              </a:lnSpc>
              <a:spcBef>
                <a:spcPct val="0"/>
              </a:spcBef>
              <a:buFont typeface="Arial"/>
              <a:buChar char="•"/>
            </a:pPr>
            <a:r>
              <a:rPr lang="en-US" sz="2232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Link client to their campaigns.</a:t>
            </a:r>
          </a:p>
          <a:p>
            <a:pPr algn="l">
              <a:lnSpc>
                <a:spcPts val="3124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2292214" y="2117667"/>
            <a:ext cx="11620322" cy="700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60"/>
              </a:lnSpc>
            </a:pPr>
            <a:r>
              <a:rPr lang="en-US" sz="4114">
                <a:solidFill>
                  <a:srgbClr val="3F3D3E"/>
                </a:solidFill>
                <a:latin typeface="Alexandria"/>
                <a:ea typeface="Alexandria"/>
                <a:cs typeface="Alexandria"/>
                <a:sym typeface="Alexandria"/>
              </a:rPr>
              <a:t>3. CLIENTS MANAGEMENT SCREEN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374275" y="6397187"/>
            <a:ext cx="6830713" cy="2773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22863" indent="-211431" lvl="1">
              <a:lnSpc>
                <a:spcPts val="2742"/>
              </a:lnSpc>
              <a:buFont typeface="Arial"/>
              <a:buChar char="•"/>
            </a:pPr>
            <a:r>
              <a:rPr lang="en-US" sz="195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View all campaigns (Active / Completed / Pending).</a:t>
            </a:r>
          </a:p>
          <a:p>
            <a:pPr algn="l" marL="422863" indent="-211431" lvl="1">
              <a:lnSpc>
                <a:spcPts val="2742"/>
              </a:lnSpc>
              <a:buFont typeface="Arial"/>
              <a:buChar char="•"/>
            </a:pPr>
            <a:r>
              <a:rPr lang="en-US" sz="195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Create / Edit campaign (Add New Campaign).</a:t>
            </a:r>
          </a:p>
          <a:p>
            <a:pPr algn="l" marL="422863" indent="-211431" lvl="1">
              <a:lnSpc>
                <a:spcPts val="2742"/>
              </a:lnSpc>
              <a:buFont typeface="Arial"/>
              <a:buChar char="•"/>
            </a:pPr>
            <a:r>
              <a:rPr lang="en-US" sz="195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Set objective, duration, platforms, budget, and type (Sponsored / Organic).</a:t>
            </a:r>
          </a:p>
          <a:p>
            <a:pPr algn="l" marL="422863" indent="-211431" lvl="1">
              <a:lnSpc>
                <a:spcPts val="2742"/>
              </a:lnSpc>
              <a:buFont typeface="Arial"/>
              <a:buChar char="•"/>
            </a:pPr>
            <a:r>
              <a:rPr lang="en-US" sz="195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Upload campaign assets (images, videos).</a:t>
            </a:r>
          </a:p>
          <a:p>
            <a:pPr algn="l" marL="422863" indent="-211431" lvl="1">
              <a:lnSpc>
                <a:spcPts val="2742"/>
              </a:lnSpc>
              <a:spcBef>
                <a:spcPct val="0"/>
              </a:spcBef>
              <a:buFont typeface="Arial"/>
              <a:buChar char="•"/>
            </a:pPr>
            <a:r>
              <a:rPr lang="en-US" sz="195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Link campaign to a specific client.</a:t>
            </a:r>
          </a:p>
          <a:p>
            <a:pPr algn="l">
              <a:lnSpc>
                <a:spcPts val="2742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3192593" y="5536345"/>
            <a:ext cx="10539863" cy="680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59"/>
              </a:lnSpc>
            </a:pPr>
            <a:r>
              <a:rPr lang="en-US" sz="4042">
                <a:solidFill>
                  <a:srgbClr val="3F3D3E"/>
                </a:solidFill>
                <a:latin typeface="Alexandria"/>
                <a:ea typeface="Alexandria"/>
                <a:cs typeface="Alexandria"/>
                <a:sym typeface="Alexandria"/>
              </a:rPr>
              <a:t>4. CAMPAIGN MANAGEMENT SCREEN</a:t>
            </a:r>
          </a:p>
        </p:txBody>
      </p:sp>
      <p:sp>
        <p:nvSpPr>
          <p:cNvPr name="AutoShape 7" id="7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16214256" y="9019603"/>
            <a:ext cx="1271574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DAG1VJtnoa0</dc:identifier>
  <dcterms:modified xsi:type="dcterms:W3CDTF">2011-08-01T06:04:30Z</dcterms:modified>
  <cp:revision>1</cp:revision>
  <dc:title>Advertisments Management System</dc:title>
</cp:coreProperties>
</file>