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97C0C4BC-120C-4FF6-BFD7-166B38DCB390}"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875919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7C0C4BC-120C-4FF6-BFD7-166B38DCB390}"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304924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7C0C4BC-120C-4FF6-BFD7-166B38DCB390}"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2582239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7C0C4BC-120C-4FF6-BFD7-166B38DCB390}"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342393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97C0C4BC-120C-4FF6-BFD7-166B38DCB390}" type="datetimeFigureOut">
              <a:rPr lang="fr-FR" smtClean="0"/>
              <a:t>02/01/2024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85497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7C0C4BC-120C-4FF6-BFD7-166B38DCB390}" type="datetimeFigureOut">
              <a:rPr lang="fr-FR" smtClean="0"/>
              <a:t>02/01/2024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3034387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7C0C4BC-120C-4FF6-BFD7-166B38DCB390}" type="datetimeFigureOut">
              <a:rPr lang="fr-FR" smtClean="0"/>
              <a:t>02/01/2024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1759015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7C0C4BC-120C-4FF6-BFD7-166B38DCB390}" type="datetimeFigureOut">
              <a:rPr lang="fr-FR" smtClean="0"/>
              <a:t>02/01/2024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1669879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C0C4BC-120C-4FF6-BFD7-166B38DCB390}" type="datetimeFigureOut">
              <a:rPr lang="fr-FR" smtClean="0"/>
              <a:t>02/01/2024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219891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7C0C4BC-120C-4FF6-BFD7-166B38DCB390}" type="datetimeFigureOut">
              <a:rPr lang="fr-FR" smtClean="0"/>
              <a:t>02/01/2024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122331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97C0C4BC-120C-4FF6-BFD7-166B38DCB390}" type="datetimeFigureOut">
              <a:rPr lang="fr-FR" smtClean="0"/>
              <a:t>02/01/2024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D743CB0-54AC-4B89-A57E-3A3958F6B75D}" type="slidenum">
              <a:rPr lang="fr-FR" smtClean="0"/>
              <a:t>‹N°›</a:t>
            </a:fld>
            <a:endParaRPr lang="fr-FR"/>
          </a:p>
        </p:txBody>
      </p:sp>
    </p:spTree>
    <p:extLst>
      <p:ext uri="{BB962C8B-B14F-4D97-AF65-F5344CB8AC3E}">
        <p14:creationId xmlns:p14="http://schemas.microsoft.com/office/powerpoint/2010/main" val="104039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0C4BC-120C-4FF6-BFD7-166B38DCB390}" type="datetimeFigureOut">
              <a:rPr lang="fr-FR" smtClean="0"/>
              <a:t>02/01/2024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43CB0-54AC-4B89-A57E-3A3958F6B75D}" type="slidenum">
              <a:rPr lang="fr-FR" smtClean="0"/>
              <a:t>‹N°›</a:t>
            </a:fld>
            <a:endParaRPr lang="fr-FR"/>
          </a:p>
        </p:txBody>
      </p:sp>
    </p:spTree>
    <p:extLst>
      <p:ext uri="{BB962C8B-B14F-4D97-AF65-F5344CB8AC3E}">
        <p14:creationId xmlns:p14="http://schemas.microsoft.com/office/powerpoint/2010/main" val="353076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91200" y="-26238470"/>
            <a:ext cx="101346000" cy="71753638"/>
          </a:xfrm>
          <a:prstGeom prst="rect">
            <a:avLst/>
          </a:prstGeom>
        </p:spPr>
      </p:pic>
      <p:sp>
        <p:nvSpPr>
          <p:cNvPr id="2" name="Titre 1"/>
          <p:cNvSpPr>
            <a:spLocks noGrp="1"/>
          </p:cNvSpPr>
          <p:nvPr>
            <p:ph type="ctrTitle"/>
          </p:nvPr>
        </p:nvSpPr>
        <p:spPr/>
        <p:txBody>
          <a:bodyPr>
            <a:normAutofit fontScale="90000"/>
          </a:bodyPr>
          <a:lstStyle/>
          <a:p>
            <a:r>
              <a:rPr lang="fr-FR" dirty="0">
                <a:latin typeface="Britannic Bold" panose="020B0903060703020204" pitchFamily="34" charset="0"/>
              </a:rPr>
              <a:t>Information and Communication Technologies</a:t>
            </a: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196409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08334" y="-845933"/>
            <a:ext cx="10734702" cy="2408401"/>
          </a:xfrm>
        </p:spPr>
        <p:txBody>
          <a:bodyPr>
            <a:normAutofit/>
          </a:bodyPr>
          <a:lstStyle/>
          <a:p>
            <a:r>
              <a:rPr lang="fr-FR" sz="4800" dirty="0" smtClean="0">
                <a:latin typeface="Britannic Bold" panose="020B0903060703020204" pitchFamily="34" charset="0"/>
              </a:rPr>
              <a:t> </a:t>
            </a:r>
            <a:r>
              <a:rPr lang="fr-FR" sz="4800" dirty="0" err="1" smtClean="0">
                <a:latin typeface="Britannic Bold" panose="020B0903060703020204" pitchFamily="34" charset="0"/>
              </a:rPr>
              <a:t>Google,Git</a:t>
            </a:r>
            <a:r>
              <a:rPr lang="fr-FR" sz="4800" dirty="0" smtClean="0">
                <a:latin typeface="Britannic Bold" panose="020B0903060703020204" pitchFamily="34" charset="0"/>
              </a:rPr>
              <a:t> </a:t>
            </a:r>
            <a:r>
              <a:rPr lang="fr-FR" sz="4800" dirty="0">
                <a:latin typeface="Britannic Bold" panose="020B0903060703020204" pitchFamily="34" charset="0"/>
              </a:rPr>
              <a:t>and Microsoft </a:t>
            </a:r>
            <a:r>
              <a:rPr lang="fr-FR" sz="4800" dirty="0" err="1">
                <a:latin typeface="Britannic Bold" panose="020B0903060703020204" pitchFamily="34" charset="0"/>
              </a:rPr>
              <a:t>Integration</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2617314" y="1878551"/>
            <a:ext cx="7284914" cy="4829451"/>
          </a:xfrm>
        </p:spPr>
        <p:txBody>
          <a:bodyPr>
            <a:normAutofit/>
          </a:bodyPr>
          <a:lstStyle/>
          <a:p>
            <a:pPr algn="l"/>
            <a:r>
              <a:rPr lang="en-US" dirty="0">
                <a:latin typeface="Britannic Bold" panose="020B0903060703020204" pitchFamily="34" charset="0"/>
              </a:rPr>
              <a:t>Integration of Google services with Microsoft tools for seamless collaboration.</a:t>
            </a:r>
          </a:p>
          <a:p>
            <a:pPr algn="l"/>
            <a:r>
              <a:rPr lang="en-US" dirty="0">
                <a:latin typeface="Britannic Bold" panose="020B0903060703020204" pitchFamily="34" charset="0"/>
              </a:rPr>
              <a:t>Compatibility between G Suite and Microsoft 365 for enhanced productivity.</a:t>
            </a:r>
          </a:p>
          <a:p>
            <a:pPr algn="l"/>
            <a:r>
              <a:rPr lang="en-US" dirty="0" err="1">
                <a:latin typeface="Britannic Bold" panose="020B0903060703020204" pitchFamily="34" charset="0"/>
              </a:rPr>
              <a:t>Git</a:t>
            </a:r>
            <a:r>
              <a:rPr lang="en-US" dirty="0">
                <a:latin typeface="Britannic Bold" panose="020B0903060703020204" pitchFamily="34" charset="0"/>
              </a:rPr>
              <a:t> integration with development environments and IDEs.</a:t>
            </a:r>
          </a:p>
          <a:p>
            <a:pPr algn="l"/>
            <a:r>
              <a:rPr lang="en-US" dirty="0" err="1">
                <a:latin typeface="Britannic Bold" panose="020B0903060703020204" pitchFamily="34" charset="0"/>
              </a:rPr>
              <a:t>GitHub</a:t>
            </a:r>
            <a:r>
              <a:rPr lang="en-US" dirty="0">
                <a:latin typeface="Britannic Bold" panose="020B0903060703020204" pitchFamily="34" charset="0"/>
              </a:rPr>
              <a:t> Actions for automating workflows and continuous integration.</a:t>
            </a:r>
          </a:p>
          <a:p>
            <a:r>
              <a:rPr lang="en-US" dirty="0"/>
              <a:t/>
            </a:r>
            <a:br>
              <a:rPr lang="en-US" dirty="0"/>
            </a:br>
            <a:endParaRPr lang="en-US" dirty="0">
              <a:latin typeface="Britannic Bold" panose="020B0903060703020204" pitchFamily="34" charset="0"/>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7448" y="4110362"/>
            <a:ext cx="2396969" cy="2396969"/>
          </a:xfrm>
          <a:prstGeom prst="rect">
            <a:avLst/>
          </a:prstGeom>
        </p:spPr>
      </p:pic>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23" y="2032223"/>
            <a:ext cx="2261053" cy="2261053"/>
          </a:xfrm>
          <a:prstGeom prst="rect">
            <a:avLst/>
          </a:prstGeom>
        </p:spPr>
      </p:pic>
      <p:pic>
        <p:nvPicPr>
          <p:cNvPr id="5" name="Imag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7169" y="1548680"/>
            <a:ext cx="1988147" cy="1988147"/>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501" y="4084383"/>
            <a:ext cx="2939702" cy="2939702"/>
          </a:xfrm>
          <a:prstGeom prst="rect">
            <a:avLst/>
          </a:prstGeom>
        </p:spPr>
      </p:pic>
    </p:spTree>
    <p:extLst>
      <p:ext uri="{BB962C8B-B14F-4D97-AF65-F5344CB8AC3E}">
        <p14:creationId xmlns:p14="http://schemas.microsoft.com/office/powerpoint/2010/main" val="285988272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1113"/>
            <a:ext cx="12192000" cy="8114995"/>
          </a:xfrm>
          <a:prstGeom prst="rect">
            <a:avLst/>
          </a:prstGeom>
        </p:spPr>
      </p:pic>
      <p:sp>
        <p:nvSpPr>
          <p:cNvPr id="2" name="Titre 1"/>
          <p:cNvSpPr>
            <a:spLocks noGrp="1"/>
          </p:cNvSpPr>
          <p:nvPr>
            <p:ph type="ctrTitle"/>
          </p:nvPr>
        </p:nvSpPr>
        <p:spPr>
          <a:xfrm>
            <a:off x="1330052" y="-739141"/>
            <a:ext cx="9553972" cy="2387600"/>
          </a:xfrm>
        </p:spPr>
        <p:txBody>
          <a:bodyPr>
            <a:normAutofit/>
          </a:bodyPr>
          <a:lstStyle/>
          <a:p>
            <a:r>
              <a:rPr lang="fr-FR" sz="4800" dirty="0" smtClean="0">
                <a:latin typeface="Britannic Bold" panose="020B0903060703020204" pitchFamily="34" charset="0"/>
              </a:rPr>
              <a:t> </a:t>
            </a:r>
            <a:r>
              <a:rPr lang="fr-FR" sz="4800" dirty="0">
                <a:latin typeface="Britannic Bold" panose="020B0903060703020204" pitchFamily="34" charset="0"/>
              </a:rPr>
              <a:t>Impact on Software </a:t>
            </a:r>
            <a:r>
              <a:rPr lang="fr-FR" sz="4800" dirty="0" err="1" smtClean="0">
                <a:latin typeface="Britannic Bold" panose="020B0903060703020204" pitchFamily="34" charset="0"/>
              </a:rPr>
              <a:t>Development</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1614137" y="1864310"/>
            <a:ext cx="7458842" cy="4820574"/>
          </a:xfrm>
        </p:spPr>
        <p:txBody>
          <a:bodyPr>
            <a:normAutofit/>
          </a:bodyPr>
          <a:lstStyle/>
          <a:p>
            <a:pPr algn="l"/>
            <a:r>
              <a:rPr lang="fr-FR" dirty="0">
                <a:latin typeface="Britannic Bold" panose="020B0903060703020204" pitchFamily="34" charset="0"/>
              </a:rPr>
              <a:t>Collaboration and </a:t>
            </a:r>
            <a:r>
              <a:rPr lang="fr-FR" dirty="0" err="1" smtClean="0">
                <a:latin typeface="Britannic Bold" panose="020B0903060703020204" pitchFamily="34" charset="0"/>
              </a:rPr>
              <a:t>Efficiency</a:t>
            </a:r>
            <a:r>
              <a:rPr lang="fr-FR" dirty="0">
                <a:latin typeface="Britannic Bold" panose="020B0903060703020204" pitchFamily="34" charset="0"/>
              </a:rPr>
              <a:t> </a:t>
            </a:r>
            <a:r>
              <a:rPr lang="fr-FR" dirty="0" smtClean="0">
                <a:latin typeface="Britannic Bold" panose="020B0903060703020204" pitchFamily="34" charset="0"/>
              </a:rPr>
              <a:t>:</a:t>
            </a:r>
          </a:p>
          <a:p>
            <a:pPr algn="l"/>
            <a:r>
              <a:rPr lang="fr-FR" dirty="0" smtClean="0">
                <a:latin typeface="Britannic Bold" panose="020B0903060703020204" pitchFamily="34" charset="0"/>
              </a:rPr>
              <a:t>       -</a:t>
            </a:r>
            <a:r>
              <a:rPr lang="en-US" dirty="0" smtClean="0">
                <a:latin typeface="Britannic Bold" panose="020B0903060703020204" pitchFamily="34" charset="0"/>
              </a:rPr>
              <a:t>Google </a:t>
            </a:r>
            <a:r>
              <a:rPr lang="en-US" dirty="0">
                <a:latin typeface="Britannic Bold" panose="020B0903060703020204" pitchFamily="34" charset="0"/>
              </a:rPr>
              <a:t>and Microsoft tools streamline </a:t>
            </a:r>
            <a:r>
              <a:rPr lang="en-US" dirty="0" smtClean="0">
                <a:latin typeface="Britannic Bold" panose="020B0903060703020204" pitchFamily="34" charset="0"/>
              </a:rPr>
              <a:t>	communication </a:t>
            </a:r>
            <a:r>
              <a:rPr lang="en-US" dirty="0">
                <a:latin typeface="Britannic Bold" panose="020B0903060703020204" pitchFamily="34" charset="0"/>
              </a:rPr>
              <a:t>and collaboration</a:t>
            </a:r>
            <a:r>
              <a:rPr lang="en-US" dirty="0" smtClean="0">
                <a:latin typeface="Britannic Bold" panose="020B0903060703020204" pitchFamily="34" charset="0"/>
              </a:rPr>
              <a:t>.</a:t>
            </a:r>
          </a:p>
          <a:p>
            <a:pPr algn="l"/>
            <a:r>
              <a:rPr lang="en-US" dirty="0">
                <a:latin typeface="Britannic Bold" panose="020B0903060703020204" pitchFamily="34" charset="0"/>
              </a:rPr>
              <a:t> </a:t>
            </a:r>
            <a:r>
              <a:rPr lang="en-US" dirty="0" smtClean="0">
                <a:latin typeface="Britannic Bold" panose="020B0903060703020204" pitchFamily="34" charset="0"/>
              </a:rPr>
              <a:t>      -</a:t>
            </a:r>
            <a:r>
              <a:rPr lang="en-US" dirty="0" err="1" smtClean="0">
                <a:latin typeface="Britannic Bold" panose="020B0903060703020204" pitchFamily="34" charset="0"/>
              </a:rPr>
              <a:t>Git</a:t>
            </a:r>
            <a:r>
              <a:rPr lang="en-US" dirty="0" smtClean="0">
                <a:latin typeface="Britannic Bold" panose="020B0903060703020204" pitchFamily="34" charset="0"/>
              </a:rPr>
              <a:t> </a:t>
            </a:r>
            <a:r>
              <a:rPr lang="en-US" dirty="0">
                <a:latin typeface="Britannic Bold" panose="020B0903060703020204" pitchFamily="34" charset="0"/>
              </a:rPr>
              <a:t>and </a:t>
            </a:r>
            <a:r>
              <a:rPr lang="en-US" dirty="0" err="1">
                <a:latin typeface="Britannic Bold" panose="020B0903060703020204" pitchFamily="34" charset="0"/>
              </a:rPr>
              <a:t>GitHub</a:t>
            </a:r>
            <a:r>
              <a:rPr lang="en-US" dirty="0">
                <a:latin typeface="Britannic Bold" panose="020B0903060703020204" pitchFamily="34" charset="0"/>
              </a:rPr>
              <a:t> enhance version control, code </a:t>
            </a:r>
            <a:r>
              <a:rPr lang="en-US" dirty="0" smtClean="0">
                <a:latin typeface="Britannic Bold" panose="020B0903060703020204" pitchFamily="34" charset="0"/>
              </a:rPr>
              <a:t>	review</a:t>
            </a:r>
            <a:r>
              <a:rPr lang="en-US" dirty="0">
                <a:latin typeface="Britannic Bold" panose="020B0903060703020204" pitchFamily="34" charset="0"/>
              </a:rPr>
              <a:t>, and collaboration in software </a:t>
            </a:r>
            <a:r>
              <a:rPr lang="en-US" dirty="0" smtClean="0">
                <a:latin typeface="Britannic Bold" panose="020B0903060703020204" pitchFamily="34" charset="0"/>
              </a:rPr>
              <a:t>	development</a:t>
            </a:r>
            <a:r>
              <a:rPr lang="en-US" dirty="0">
                <a:latin typeface="Britannic Bold" panose="020B0903060703020204" pitchFamily="34" charset="0"/>
              </a:rPr>
              <a:t>.</a:t>
            </a:r>
          </a:p>
          <a:p>
            <a:pPr algn="l"/>
            <a:r>
              <a:rPr lang="fr-FR" dirty="0" smtClean="0">
                <a:latin typeface="Britannic Bold" panose="020B0903060703020204" pitchFamily="34" charset="0"/>
              </a:rPr>
              <a:t>Innovation </a:t>
            </a:r>
            <a:r>
              <a:rPr lang="fr-FR" dirty="0">
                <a:latin typeface="Britannic Bold" panose="020B0903060703020204" pitchFamily="34" charset="0"/>
              </a:rPr>
              <a:t>and </a:t>
            </a:r>
            <a:r>
              <a:rPr lang="fr-FR" dirty="0" err="1" smtClean="0">
                <a:latin typeface="Britannic Bold" panose="020B0903060703020204" pitchFamily="34" charset="0"/>
              </a:rPr>
              <a:t>Flexibility</a:t>
            </a:r>
            <a:r>
              <a:rPr lang="fr-FR" dirty="0" smtClean="0">
                <a:latin typeface="Britannic Bold" panose="020B0903060703020204" pitchFamily="34" charset="0"/>
              </a:rPr>
              <a:t> :</a:t>
            </a:r>
          </a:p>
          <a:p>
            <a:pPr algn="l"/>
            <a:r>
              <a:rPr lang="fr-FR" dirty="0">
                <a:latin typeface="Britannic Bold" panose="020B0903060703020204" pitchFamily="34" charset="0"/>
              </a:rPr>
              <a:t> </a:t>
            </a:r>
            <a:r>
              <a:rPr lang="fr-FR" dirty="0" smtClean="0">
                <a:latin typeface="Britannic Bold" panose="020B0903060703020204" pitchFamily="34" charset="0"/>
              </a:rPr>
              <a:t>      -</a:t>
            </a:r>
            <a:r>
              <a:rPr lang="en-US" dirty="0" smtClean="0">
                <a:latin typeface="Britannic Bold" panose="020B0903060703020204" pitchFamily="34" charset="0"/>
              </a:rPr>
              <a:t>Leveraging </a:t>
            </a:r>
            <a:r>
              <a:rPr lang="en-US" dirty="0">
                <a:latin typeface="Britannic Bold" panose="020B0903060703020204" pitchFamily="34" charset="0"/>
              </a:rPr>
              <a:t>cloud services from Google and </a:t>
            </a:r>
            <a:r>
              <a:rPr lang="en-US" dirty="0" smtClean="0">
                <a:latin typeface="Britannic Bold" panose="020B0903060703020204" pitchFamily="34" charset="0"/>
              </a:rPr>
              <a:t>	Microsoft </a:t>
            </a:r>
            <a:r>
              <a:rPr lang="en-US" dirty="0">
                <a:latin typeface="Britannic Bold" panose="020B0903060703020204" pitchFamily="34" charset="0"/>
              </a:rPr>
              <a:t>accelerates innovation.</a:t>
            </a:r>
          </a:p>
          <a:p>
            <a:pPr algn="l"/>
            <a:r>
              <a:rPr lang="en-US" dirty="0" smtClean="0">
                <a:latin typeface="Britannic Bold" panose="020B0903060703020204" pitchFamily="34" charset="0"/>
              </a:rPr>
              <a:t>       -</a:t>
            </a:r>
            <a:r>
              <a:rPr lang="en-US" dirty="0" err="1" smtClean="0">
                <a:latin typeface="Britannic Bold" panose="020B0903060703020204" pitchFamily="34" charset="0"/>
              </a:rPr>
              <a:t>Git</a:t>
            </a:r>
            <a:r>
              <a:rPr lang="en-US" dirty="0" smtClean="0">
                <a:latin typeface="Britannic Bold" panose="020B0903060703020204" pitchFamily="34" charset="0"/>
              </a:rPr>
              <a:t> </a:t>
            </a:r>
            <a:r>
              <a:rPr lang="en-US" dirty="0">
                <a:latin typeface="Britannic Bold" panose="020B0903060703020204" pitchFamily="34" charset="0"/>
              </a:rPr>
              <a:t>and </a:t>
            </a:r>
            <a:r>
              <a:rPr lang="en-US" dirty="0" err="1">
                <a:latin typeface="Britannic Bold" panose="020B0903060703020204" pitchFamily="34" charset="0"/>
              </a:rPr>
              <a:t>GitHub</a:t>
            </a:r>
            <a:r>
              <a:rPr lang="en-US" dirty="0">
                <a:latin typeface="Britannic Bold" panose="020B0903060703020204" pitchFamily="34" charset="0"/>
              </a:rPr>
              <a:t> support agile development </a:t>
            </a:r>
            <a:r>
              <a:rPr lang="en-US" dirty="0" smtClean="0">
                <a:latin typeface="Britannic Bold" panose="020B0903060703020204" pitchFamily="34" charset="0"/>
              </a:rPr>
              <a:t>	methodologies </a:t>
            </a:r>
            <a:r>
              <a:rPr lang="en-US" dirty="0">
                <a:latin typeface="Britannic Bold" panose="020B0903060703020204" pitchFamily="34" charset="0"/>
              </a:rPr>
              <a:t>and foster open-source </a:t>
            </a:r>
            <a:r>
              <a:rPr lang="en-US" dirty="0" smtClean="0">
                <a:latin typeface="Britannic Bold" panose="020B0903060703020204" pitchFamily="34" charset="0"/>
              </a:rPr>
              <a:t>	contributions</a:t>
            </a:r>
            <a:r>
              <a:rPr lang="en-US" dirty="0"/>
              <a:t>.</a:t>
            </a:r>
          </a:p>
          <a:p>
            <a:pPr algn="l"/>
            <a:endParaRPr lang="en-US" dirty="0">
              <a:latin typeface="Britannic Bold" panose="020B0903060703020204" pitchFamily="34" charset="0"/>
            </a:endParaRPr>
          </a:p>
        </p:txBody>
      </p:sp>
      <p:pic>
        <p:nvPicPr>
          <p:cNvPr id="11" name="Imag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36895" y="1648459"/>
            <a:ext cx="1183518" cy="1183518"/>
          </a:xfrm>
          <a:prstGeom prst="rect">
            <a:avLst/>
          </a:prstGeom>
        </p:spPr>
      </p:pic>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04451" y="4852298"/>
            <a:ext cx="1366509" cy="1366509"/>
          </a:xfrm>
          <a:prstGeom prst="rect">
            <a:avLst/>
          </a:prstGeom>
        </p:spPr>
      </p:pic>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3252" y="2345336"/>
            <a:ext cx="2013599" cy="2013599"/>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7761062" y="3268467"/>
            <a:ext cx="1535184" cy="1535184"/>
          </a:xfrm>
          <a:prstGeom prst="rect">
            <a:avLst/>
          </a:prstGeom>
        </p:spPr>
      </p:pic>
      <p:pic>
        <p:nvPicPr>
          <p:cNvPr id="17" name="Imag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370235" y="2831977"/>
            <a:ext cx="974536" cy="974536"/>
          </a:xfrm>
          <a:prstGeom prst="rect">
            <a:avLst/>
          </a:prstGeom>
        </p:spPr>
      </p:pic>
      <p:pic>
        <p:nvPicPr>
          <p:cNvPr id="19" name="Imag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642027" y="1925761"/>
            <a:ext cx="1226620" cy="1226620"/>
          </a:xfrm>
          <a:prstGeom prst="rect">
            <a:avLst/>
          </a:prstGeom>
        </p:spPr>
      </p:pic>
      <p:pic>
        <p:nvPicPr>
          <p:cNvPr id="18" name="Image 1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596760" y="3892811"/>
            <a:ext cx="873189" cy="873189"/>
          </a:xfrm>
          <a:prstGeom prst="rect">
            <a:avLst/>
          </a:prstGeom>
        </p:spPr>
      </p:pic>
    </p:spTree>
    <p:extLst>
      <p:ext uri="{BB962C8B-B14F-4D97-AF65-F5344CB8AC3E}">
        <p14:creationId xmlns:p14="http://schemas.microsoft.com/office/powerpoint/2010/main" val="310838498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11538" cy="6858000"/>
          </a:xfrm>
          <a:prstGeom prst="rect">
            <a:avLst/>
          </a:prstGeom>
        </p:spPr>
      </p:pic>
      <p:sp>
        <p:nvSpPr>
          <p:cNvPr id="2" name="Titre 1"/>
          <p:cNvSpPr>
            <a:spLocks noGrp="1"/>
          </p:cNvSpPr>
          <p:nvPr>
            <p:ph type="ctrTitle"/>
          </p:nvPr>
        </p:nvSpPr>
        <p:spPr>
          <a:xfrm>
            <a:off x="1178125" y="-179848"/>
            <a:ext cx="8673296" cy="2387600"/>
          </a:xfrm>
        </p:spPr>
        <p:txBody>
          <a:bodyPr>
            <a:normAutofit/>
          </a:bodyPr>
          <a:lstStyle/>
          <a:p>
            <a:r>
              <a:rPr lang="fr-FR" sz="4800" dirty="0" smtClean="0">
                <a:latin typeface="Britannic Bold" panose="020B0903060703020204" pitchFamily="34" charset="0"/>
              </a:rPr>
              <a:t> Conclusion</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550416" y="2432482"/>
            <a:ext cx="11558725" cy="4820574"/>
          </a:xfrm>
        </p:spPr>
        <p:txBody>
          <a:bodyPr>
            <a:normAutofit/>
          </a:bodyPr>
          <a:lstStyle/>
          <a:p>
            <a:pPr algn="l"/>
            <a:r>
              <a:rPr lang="en-US" dirty="0">
                <a:latin typeface="Britannic Bold" panose="020B0903060703020204" pitchFamily="34" charset="0"/>
              </a:rPr>
              <a:t>Information and Communication Technologies have become an integral part of our daily lives, influencing how we communicate, work, learn, and access information. While presenting numerous opportunities, the rapid pace of technological advancements also poses challenges that require careful consideration. The ongoing evolution of ICT promises to shape the future of societies, economies, and industries, with the potential for further transformative impacts</a:t>
            </a:r>
            <a:endParaRPr lang="en-US" dirty="0" smtClean="0">
              <a:latin typeface="Britannic Bold" panose="020B0903060703020204" pitchFamily="34" charset="0"/>
            </a:endParaRPr>
          </a:p>
          <a:p>
            <a:pPr algn="l"/>
            <a:r>
              <a:rPr lang="en-US" dirty="0" smtClean="0">
                <a:latin typeface="Britannic Bold" panose="020B0903060703020204" pitchFamily="34" charset="0"/>
              </a:rPr>
              <a:t>-The </a:t>
            </a:r>
            <a:r>
              <a:rPr lang="en-US" dirty="0">
                <a:latin typeface="Britannic Bold" panose="020B0903060703020204" pitchFamily="34" charset="0"/>
              </a:rPr>
              <a:t>technologies associated with TIC, including Google services, Microsoft tools, </a:t>
            </a:r>
            <a:r>
              <a:rPr lang="en-US" dirty="0" err="1">
                <a:latin typeface="Britannic Bold" panose="020B0903060703020204" pitchFamily="34" charset="0"/>
              </a:rPr>
              <a:t>Git</a:t>
            </a:r>
            <a:r>
              <a:rPr lang="en-US" dirty="0">
                <a:latin typeface="Britannic Bold" panose="020B0903060703020204" pitchFamily="34" charset="0"/>
              </a:rPr>
              <a:t>, and </a:t>
            </a:r>
            <a:r>
              <a:rPr lang="en-US" dirty="0" err="1">
                <a:latin typeface="Britannic Bold" panose="020B0903060703020204" pitchFamily="34" charset="0"/>
              </a:rPr>
              <a:t>GitHub</a:t>
            </a:r>
            <a:r>
              <a:rPr lang="en-US" dirty="0">
                <a:latin typeface="Britannic Bold" panose="020B0903060703020204" pitchFamily="34" charset="0"/>
              </a:rPr>
              <a:t>, collectively shape the contemporary landscape of information, communication, and software development. </a:t>
            </a:r>
            <a:endParaRPr lang="en-US" dirty="0" smtClean="0">
              <a:latin typeface="Britannic Bold" panose="020B0903060703020204" pitchFamily="34" charset="0"/>
            </a:endParaRPr>
          </a:p>
          <a:p>
            <a:pPr algn="l"/>
            <a:r>
              <a:rPr lang="en-US" dirty="0">
                <a:latin typeface="Britannic Bold" panose="020B0903060703020204" pitchFamily="34" charset="0"/>
              </a:rPr>
              <a:t>-</a:t>
            </a:r>
            <a:r>
              <a:rPr lang="en-US" dirty="0" smtClean="0">
                <a:latin typeface="Britannic Bold" panose="020B0903060703020204" pitchFamily="34" charset="0"/>
              </a:rPr>
              <a:t>The </a:t>
            </a:r>
            <a:r>
              <a:rPr lang="en-US" dirty="0">
                <a:latin typeface="Britannic Bold" panose="020B0903060703020204" pitchFamily="34" charset="0"/>
              </a:rPr>
              <a:t>seamless integration and interoperability of these platforms contribute to enhanced collaboration, innovation, and efficiency across various </a:t>
            </a:r>
            <a:r>
              <a:rPr lang="en-US" dirty="0" smtClean="0">
                <a:latin typeface="Britannic Bold" panose="020B0903060703020204" pitchFamily="34" charset="0"/>
              </a:rPr>
              <a:t>sectors,</a:t>
            </a:r>
            <a:endParaRPr lang="en-US" dirty="0">
              <a:latin typeface="Britannic Bold" panose="020B0903060703020204" pitchFamily="34" charset="0"/>
            </a:endParaRPr>
          </a:p>
        </p:txBody>
      </p:sp>
    </p:spTree>
    <p:extLst>
      <p:ext uri="{BB962C8B-B14F-4D97-AF65-F5344CB8AC3E}">
        <p14:creationId xmlns:p14="http://schemas.microsoft.com/office/powerpoint/2010/main" val="614943852"/>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12235" y="-18593915"/>
            <a:ext cx="75377108" cy="53367492"/>
          </a:xfrm>
          <a:prstGeom prst="rect">
            <a:avLst/>
          </a:prstGeom>
        </p:spPr>
      </p:pic>
      <p:sp>
        <p:nvSpPr>
          <p:cNvPr id="2" name="Titre 1"/>
          <p:cNvSpPr>
            <a:spLocks noGrp="1"/>
          </p:cNvSpPr>
          <p:nvPr>
            <p:ph type="ctrTitle"/>
          </p:nvPr>
        </p:nvSpPr>
        <p:spPr>
          <a:xfrm>
            <a:off x="1401510" y="-179848"/>
            <a:ext cx="8673296" cy="3093964"/>
          </a:xfrm>
        </p:spPr>
        <p:txBody>
          <a:bodyPr>
            <a:normAutofit/>
          </a:bodyPr>
          <a:lstStyle/>
          <a:p>
            <a:r>
              <a:rPr lang="fr-FR" sz="4800" smtClean="0">
                <a:latin typeface="Britannic Bold" panose="020B0903060703020204" pitchFamily="34" charset="0"/>
              </a:rPr>
              <a:t>Project </a:t>
            </a:r>
            <a:r>
              <a:rPr lang="fr-FR" sz="4800" dirty="0" smtClean="0">
                <a:latin typeface="Britannic Bold" panose="020B0903060703020204" pitchFamily="34" charset="0"/>
              </a:rPr>
              <a:t>By</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1696122" y="3113156"/>
            <a:ext cx="8084072" cy="3962925"/>
          </a:xfrm>
        </p:spPr>
        <p:txBody>
          <a:bodyPr>
            <a:normAutofit/>
          </a:bodyPr>
          <a:lstStyle/>
          <a:p>
            <a:r>
              <a:rPr lang="en-US" dirty="0" smtClean="0">
                <a:latin typeface="Britannic Bold" panose="020B0903060703020204" pitchFamily="34" charset="0"/>
              </a:rPr>
              <a:t>Belaidi </a:t>
            </a:r>
            <a:r>
              <a:rPr lang="en-US" dirty="0" err="1" smtClean="0">
                <a:latin typeface="Britannic Bold" panose="020B0903060703020204" pitchFamily="34" charset="0"/>
              </a:rPr>
              <a:t>Ramzy</a:t>
            </a:r>
            <a:r>
              <a:rPr lang="en-US" dirty="0" smtClean="0">
                <a:latin typeface="Britannic Bold" panose="020B0903060703020204" pitchFamily="34" charset="0"/>
              </a:rPr>
              <a:t> </a:t>
            </a:r>
            <a:r>
              <a:rPr lang="en-US" dirty="0" err="1" smtClean="0">
                <a:latin typeface="Britannic Bold" panose="020B0903060703020204" pitchFamily="34" charset="0"/>
              </a:rPr>
              <a:t>Zakaria</a:t>
            </a:r>
            <a:endParaRPr lang="en-US" dirty="0">
              <a:latin typeface="Britannic Bold" panose="020B0903060703020204" pitchFamily="34" charset="0"/>
            </a:endParaRPr>
          </a:p>
          <a:p>
            <a:pPr lvl="0"/>
            <a:r>
              <a:rPr lang="fr-FR" dirty="0">
                <a:latin typeface="Britannic Bold" panose="020B0903060703020204" pitchFamily="34" charset="0"/>
              </a:rPr>
              <a:t>BELHADJ Ahmed </a:t>
            </a:r>
            <a:r>
              <a:rPr lang="fr-FR" dirty="0" smtClean="0">
                <a:latin typeface="Britannic Bold" panose="020B0903060703020204" pitchFamily="34" charset="0"/>
              </a:rPr>
              <a:t>Amine</a:t>
            </a:r>
          </a:p>
          <a:p>
            <a:r>
              <a:rPr lang="fr-FR" dirty="0" err="1" smtClean="0">
                <a:latin typeface="Britannic Bold" panose="020B0903060703020204" pitchFamily="34" charset="0"/>
              </a:rPr>
              <a:t>Benaziza</a:t>
            </a:r>
            <a:r>
              <a:rPr lang="fr-FR" dirty="0" smtClean="0">
                <a:latin typeface="Britannic Bold" panose="020B0903060703020204" pitchFamily="34" charset="0"/>
              </a:rPr>
              <a:t> </a:t>
            </a:r>
            <a:r>
              <a:rPr lang="fr-FR" dirty="0" err="1" smtClean="0">
                <a:latin typeface="Britannic Bold" panose="020B0903060703020204" pitchFamily="34" charset="0"/>
              </a:rPr>
              <a:t>Malak</a:t>
            </a:r>
            <a:endParaRPr lang="fr-FR" dirty="0" smtClean="0">
              <a:latin typeface="Britannic Bold" panose="020B0903060703020204" pitchFamily="34" charset="0"/>
            </a:endParaRPr>
          </a:p>
          <a:p>
            <a:r>
              <a:rPr lang="fr-FR" dirty="0" smtClean="0">
                <a:latin typeface="Britannic Bold" panose="020B0903060703020204" pitchFamily="34" charset="0"/>
              </a:rPr>
              <a:t>Zerrouki </a:t>
            </a:r>
            <a:r>
              <a:rPr lang="fr-FR" dirty="0" err="1" smtClean="0">
                <a:latin typeface="Britannic Bold" panose="020B0903060703020204" pitchFamily="34" charset="0"/>
              </a:rPr>
              <a:t>Alaa</a:t>
            </a:r>
            <a:endParaRPr lang="fr-FR" dirty="0" smtClean="0">
              <a:latin typeface="Britannic Bold" panose="020B0903060703020204" pitchFamily="34" charset="0"/>
            </a:endParaRPr>
          </a:p>
          <a:p>
            <a:r>
              <a:rPr lang="fr-FR" dirty="0" err="1" smtClean="0">
                <a:latin typeface="Britannic Bold" panose="020B0903060703020204" pitchFamily="34" charset="0"/>
              </a:rPr>
              <a:t>Afra</a:t>
            </a:r>
            <a:r>
              <a:rPr lang="fr-FR" dirty="0" smtClean="0">
                <a:latin typeface="Britannic Bold" panose="020B0903060703020204" pitchFamily="34" charset="0"/>
              </a:rPr>
              <a:t> </a:t>
            </a:r>
            <a:r>
              <a:rPr lang="fr-FR" dirty="0" err="1" smtClean="0">
                <a:latin typeface="Britannic Bold" panose="020B0903060703020204" pitchFamily="34" charset="0"/>
              </a:rPr>
              <a:t>Wafa</a:t>
            </a:r>
            <a:endParaRPr lang="fr-FR" dirty="0" smtClean="0">
              <a:latin typeface="Britannic Bold" panose="020B0903060703020204" pitchFamily="34" charset="0"/>
            </a:endParaRPr>
          </a:p>
          <a:p>
            <a:endParaRPr lang="en-US" dirty="0" smtClean="0">
              <a:latin typeface="Britannic Bold" panose="020B0903060703020204" pitchFamily="34" charset="0"/>
            </a:endParaRPr>
          </a:p>
        </p:txBody>
      </p:sp>
    </p:spTree>
    <p:extLst>
      <p:ext uri="{BB962C8B-B14F-4D97-AF65-F5344CB8AC3E}">
        <p14:creationId xmlns:p14="http://schemas.microsoft.com/office/powerpoint/2010/main" val="74540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8114995"/>
          </a:xfrm>
          <a:prstGeom prst="rect">
            <a:avLst/>
          </a:prstGeom>
        </p:spPr>
      </p:pic>
      <p:sp>
        <p:nvSpPr>
          <p:cNvPr id="2" name="Titre 1"/>
          <p:cNvSpPr>
            <a:spLocks noGrp="1"/>
          </p:cNvSpPr>
          <p:nvPr>
            <p:ph type="ctrTitle"/>
          </p:nvPr>
        </p:nvSpPr>
        <p:spPr>
          <a:xfrm>
            <a:off x="-1347679" y="1645920"/>
            <a:ext cx="9144000" cy="2423160"/>
          </a:xfrm>
        </p:spPr>
        <p:txBody>
          <a:bodyPr>
            <a:normAutofit/>
          </a:bodyPr>
          <a:lstStyle/>
          <a:p>
            <a:r>
              <a:rPr lang="en-US" dirty="0">
                <a:latin typeface="Britannic Bold" panose="020B0903060703020204" pitchFamily="34" charset="0"/>
              </a:rPr>
              <a:t>Introduction</a:t>
            </a:r>
            <a:endParaRPr lang="fr-FR" dirty="0">
              <a:latin typeface="Britannic Bold" panose="020B0903060703020204" pitchFamily="34" charset="0"/>
            </a:endParaRPr>
          </a:p>
        </p:txBody>
      </p:sp>
      <p:sp>
        <p:nvSpPr>
          <p:cNvPr id="3" name="Sous-titre 2"/>
          <p:cNvSpPr>
            <a:spLocks noGrp="1"/>
          </p:cNvSpPr>
          <p:nvPr>
            <p:ph type="subTitle" idx="1"/>
          </p:nvPr>
        </p:nvSpPr>
        <p:spPr>
          <a:xfrm>
            <a:off x="1093421" y="4572000"/>
            <a:ext cx="9144000" cy="1714500"/>
          </a:xfrm>
        </p:spPr>
        <p:txBody>
          <a:bodyPr>
            <a:normAutofit lnSpcReduction="10000"/>
          </a:bodyPr>
          <a:lstStyle/>
          <a:p>
            <a:pPr algn="l"/>
            <a:r>
              <a:rPr lang="en-US" dirty="0">
                <a:solidFill>
                  <a:schemeClr val="tx1">
                    <a:lumMod val="75000"/>
                    <a:lumOff val="25000"/>
                  </a:schemeClr>
                </a:solidFill>
                <a:latin typeface="Britannic Bold" panose="020B0903060703020204" pitchFamily="34" charset="0"/>
              </a:rPr>
              <a:t>Information and Communication Technologies (ICT) encompass a broad range of technologies that facilitate the gathering, processing, storage, transmission, and dissemination of information. This includes telecommunications, computing, internet technologies, and multimedia</a:t>
            </a:r>
            <a:r>
              <a:rPr lang="en-US" dirty="0"/>
              <a:t>.</a:t>
            </a:r>
            <a:endParaRPr lang="fr-FR" dirty="0">
              <a:solidFill>
                <a:schemeClr val="tx1">
                  <a:lumMod val="65000"/>
                  <a:lumOff val="35000"/>
                </a:schemeClr>
              </a:solidFill>
              <a:latin typeface="Britannic Bold" panose="020B0903060703020204" pitchFamily="34" charset="0"/>
            </a:endParaRPr>
          </a:p>
          <a:p>
            <a:endParaRPr lang="fr-FR" dirty="0"/>
          </a:p>
        </p:txBody>
      </p:sp>
      <p:pic>
        <p:nvPicPr>
          <p:cNvPr id="10" name="Imag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6181" y="2857500"/>
            <a:ext cx="1600048" cy="1600048"/>
          </a:xfrm>
          <a:prstGeom prst="rect">
            <a:avLst/>
          </a:prstGeom>
        </p:spPr>
      </p:pic>
    </p:spTree>
    <p:extLst>
      <p:ext uri="{BB962C8B-B14F-4D97-AF65-F5344CB8AC3E}">
        <p14:creationId xmlns:p14="http://schemas.microsoft.com/office/powerpoint/2010/main" val="3522625642"/>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925"/>
            <a:ext cx="12192000" cy="6847027"/>
          </a:xfrm>
          <a:prstGeom prst="rect">
            <a:avLst/>
          </a:prstGeom>
        </p:spPr>
      </p:pic>
      <p:sp>
        <p:nvSpPr>
          <p:cNvPr id="2" name="Titre 1"/>
          <p:cNvSpPr>
            <a:spLocks noGrp="1"/>
          </p:cNvSpPr>
          <p:nvPr>
            <p:ph type="ctrTitle"/>
          </p:nvPr>
        </p:nvSpPr>
        <p:spPr>
          <a:xfrm>
            <a:off x="289366" y="-670560"/>
            <a:ext cx="8673296" cy="2387600"/>
          </a:xfrm>
        </p:spPr>
        <p:txBody>
          <a:bodyPr>
            <a:normAutofit/>
          </a:bodyPr>
          <a:lstStyle/>
          <a:p>
            <a:r>
              <a:rPr lang="fr-FR" sz="4800" dirty="0" smtClean="0">
                <a:latin typeface="Britannic Bold" panose="020B0903060703020204" pitchFamily="34" charset="0"/>
              </a:rPr>
              <a:t> Evolution Of ICT</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533206" y="2341554"/>
            <a:ext cx="9144000" cy="2486247"/>
          </a:xfrm>
        </p:spPr>
        <p:txBody>
          <a:bodyPr>
            <a:normAutofit/>
          </a:bodyPr>
          <a:lstStyle/>
          <a:p>
            <a:pPr algn="l"/>
            <a:r>
              <a:rPr lang="en-US" dirty="0">
                <a:latin typeface="Britannic Bold" panose="020B0903060703020204" pitchFamily="34" charset="0"/>
              </a:rPr>
              <a:t>ICT has evolved significantly over the years, from the invention of the telegraph to the development of the internet and beyond.</a:t>
            </a:r>
          </a:p>
          <a:p>
            <a:pPr algn="l"/>
            <a:r>
              <a:rPr lang="en-US" dirty="0">
                <a:latin typeface="Britannic Bold" panose="020B0903060703020204" pitchFamily="34" charset="0"/>
              </a:rPr>
              <a:t>Key milestones include the advent of personal computers, the rise of the World Wide Web, and the proliferation of mobile devices.</a:t>
            </a:r>
          </a:p>
        </p:txBody>
      </p:sp>
      <p:pic>
        <p:nvPicPr>
          <p:cNvPr id="12" name="Imag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9915" y="2335302"/>
            <a:ext cx="1249375" cy="1249375"/>
          </a:xfrm>
          <a:prstGeom prst="rect">
            <a:avLst/>
          </a:prstGeom>
        </p:spPr>
      </p:pic>
      <p:pic>
        <p:nvPicPr>
          <p:cNvPr id="13" name="Imag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206" y="523240"/>
            <a:ext cx="1421993" cy="1421993"/>
          </a:xfrm>
          <a:prstGeom prst="rect">
            <a:avLst/>
          </a:prstGeom>
        </p:spPr>
      </p:pic>
    </p:spTree>
    <p:extLst>
      <p:ext uri="{BB962C8B-B14F-4D97-AF65-F5344CB8AC3E}">
        <p14:creationId xmlns:p14="http://schemas.microsoft.com/office/powerpoint/2010/main" val="334439770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624" y="0"/>
            <a:ext cx="12192000" cy="6847027"/>
          </a:xfrm>
          <a:prstGeom prst="rect">
            <a:avLst/>
          </a:prstGeom>
        </p:spPr>
      </p:pic>
      <p:sp>
        <p:nvSpPr>
          <p:cNvPr id="2" name="Titre 1"/>
          <p:cNvSpPr>
            <a:spLocks noGrp="1"/>
          </p:cNvSpPr>
          <p:nvPr>
            <p:ph type="ctrTitle"/>
          </p:nvPr>
        </p:nvSpPr>
        <p:spPr>
          <a:xfrm>
            <a:off x="4082293" y="-741680"/>
            <a:ext cx="8673296" cy="2387600"/>
          </a:xfrm>
        </p:spPr>
        <p:txBody>
          <a:bodyPr>
            <a:normAutofit/>
          </a:bodyPr>
          <a:lstStyle/>
          <a:p>
            <a:r>
              <a:rPr lang="fr-FR" sz="4800" dirty="0" smtClean="0">
                <a:latin typeface="Britannic Bold" panose="020B0903060703020204" pitchFamily="34" charset="0"/>
              </a:rPr>
              <a:t> </a:t>
            </a:r>
            <a:r>
              <a:rPr lang="fr-FR" sz="4800" dirty="0">
                <a:latin typeface="Britannic Bold" panose="020B0903060703020204" pitchFamily="34" charset="0"/>
              </a:rPr>
              <a:t>Future Trends in ICT</a:t>
            </a:r>
          </a:p>
        </p:txBody>
      </p:sp>
      <p:sp>
        <p:nvSpPr>
          <p:cNvPr id="3" name="Sous-titre 2"/>
          <p:cNvSpPr>
            <a:spLocks noGrp="1"/>
          </p:cNvSpPr>
          <p:nvPr>
            <p:ph type="subTitle" idx="1"/>
          </p:nvPr>
        </p:nvSpPr>
        <p:spPr>
          <a:xfrm>
            <a:off x="4907086" y="2161954"/>
            <a:ext cx="7284914" cy="4000500"/>
          </a:xfrm>
        </p:spPr>
        <p:txBody>
          <a:bodyPr>
            <a:normAutofit/>
          </a:bodyPr>
          <a:lstStyle/>
          <a:p>
            <a:pPr algn="l"/>
            <a:r>
              <a:rPr lang="en-US" dirty="0" smtClean="0">
                <a:latin typeface="Britannic Bold" panose="020B0903060703020204" pitchFamily="34" charset="0"/>
              </a:rPr>
              <a:t>-</a:t>
            </a:r>
            <a:r>
              <a:rPr lang="en-US" dirty="0">
                <a:latin typeface="Britannic Bold" panose="020B0903060703020204" pitchFamily="34" charset="0"/>
              </a:rPr>
              <a:t>Integration of AI and ML in various applications.</a:t>
            </a:r>
          </a:p>
          <a:p>
            <a:pPr algn="l"/>
            <a:r>
              <a:rPr lang="en-US" dirty="0">
                <a:latin typeface="Britannic Bold" panose="020B0903060703020204" pitchFamily="34" charset="0"/>
              </a:rPr>
              <a:t>Automation and intelligent decision-making</a:t>
            </a:r>
            <a:r>
              <a:rPr lang="en-US" dirty="0" smtClean="0">
                <a:latin typeface="Britannic Bold" panose="020B0903060703020204" pitchFamily="34" charset="0"/>
              </a:rPr>
              <a:t>.</a:t>
            </a:r>
          </a:p>
          <a:p>
            <a:pPr algn="l"/>
            <a:r>
              <a:rPr lang="en-US" dirty="0" smtClean="0">
                <a:latin typeface="Britannic Bold" panose="020B0903060703020204" pitchFamily="34" charset="0"/>
              </a:rPr>
              <a:t>-Enhanced </a:t>
            </a:r>
            <a:r>
              <a:rPr lang="en-US" dirty="0">
                <a:latin typeface="Britannic Bold" panose="020B0903060703020204" pitchFamily="34" charset="0"/>
              </a:rPr>
              <a:t>connectivity and faster data transfer.</a:t>
            </a:r>
          </a:p>
          <a:p>
            <a:pPr algn="l"/>
            <a:r>
              <a:rPr lang="en-US" dirty="0">
                <a:latin typeface="Britannic Bold" panose="020B0903060703020204" pitchFamily="34" charset="0"/>
              </a:rPr>
              <a:t>Support for emerging technologies like </a:t>
            </a:r>
            <a:r>
              <a:rPr lang="en-US" dirty="0" err="1">
                <a:latin typeface="Britannic Bold" panose="020B0903060703020204" pitchFamily="34" charset="0"/>
              </a:rPr>
              <a:t>IoT</a:t>
            </a:r>
            <a:r>
              <a:rPr lang="en-US" dirty="0">
                <a:latin typeface="Britannic Bold" panose="020B0903060703020204" pitchFamily="34" charset="0"/>
              </a:rPr>
              <a:t>.</a:t>
            </a:r>
          </a:p>
          <a:p>
            <a:pPr algn="l"/>
            <a:r>
              <a:rPr lang="en-US" dirty="0" smtClean="0">
                <a:latin typeface="Britannic Bold" panose="020B0903060703020204" pitchFamily="34" charset="0"/>
              </a:rPr>
              <a:t>-Potential </a:t>
            </a:r>
            <a:r>
              <a:rPr lang="en-US" dirty="0">
                <a:latin typeface="Britannic Bold" panose="020B0903060703020204" pitchFamily="34" charset="0"/>
              </a:rPr>
              <a:t>for solving complex problems efficiently.</a:t>
            </a:r>
          </a:p>
          <a:p>
            <a:pPr algn="l"/>
            <a:r>
              <a:rPr lang="en-US" dirty="0" smtClean="0">
                <a:latin typeface="Britannic Bold" panose="020B0903060703020204" pitchFamily="34" charset="0"/>
              </a:rPr>
              <a:t>-Advances </a:t>
            </a:r>
            <a:r>
              <a:rPr lang="en-US" dirty="0">
                <a:latin typeface="Britannic Bold" panose="020B0903060703020204" pitchFamily="34" charset="0"/>
              </a:rPr>
              <a:t>in cryptography and data processing.</a:t>
            </a:r>
          </a:p>
          <a:p>
            <a:pPr algn="l"/>
            <a:r>
              <a:rPr lang="en-US" dirty="0" smtClean="0">
                <a:latin typeface="Britannic Bold" panose="020B0903060703020204" pitchFamily="34" charset="0"/>
              </a:rPr>
              <a:t>-Decentralized </a:t>
            </a:r>
            <a:r>
              <a:rPr lang="en-US" dirty="0">
                <a:latin typeface="Britannic Bold" panose="020B0903060703020204" pitchFamily="34" charset="0"/>
              </a:rPr>
              <a:t>data processing closer to the source.</a:t>
            </a:r>
          </a:p>
          <a:p>
            <a:pPr algn="l"/>
            <a:r>
              <a:rPr lang="en-US" dirty="0" smtClean="0">
                <a:latin typeface="Britannic Bold" panose="020B0903060703020204" pitchFamily="34" charset="0"/>
              </a:rPr>
              <a:t>-Reduced </a:t>
            </a:r>
            <a:r>
              <a:rPr lang="en-US" dirty="0">
                <a:latin typeface="Britannic Bold" panose="020B0903060703020204" pitchFamily="34" charset="0"/>
              </a:rPr>
              <a:t>latency and improved efficiency.</a:t>
            </a:r>
          </a:p>
          <a:p>
            <a:endParaRPr lang="en-US" dirty="0"/>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6363" y="5408375"/>
            <a:ext cx="1147673" cy="1147673"/>
          </a:xfrm>
          <a:prstGeom prst="rect">
            <a:avLst/>
          </a:prstGeom>
        </p:spPr>
      </p:pic>
    </p:spTree>
    <p:extLst>
      <p:ext uri="{BB962C8B-B14F-4D97-AF65-F5344CB8AC3E}">
        <p14:creationId xmlns:p14="http://schemas.microsoft.com/office/powerpoint/2010/main" val="346409033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26" y="-43180"/>
            <a:ext cx="12288426" cy="6901180"/>
          </a:xfrm>
          <a:prstGeom prst="rect">
            <a:avLst/>
          </a:prstGeom>
        </p:spPr>
      </p:pic>
      <p:sp>
        <p:nvSpPr>
          <p:cNvPr id="2" name="Titre 1"/>
          <p:cNvSpPr>
            <a:spLocks noGrp="1"/>
          </p:cNvSpPr>
          <p:nvPr>
            <p:ph type="ctrTitle"/>
          </p:nvPr>
        </p:nvSpPr>
        <p:spPr>
          <a:xfrm>
            <a:off x="-1928054" y="-739140"/>
            <a:ext cx="8673296" cy="2387600"/>
          </a:xfrm>
        </p:spPr>
        <p:txBody>
          <a:bodyPr>
            <a:normAutofit/>
          </a:bodyPr>
          <a:lstStyle/>
          <a:p>
            <a:r>
              <a:rPr lang="fr-FR" sz="4800" dirty="0" smtClean="0">
                <a:latin typeface="Britannic Bold" panose="020B0903060703020204" pitchFamily="34" charset="0"/>
              </a:rPr>
              <a:t> Impact Of ICT</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487486" y="2308860"/>
            <a:ext cx="7284914" cy="4000500"/>
          </a:xfrm>
        </p:spPr>
        <p:txBody>
          <a:bodyPr>
            <a:normAutofit/>
          </a:bodyPr>
          <a:lstStyle/>
          <a:p>
            <a:pPr algn="l"/>
            <a:r>
              <a:rPr lang="en-US" dirty="0" smtClean="0">
                <a:latin typeface="Britannic Bold" panose="020B0903060703020204" pitchFamily="34" charset="0"/>
              </a:rPr>
              <a:t>-Facilitation </a:t>
            </a:r>
            <a:r>
              <a:rPr lang="en-US" dirty="0">
                <a:latin typeface="Britannic Bold" panose="020B0903060703020204" pitchFamily="34" charset="0"/>
              </a:rPr>
              <a:t>of global trade and commerce.</a:t>
            </a:r>
          </a:p>
          <a:p>
            <a:pPr algn="l"/>
            <a:r>
              <a:rPr lang="en-US" dirty="0" smtClean="0">
                <a:latin typeface="Britannic Bold" panose="020B0903060703020204" pitchFamily="34" charset="0"/>
              </a:rPr>
              <a:t>-Job </a:t>
            </a:r>
            <a:r>
              <a:rPr lang="en-US" dirty="0">
                <a:latin typeface="Britannic Bold" panose="020B0903060703020204" pitchFamily="34" charset="0"/>
              </a:rPr>
              <a:t>creation and the emergence of new industries.</a:t>
            </a:r>
          </a:p>
          <a:p>
            <a:pPr algn="l"/>
            <a:r>
              <a:rPr lang="en-US" dirty="0" smtClean="0">
                <a:latin typeface="Britannic Bold" panose="020B0903060703020204" pitchFamily="34" charset="0"/>
              </a:rPr>
              <a:t>-Improved </a:t>
            </a:r>
            <a:r>
              <a:rPr lang="en-US" dirty="0">
                <a:latin typeface="Britannic Bold" panose="020B0903060703020204" pitchFamily="34" charset="0"/>
              </a:rPr>
              <a:t>communication and connectivity.</a:t>
            </a:r>
          </a:p>
          <a:p>
            <a:pPr algn="l"/>
            <a:r>
              <a:rPr lang="en-US" dirty="0" smtClean="0">
                <a:latin typeface="Britannic Bold" panose="020B0903060703020204" pitchFamily="34" charset="0"/>
              </a:rPr>
              <a:t>-Enhanced </a:t>
            </a:r>
            <a:r>
              <a:rPr lang="en-US" dirty="0">
                <a:latin typeface="Britannic Bold" panose="020B0903060703020204" pitchFamily="34" charset="0"/>
              </a:rPr>
              <a:t>access to information and education.</a:t>
            </a:r>
          </a:p>
          <a:p>
            <a:pPr algn="l"/>
            <a:r>
              <a:rPr lang="en-US" dirty="0" smtClean="0">
                <a:latin typeface="Britannic Bold" panose="020B0903060703020204" pitchFamily="34" charset="0"/>
              </a:rPr>
              <a:t>-Advancements </a:t>
            </a:r>
            <a:r>
              <a:rPr lang="en-US" dirty="0">
                <a:latin typeface="Britannic Bold" panose="020B0903060703020204" pitchFamily="34" charset="0"/>
              </a:rPr>
              <a:t>in medical technology.</a:t>
            </a:r>
          </a:p>
          <a:p>
            <a:pPr algn="l"/>
            <a:r>
              <a:rPr lang="en-US" dirty="0" smtClean="0">
                <a:latin typeface="Britannic Bold" panose="020B0903060703020204" pitchFamily="34" charset="0"/>
              </a:rPr>
              <a:t>-Telemedicine </a:t>
            </a:r>
            <a:r>
              <a:rPr lang="en-US" dirty="0">
                <a:latin typeface="Britannic Bold" panose="020B0903060703020204" pitchFamily="34" charset="0"/>
              </a:rPr>
              <a:t>and remote patient monitoring</a:t>
            </a:r>
            <a:r>
              <a:rPr lang="en-US" dirty="0" smtClean="0">
                <a:latin typeface="Britannic Bold" panose="020B0903060703020204" pitchFamily="34" charset="0"/>
              </a:rPr>
              <a:t>.</a:t>
            </a:r>
            <a:endParaRPr lang="en-US" dirty="0">
              <a:latin typeface="Britannic Bold" panose="020B0903060703020204" pitchFamily="34" charset="0"/>
            </a:endParaRPr>
          </a:p>
          <a:p>
            <a:pPr algn="l"/>
            <a:endParaRPr lang="en-US" dirty="0">
              <a:latin typeface="Britannic Bold" panose="020B0903060703020204" pitchFamily="34" charset="0"/>
            </a:endParaRP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5242" y="4697730"/>
            <a:ext cx="1257300" cy="1257300"/>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2653" y="454660"/>
            <a:ext cx="1672589" cy="1672589"/>
          </a:xfrm>
          <a:prstGeom prst="rect">
            <a:avLst/>
          </a:prstGeom>
        </p:spPr>
      </p:pic>
    </p:spTree>
    <p:extLst>
      <p:ext uri="{BB962C8B-B14F-4D97-AF65-F5344CB8AC3E}">
        <p14:creationId xmlns:p14="http://schemas.microsoft.com/office/powerpoint/2010/main" val="1388848580"/>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969389" y="828821"/>
            <a:ext cx="12192000" cy="6888480"/>
          </a:xfrm>
          <a:custGeom>
            <a:avLst/>
            <a:gdLst>
              <a:gd name="connsiteX0" fmla="*/ 131748 w 12192000"/>
              <a:gd name="connsiteY0" fmla="*/ 0 h 6888480"/>
              <a:gd name="connsiteX1" fmla="*/ 12192000 w 12192000"/>
              <a:gd name="connsiteY1" fmla="*/ 0 h 6888480"/>
              <a:gd name="connsiteX2" fmla="*/ 12192000 w 12192000"/>
              <a:gd name="connsiteY2" fmla="*/ 6888480 h 6888480"/>
              <a:gd name="connsiteX3" fmla="*/ 131747 w 12192000"/>
              <a:gd name="connsiteY3" fmla="*/ 6888480 h 6888480"/>
              <a:gd name="connsiteX4" fmla="*/ 111935 w 12192000"/>
              <a:gd name="connsiteY4" fmla="*/ 6847354 h 6888480"/>
              <a:gd name="connsiteX5" fmla="*/ 0 w 12192000"/>
              <a:gd name="connsiteY5" fmla="*/ 6292920 h 6888480"/>
              <a:gd name="connsiteX6" fmla="*/ 0 w 12192000"/>
              <a:gd name="connsiteY6" fmla="*/ 595561 h 6888480"/>
              <a:gd name="connsiteX7" fmla="*/ 111935 w 12192000"/>
              <a:gd name="connsiteY7" fmla="*/ 41128 h 688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8480">
                <a:moveTo>
                  <a:pt x="131748" y="0"/>
                </a:moveTo>
                <a:lnTo>
                  <a:pt x="12192000" y="0"/>
                </a:lnTo>
                <a:lnTo>
                  <a:pt x="12192000" y="6888480"/>
                </a:lnTo>
                <a:lnTo>
                  <a:pt x="131747" y="6888480"/>
                </a:lnTo>
                <a:lnTo>
                  <a:pt x="111935" y="6847354"/>
                </a:lnTo>
                <a:cubicBezTo>
                  <a:pt x="39858" y="6676943"/>
                  <a:pt x="0" y="6489586"/>
                  <a:pt x="0" y="6292920"/>
                </a:cubicBezTo>
                <a:lnTo>
                  <a:pt x="0" y="595561"/>
                </a:lnTo>
                <a:cubicBezTo>
                  <a:pt x="0" y="398895"/>
                  <a:pt x="39858" y="211538"/>
                  <a:pt x="111935" y="41128"/>
                </a:cubicBezTo>
                <a:close/>
              </a:path>
            </a:pathLst>
          </a:custGeom>
        </p:spPr>
      </p:pic>
      <p:sp>
        <p:nvSpPr>
          <p:cNvPr id="2" name="Titre 1"/>
          <p:cNvSpPr>
            <a:spLocks noGrp="1"/>
          </p:cNvSpPr>
          <p:nvPr>
            <p:ph type="ctrTitle"/>
          </p:nvPr>
        </p:nvSpPr>
        <p:spPr>
          <a:xfrm>
            <a:off x="-1466253" y="0"/>
            <a:ext cx="8673296" cy="2387600"/>
          </a:xfrm>
        </p:spPr>
        <p:txBody>
          <a:bodyPr>
            <a:normAutofit/>
          </a:bodyPr>
          <a:lstStyle/>
          <a:p>
            <a:r>
              <a:rPr lang="fr-FR" sz="4800" dirty="0" smtClean="0">
                <a:latin typeface="Britannic Bold" panose="020B0903060703020204" pitchFamily="34" charset="0"/>
              </a:rPr>
              <a:t> ICT Tools</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184051" y="3883855"/>
            <a:ext cx="5372687" cy="3833446"/>
          </a:xfrm>
        </p:spPr>
        <p:txBody>
          <a:bodyPr>
            <a:normAutofit/>
          </a:bodyPr>
          <a:lstStyle/>
          <a:p>
            <a:pPr algn="l"/>
            <a:r>
              <a:rPr lang="en-US" dirty="0">
                <a:latin typeface="Britannic Bold" panose="020B0903060703020204" pitchFamily="34" charset="0"/>
              </a:rPr>
              <a:t>technological landscape of Information and Communication Technologies (TIC), focusing on key tools and platforms, including Google services, Microsoft tools, </a:t>
            </a:r>
            <a:r>
              <a:rPr lang="en-US" dirty="0" err="1">
                <a:latin typeface="Britannic Bold" panose="020B0903060703020204" pitchFamily="34" charset="0"/>
              </a:rPr>
              <a:t>Git</a:t>
            </a:r>
            <a:r>
              <a:rPr lang="en-US" dirty="0">
                <a:latin typeface="Britannic Bold" panose="020B0903060703020204" pitchFamily="34" charset="0"/>
              </a:rPr>
              <a:t>, and </a:t>
            </a:r>
            <a:r>
              <a:rPr lang="en-US" dirty="0" err="1">
                <a:latin typeface="Britannic Bold" panose="020B0903060703020204" pitchFamily="34" charset="0"/>
              </a:rPr>
              <a:t>GitHub</a:t>
            </a:r>
            <a:r>
              <a:rPr lang="en-US" dirty="0">
                <a:latin typeface="Britannic Bold" panose="020B0903060703020204" pitchFamily="34" charset="0"/>
              </a:rPr>
              <a:t>. Google's suite of services</a:t>
            </a:r>
          </a:p>
        </p:txBody>
      </p:sp>
      <p:pic>
        <p:nvPicPr>
          <p:cNvPr id="18" name="Imag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7962" y="2624339"/>
            <a:ext cx="733606" cy="733606"/>
          </a:xfrm>
          <a:prstGeom prst="rect">
            <a:avLst/>
          </a:prstGeom>
        </p:spPr>
      </p:pic>
      <p:pic>
        <p:nvPicPr>
          <p:cNvPr id="19" name="Imag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6542" y="2597588"/>
            <a:ext cx="905981" cy="905981"/>
          </a:xfrm>
          <a:prstGeom prst="rect">
            <a:avLst/>
          </a:prstGeom>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7497" y="2597588"/>
            <a:ext cx="994760" cy="994760"/>
          </a:xfrm>
          <a:prstGeom prst="rect">
            <a:avLst/>
          </a:prstGeom>
        </p:spPr>
      </p:pic>
    </p:spTree>
    <p:extLst>
      <p:ext uri="{BB962C8B-B14F-4D97-AF65-F5344CB8AC3E}">
        <p14:creationId xmlns:p14="http://schemas.microsoft.com/office/powerpoint/2010/main" val="1919148049"/>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6632" y="821316"/>
            <a:ext cx="1677880" cy="1677880"/>
          </a:xfrm>
          <a:prstGeom prst="rect">
            <a:avLst/>
          </a:prstGeom>
        </p:spPr>
      </p:pic>
      <p:pic>
        <p:nvPicPr>
          <p:cNvPr id="23" name="Imag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9186" y="5575059"/>
            <a:ext cx="1338490" cy="1338490"/>
          </a:xfrm>
          <a:prstGeom prst="rect">
            <a:avLst/>
          </a:prstGeom>
        </p:spPr>
      </p:pic>
      <p:pic>
        <p:nvPicPr>
          <p:cNvPr id="22" name="Imag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8827" y="3378771"/>
            <a:ext cx="1912592" cy="1821014"/>
          </a:xfrm>
          <a:prstGeom prst="rect">
            <a:avLst/>
          </a:prstGeom>
        </p:spPr>
      </p:pic>
      <p:pic>
        <p:nvPicPr>
          <p:cNvPr id="21" name="Imag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1399" y="1660256"/>
            <a:ext cx="1548738" cy="1548738"/>
          </a:xfrm>
          <a:prstGeom prst="rect">
            <a:avLst/>
          </a:prstGeom>
        </p:spPr>
      </p:pic>
      <p:sp>
        <p:nvSpPr>
          <p:cNvPr id="2" name="Titre 1"/>
          <p:cNvSpPr>
            <a:spLocks noGrp="1"/>
          </p:cNvSpPr>
          <p:nvPr>
            <p:ph type="ctrTitle"/>
          </p:nvPr>
        </p:nvSpPr>
        <p:spPr>
          <a:xfrm>
            <a:off x="0" y="-952175"/>
            <a:ext cx="10691446" cy="2387600"/>
          </a:xfrm>
        </p:spPr>
        <p:txBody>
          <a:bodyPr>
            <a:normAutofit/>
          </a:bodyPr>
          <a:lstStyle/>
          <a:p>
            <a:r>
              <a:rPr lang="fr-FR" sz="4800" dirty="0" smtClean="0">
                <a:latin typeface="Britannic Bold" panose="020B0903060703020204" pitchFamily="34" charset="0"/>
              </a:rPr>
              <a:t> Google Services And Google Cloud</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460276" y="2308860"/>
            <a:ext cx="7284914" cy="4000500"/>
          </a:xfrm>
        </p:spPr>
        <p:txBody>
          <a:bodyPr>
            <a:normAutofit/>
          </a:bodyPr>
          <a:lstStyle/>
          <a:p>
            <a:pPr algn="l"/>
            <a:r>
              <a:rPr lang="en-US" dirty="0">
                <a:latin typeface="Britannic Bold" panose="020B0903060703020204" pitchFamily="34" charset="0"/>
              </a:rPr>
              <a:t>Collaboration tools like Google Docs, Sheets, and Slides.</a:t>
            </a:r>
          </a:p>
          <a:p>
            <a:pPr algn="l"/>
            <a:r>
              <a:rPr lang="en-US" dirty="0">
                <a:latin typeface="Britannic Bold" panose="020B0903060703020204" pitchFamily="34" charset="0"/>
              </a:rPr>
              <a:t>Communication solutions with Gmail, Google Meet, and Google Chat.</a:t>
            </a:r>
          </a:p>
          <a:p>
            <a:pPr algn="l"/>
            <a:r>
              <a:rPr lang="en-US" dirty="0">
                <a:latin typeface="Britannic Bold" panose="020B0903060703020204" pitchFamily="34" charset="0"/>
              </a:rPr>
              <a:t>Cloud-based storage and sharing through Google Drive</a:t>
            </a:r>
            <a:r>
              <a:rPr lang="en-US" dirty="0" smtClean="0">
                <a:latin typeface="Britannic Bold" panose="020B0903060703020204" pitchFamily="34" charset="0"/>
              </a:rPr>
              <a:t>.</a:t>
            </a:r>
          </a:p>
          <a:p>
            <a:pPr algn="l"/>
            <a:r>
              <a:rPr lang="en-US" dirty="0">
                <a:latin typeface="Britannic Bold" panose="020B0903060703020204" pitchFamily="34" charset="0"/>
              </a:rPr>
              <a:t>Infrastructure and data storage solutions.</a:t>
            </a:r>
          </a:p>
          <a:p>
            <a:pPr algn="l"/>
            <a:r>
              <a:rPr lang="en-US" dirty="0">
                <a:latin typeface="Britannic Bold" panose="020B0903060703020204" pitchFamily="34" charset="0"/>
              </a:rPr>
              <a:t>Machine learning and artificial intelligence services.</a:t>
            </a:r>
          </a:p>
          <a:p>
            <a:pPr algn="l"/>
            <a:r>
              <a:rPr lang="en-US" dirty="0">
                <a:latin typeface="Britannic Bold" panose="020B0903060703020204" pitchFamily="34" charset="0"/>
              </a:rPr>
              <a:t>Application development and deployment tools.</a:t>
            </a:r>
          </a:p>
          <a:p>
            <a:endParaRPr lang="en-US" dirty="0"/>
          </a:p>
          <a:p>
            <a:pPr algn="l"/>
            <a:endParaRPr lang="en-US" dirty="0">
              <a:latin typeface="Britannic Bold" panose="020B0903060703020204" pitchFamily="34" charset="0"/>
            </a:endParaRPr>
          </a:p>
          <a:p>
            <a:pPr algn="l"/>
            <a:endParaRPr lang="en-US" dirty="0">
              <a:latin typeface="Britannic Bold" panose="020B0903060703020204" pitchFamily="34" charset="0"/>
            </a:endParaRPr>
          </a:p>
        </p:txBody>
      </p:sp>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60456" y="5818148"/>
            <a:ext cx="1167001" cy="1167001"/>
          </a:xfrm>
          <a:prstGeom prst="rect">
            <a:avLst/>
          </a:prstGeom>
        </p:spPr>
      </p:pic>
      <p:pic>
        <p:nvPicPr>
          <p:cNvPr id="20" name="Imag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4514" y="2308860"/>
            <a:ext cx="3424780" cy="3424780"/>
          </a:xfrm>
          <a:prstGeom prst="rect">
            <a:avLst/>
          </a:prstGeom>
        </p:spPr>
      </p:pic>
      <p:pic>
        <p:nvPicPr>
          <p:cNvPr id="24" name="Imag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406904" y="5735598"/>
            <a:ext cx="1898583" cy="1067953"/>
          </a:xfrm>
          <a:prstGeom prst="rect">
            <a:avLst/>
          </a:prstGeom>
        </p:spPr>
      </p:pic>
      <p:pic>
        <p:nvPicPr>
          <p:cNvPr id="26" name="Imag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49793" y="5384362"/>
            <a:ext cx="1232412" cy="1232412"/>
          </a:xfrm>
          <a:prstGeom prst="rect">
            <a:avLst/>
          </a:prstGeom>
        </p:spPr>
      </p:pic>
      <p:pic>
        <p:nvPicPr>
          <p:cNvPr id="27" name="Imag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851419" y="1233140"/>
            <a:ext cx="1139276" cy="1139276"/>
          </a:xfrm>
          <a:prstGeom prst="rect">
            <a:avLst/>
          </a:prstGeom>
        </p:spPr>
      </p:pic>
    </p:spTree>
    <p:extLst>
      <p:ext uri="{BB962C8B-B14F-4D97-AF65-F5344CB8AC3E}">
        <p14:creationId xmlns:p14="http://schemas.microsoft.com/office/powerpoint/2010/main" val="3540226696"/>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243" y="1423046"/>
            <a:ext cx="3385720" cy="1692860"/>
          </a:xfrm>
          <a:prstGeom prst="rect">
            <a:avLst/>
          </a:prstGeom>
        </p:spPr>
      </p:pic>
      <p:sp>
        <p:nvSpPr>
          <p:cNvPr id="2" name="Titre 1"/>
          <p:cNvSpPr>
            <a:spLocks noGrp="1"/>
          </p:cNvSpPr>
          <p:nvPr>
            <p:ph type="ctrTitle"/>
          </p:nvPr>
        </p:nvSpPr>
        <p:spPr>
          <a:xfrm>
            <a:off x="3957841" y="-810162"/>
            <a:ext cx="8673296" cy="2387600"/>
          </a:xfrm>
        </p:spPr>
        <p:txBody>
          <a:bodyPr>
            <a:normAutofit/>
          </a:bodyPr>
          <a:lstStyle/>
          <a:p>
            <a:r>
              <a:rPr lang="fr-FR" sz="4800" dirty="0" smtClean="0">
                <a:latin typeface="Britannic Bold" panose="020B0903060703020204" pitchFamily="34" charset="0"/>
              </a:rPr>
              <a:t>Microsoft Services </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5779363" y="1748899"/>
            <a:ext cx="6067887" cy="4749555"/>
          </a:xfrm>
        </p:spPr>
        <p:txBody>
          <a:bodyPr>
            <a:normAutofit lnSpcReduction="10000"/>
          </a:bodyPr>
          <a:lstStyle/>
          <a:p>
            <a:pPr algn="l"/>
            <a:endParaRPr lang="en-US" dirty="0">
              <a:latin typeface="Britannic Bold" panose="020B0903060703020204" pitchFamily="34" charset="0"/>
            </a:endParaRPr>
          </a:p>
          <a:p>
            <a:pPr algn="l"/>
            <a:r>
              <a:rPr lang="en-US" dirty="0">
                <a:latin typeface="Britannic Bold" panose="020B0903060703020204" pitchFamily="34" charset="0"/>
              </a:rPr>
              <a:t>Productivity tools, including Word, Excel, and PowerPoint.</a:t>
            </a:r>
          </a:p>
          <a:p>
            <a:pPr algn="l"/>
            <a:r>
              <a:rPr lang="en-US" dirty="0">
                <a:latin typeface="Britannic Bold" panose="020B0903060703020204" pitchFamily="34" charset="0"/>
              </a:rPr>
              <a:t>Collaboration platforms with Teams and SharePoint.</a:t>
            </a:r>
          </a:p>
          <a:p>
            <a:pPr algn="l"/>
            <a:r>
              <a:rPr lang="en-US" dirty="0">
                <a:latin typeface="Britannic Bold" panose="020B0903060703020204" pitchFamily="34" charset="0"/>
              </a:rPr>
              <a:t>Cloud-based storage and file sharing through </a:t>
            </a:r>
            <a:r>
              <a:rPr lang="en-US" dirty="0" err="1">
                <a:latin typeface="Britannic Bold" panose="020B0903060703020204" pitchFamily="34" charset="0"/>
              </a:rPr>
              <a:t>OneDrive</a:t>
            </a:r>
            <a:r>
              <a:rPr lang="en-US" dirty="0" smtClean="0"/>
              <a:t>.</a:t>
            </a:r>
          </a:p>
          <a:p>
            <a:pPr algn="l"/>
            <a:r>
              <a:rPr lang="en-US" dirty="0">
                <a:latin typeface="Britannic Bold" panose="020B0903060703020204" pitchFamily="34" charset="0"/>
              </a:rPr>
              <a:t>Cloud computing services for infrastructure, platform, and software.</a:t>
            </a:r>
          </a:p>
          <a:p>
            <a:pPr algn="l"/>
            <a:r>
              <a:rPr lang="en-US" dirty="0">
                <a:latin typeface="Britannic Bold" panose="020B0903060703020204" pitchFamily="34" charset="0"/>
              </a:rPr>
              <a:t>Azure </a:t>
            </a:r>
            <a:r>
              <a:rPr lang="en-US" dirty="0" err="1">
                <a:latin typeface="Britannic Bold" panose="020B0903060703020204" pitchFamily="34" charset="0"/>
              </a:rPr>
              <a:t>DevOps</a:t>
            </a:r>
            <a:r>
              <a:rPr lang="en-US" dirty="0">
                <a:latin typeface="Britannic Bold" panose="020B0903060703020204" pitchFamily="34" charset="0"/>
              </a:rPr>
              <a:t> for application development and lifecycle management.</a:t>
            </a:r>
          </a:p>
          <a:p>
            <a:pPr algn="l"/>
            <a:r>
              <a:rPr lang="en-US" dirty="0">
                <a:latin typeface="Britannic Bold" panose="020B0903060703020204" pitchFamily="34" charset="0"/>
              </a:rPr>
              <a:t>AI and machine learning capabilities</a:t>
            </a:r>
          </a:p>
          <a:p>
            <a:pPr algn="l"/>
            <a:endParaRPr lang="en-US" dirty="0"/>
          </a:p>
          <a:p>
            <a:pPr algn="l"/>
            <a:endParaRPr lang="en-US" dirty="0">
              <a:latin typeface="Britannic Bold" panose="020B0903060703020204" pitchFamily="34" charset="0"/>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75" y="2104328"/>
            <a:ext cx="3461639" cy="3461639"/>
          </a:xfrm>
          <a:prstGeom prst="rect">
            <a:avLst/>
          </a:prstGeom>
        </p:spPr>
      </p:pic>
      <p:pic>
        <p:nvPicPr>
          <p:cNvPr id="9" name="Imag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743" y="3132024"/>
            <a:ext cx="1843041" cy="1843041"/>
          </a:xfrm>
          <a:prstGeom prst="rect">
            <a:avLst/>
          </a:prstGeom>
        </p:spPr>
      </p:pic>
      <p:pic>
        <p:nvPicPr>
          <p:cNvPr id="10" name="Imag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49623" y="4826881"/>
            <a:ext cx="2194860" cy="2194860"/>
          </a:xfrm>
          <a:prstGeom prst="rect">
            <a:avLst/>
          </a:prstGeom>
        </p:spPr>
      </p:pic>
      <p:pic>
        <p:nvPicPr>
          <p:cNvPr id="11" name="Imag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05370" y="5231046"/>
            <a:ext cx="1723622" cy="1723622"/>
          </a:xfrm>
          <a:prstGeom prst="rect">
            <a:avLst/>
          </a:prstGeom>
        </p:spPr>
      </p:pic>
      <p:pic>
        <p:nvPicPr>
          <p:cNvPr id="12" name="Imag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62" y="5258388"/>
            <a:ext cx="2503407" cy="1668938"/>
          </a:xfrm>
          <a:prstGeom prst="rect">
            <a:avLst/>
          </a:prstGeom>
        </p:spPr>
      </p:pic>
      <p:pic>
        <p:nvPicPr>
          <p:cNvPr id="14" name="Image 1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11324" y="744424"/>
            <a:ext cx="1781839" cy="1169331"/>
          </a:xfrm>
          <a:prstGeom prst="rect">
            <a:avLst/>
          </a:prstGeom>
        </p:spPr>
      </p:pic>
      <p:pic>
        <p:nvPicPr>
          <p:cNvPr id="15" name="Imag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5990" y="785093"/>
            <a:ext cx="1252105" cy="1252105"/>
          </a:xfrm>
          <a:prstGeom prst="rect">
            <a:avLst/>
          </a:prstGeom>
        </p:spPr>
      </p:pic>
    </p:spTree>
    <p:extLst>
      <p:ext uri="{BB962C8B-B14F-4D97-AF65-F5344CB8AC3E}">
        <p14:creationId xmlns:p14="http://schemas.microsoft.com/office/powerpoint/2010/main" val="851156267"/>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14137" y="-774651"/>
            <a:ext cx="8673296" cy="2387600"/>
          </a:xfrm>
        </p:spPr>
        <p:txBody>
          <a:bodyPr>
            <a:normAutofit/>
          </a:bodyPr>
          <a:lstStyle/>
          <a:p>
            <a:r>
              <a:rPr lang="fr-FR" sz="4800" dirty="0" smtClean="0">
                <a:latin typeface="Britannic Bold" panose="020B0903060703020204" pitchFamily="34" charset="0"/>
              </a:rPr>
              <a:t> Git And </a:t>
            </a:r>
            <a:r>
              <a:rPr lang="fr-FR" sz="4800" dirty="0" err="1" smtClean="0">
                <a:latin typeface="Britannic Bold" panose="020B0903060703020204" pitchFamily="34" charset="0"/>
              </a:rPr>
              <a:t>GitHub</a:t>
            </a:r>
            <a:endParaRPr lang="fr-FR" sz="4800" dirty="0">
              <a:latin typeface="Britannic Bold" panose="020B0903060703020204" pitchFamily="34" charset="0"/>
            </a:endParaRPr>
          </a:p>
        </p:txBody>
      </p:sp>
      <p:sp>
        <p:nvSpPr>
          <p:cNvPr id="3" name="Sous-titre 2"/>
          <p:cNvSpPr>
            <a:spLocks noGrp="1"/>
          </p:cNvSpPr>
          <p:nvPr>
            <p:ph type="subTitle" idx="1"/>
          </p:nvPr>
        </p:nvSpPr>
        <p:spPr>
          <a:xfrm>
            <a:off x="1614137" y="1864310"/>
            <a:ext cx="7284914" cy="4820574"/>
          </a:xfrm>
        </p:spPr>
        <p:txBody>
          <a:bodyPr>
            <a:normAutofit/>
          </a:bodyPr>
          <a:lstStyle/>
          <a:p>
            <a:pPr algn="l"/>
            <a:r>
              <a:rPr lang="en-US" dirty="0">
                <a:latin typeface="Britannic Bold" panose="020B0903060703020204" pitchFamily="34" charset="0"/>
              </a:rPr>
              <a:t>Distributed version control system for tracking changes in source code.</a:t>
            </a:r>
          </a:p>
          <a:p>
            <a:pPr algn="l"/>
            <a:r>
              <a:rPr lang="en-US" dirty="0">
                <a:latin typeface="Britannic Bold" panose="020B0903060703020204" pitchFamily="34" charset="0"/>
              </a:rPr>
              <a:t>Enables collaboration among developers.</a:t>
            </a:r>
          </a:p>
          <a:p>
            <a:pPr algn="l"/>
            <a:r>
              <a:rPr lang="en-US" dirty="0">
                <a:latin typeface="Britannic Bold" panose="020B0903060703020204" pitchFamily="34" charset="0"/>
              </a:rPr>
              <a:t>Branching and merging features for efficient code management.</a:t>
            </a:r>
          </a:p>
          <a:p>
            <a:pPr algn="l"/>
            <a:r>
              <a:rPr lang="en-US" dirty="0">
                <a:latin typeface="Britannic Bold" panose="020B0903060703020204" pitchFamily="34" charset="0"/>
              </a:rPr>
              <a:t>Web-based platform for hosting and collaborating on </a:t>
            </a:r>
            <a:r>
              <a:rPr lang="en-US" dirty="0" err="1">
                <a:latin typeface="Britannic Bold" panose="020B0903060703020204" pitchFamily="34" charset="0"/>
              </a:rPr>
              <a:t>Git</a:t>
            </a:r>
            <a:r>
              <a:rPr lang="en-US" dirty="0">
                <a:latin typeface="Britannic Bold" panose="020B0903060703020204" pitchFamily="34" charset="0"/>
              </a:rPr>
              <a:t> repositories.</a:t>
            </a:r>
          </a:p>
          <a:p>
            <a:pPr algn="l"/>
            <a:r>
              <a:rPr lang="en-US" dirty="0">
                <a:latin typeface="Britannic Bold" panose="020B0903060703020204" pitchFamily="34" charset="0"/>
              </a:rPr>
              <a:t>Issue tracking, pull requests, and code review functionalities.</a:t>
            </a:r>
          </a:p>
          <a:p>
            <a:pPr algn="l"/>
            <a:r>
              <a:rPr lang="en-US" dirty="0">
                <a:latin typeface="Britannic Bold" panose="020B0903060703020204" pitchFamily="34" charset="0"/>
              </a:rPr>
              <a:t>Widely used in open-source projects and enterprise software development.</a:t>
            </a:r>
          </a:p>
          <a:p>
            <a:pPr algn="l"/>
            <a:endParaRPr lang="en-US" dirty="0">
              <a:latin typeface="Britannic Bold" panose="020B0903060703020204" pitchFamily="34" charset="0"/>
            </a:endParaRPr>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5894" y="2420817"/>
            <a:ext cx="3262631" cy="3262631"/>
          </a:xfrm>
          <a:prstGeom prst="rect">
            <a:avLst/>
          </a:prstGeom>
        </p:spPr>
      </p:pic>
    </p:spTree>
    <p:extLst>
      <p:ext uri="{BB962C8B-B14F-4D97-AF65-F5344CB8AC3E}">
        <p14:creationId xmlns:p14="http://schemas.microsoft.com/office/powerpoint/2010/main" val="446360983"/>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1030</TotalTime>
  <Words>620</Words>
  <Application>Microsoft Office PowerPoint</Application>
  <PresentationFormat>Grand écran</PresentationFormat>
  <Paragraphs>70</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Britannic Bold</vt:lpstr>
      <vt:lpstr>Calibri</vt:lpstr>
      <vt:lpstr>Calibri Light</vt:lpstr>
      <vt:lpstr>Thème Office</vt:lpstr>
      <vt:lpstr>Information and Communication Technologies</vt:lpstr>
      <vt:lpstr>Introduction</vt:lpstr>
      <vt:lpstr> Evolution Of ICT</vt:lpstr>
      <vt:lpstr> Future Trends in ICT</vt:lpstr>
      <vt:lpstr> Impact Of ICT</vt:lpstr>
      <vt:lpstr> ICT Tools</vt:lpstr>
      <vt:lpstr> Google Services And Google Cloud</vt:lpstr>
      <vt:lpstr>Microsoft Services </vt:lpstr>
      <vt:lpstr> Git And GitHub</vt:lpstr>
      <vt:lpstr> Google,Git and Microsoft Integration</vt:lpstr>
      <vt:lpstr> Impact on Software Development</vt:lpstr>
      <vt:lpstr> Conclusion</vt:lpstr>
      <vt:lpstr>Project By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Technologies</dc:title>
  <dc:creator>Compte Microsoft</dc:creator>
  <cp:lastModifiedBy>Compte Microsoft</cp:lastModifiedBy>
  <cp:revision>45</cp:revision>
  <dcterms:created xsi:type="dcterms:W3CDTF">2023-12-30T14:08:54Z</dcterms:created>
  <dcterms:modified xsi:type="dcterms:W3CDTF">2024-01-02T13:24:15Z</dcterms:modified>
</cp:coreProperties>
</file>