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2" r:id="rId3"/>
    <p:sldId id="257" r:id="rId4"/>
    <p:sldId id="258" r:id="rId5"/>
    <p:sldId id="259" r:id="rId6"/>
    <p:sldId id="264" r:id="rId7"/>
    <p:sldId id="263" r:id="rId8"/>
    <p:sldId id="266" r:id="rId9"/>
    <p:sldId id="265" r:id="rId10"/>
    <p:sldId id="267" r:id="rId11"/>
    <p:sldId id="260" r:id="rId12"/>
    <p:sldId id="270" r:id="rId13"/>
    <p:sldId id="268" r:id="rId14"/>
    <p:sldId id="269" r:id="rId15"/>
    <p:sldId id="261"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1E8F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43" autoAdjust="0"/>
    <p:restoredTop sz="94660"/>
  </p:normalViewPr>
  <p:slideViewPr>
    <p:cSldViewPr>
      <p:cViewPr>
        <p:scale>
          <a:sx n="50" d="100"/>
          <a:sy n="50" d="100"/>
        </p:scale>
        <p:origin x="-1284" y="-4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710417-BE16-415C-A2CC-88B9FE773F50}" type="datetimeFigureOut">
              <a:rPr lang="zh-CN" altLang="en-US" smtClean="0"/>
              <a:t>2018/11/20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A2804C-BC46-4D0A-994D-1C20B0467BB2}" type="slidenum">
              <a:rPr lang="zh-CN" altLang="en-US" smtClean="0"/>
              <a:t>‹#›</a:t>
            </a:fld>
            <a:endParaRPr lang="zh-CN" altLang="en-US"/>
          </a:p>
        </p:txBody>
      </p:sp>
    </p:spTree>
    <p:extLst>
      <p:ext uri="{BB962C8B-B14F-4D97-AF65-F5344CB8AC3E}">
        <p14:creationId xmlns:p14="http://schemas.microsoft.com/office/powerpoint/2010/main" val="971060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这样比较贴近短进程优先，可以使得平均等待时间较小。</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框架中</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每队列中的进程一定是</a:t>
            </a:r>
            <a:r>
              <a:rPr lang="en-US" altLang="zh-CN" sz="1200" kern="1200" dirty="0" smtClean="0">
                <a:solidFill>
                  <a:schemeClr val="tx1"/>
                </a:solidFill>
                <a:effectLst/>
                <a:latin typeface="+mn-lt"/>
                <a:ea typeface="+mn-ea"/>
                <a:cs typeface="+mn-cs"/>
              </a:rPr>
              <a:t>ready</a:t>
            </a:r>
            <a:r>
              <a:rPr lang="zh-CN" altLang="zh-CN" sz="1200" kern="1200" dirty="0" smtClean="0">
                <a:solidFill>
                  <a:schemeClr val="tx1"/>
                </a:solidFill>
                <a:effectLst/>
                <a:latin typeface="+mn-lt"/>
                <a:ea typeface="+mn-ea"/>
                <a:cs typeface="+mn-cs"/>
              </a:rPr>
              <a:t>的，所以调度效率是</a:t>
            </a:r>
            <a:r>
              <a:rPr lang="en-US" altLang="zh-CN" sz="1200" kern="1200" dirty="0" smtClean="0">
                <a:solidFill>
                  <a:schemeClr val="tx1"/>
                </a:solidFill>
                <a:effectLst/>
                <a:latin typeface="+mn-lt"/>
                <a:ea typeface="+mn-ea"/>
                <a:cs typeface="+mn-cs"/>
              </a:rPr>
              <a:t>O</a:t>
            </a:r>
            <a:r>
              <a:rPr lang="zh-CN" altLang="zh-CN" sz="1200" kern="1200" dirty="0" smtClean="0">
                <a:solidFill>
                  <a:schemeClr val="tx1"/>
                </a:solidFill>
                <a:effectLst/>
                <a:latin typeface="+mn-lt"/>
                <a:ea typeface="+mn-ea"/>
                <a:cs typeface="+mn-cs"/>
              </a:rPr>
              <a:t>（优先级个数的）</a:t>
            </a:r>
            <a:endParaRPr lang="zh-CN" altLang="en-US" dirty="0"/>
          </a:p>
        </p:txBody>
      </p:sp>
      <p:sp>
        <p:nvSpPr>
          <p:cNvPr id="4" name="灯片编号占位符 3"/>
          <p:cNvSpPr>
            <a:spLocks noGrp="1"/>
          </p:cNvSpPr>
          <p:nvPr>
            <p:ph type="sldNum" sz="quarter" idx="10"/>
          </p:nvPr>
        </p:nvSpPr>
        <p:spPr/>
        <p:txBody>
          <a:bodyPr/>
          <a:lstStyle/>
          <a:p>
            <a:fld id="{2BA2804C-BC46-4D0A-994D-1C20B0467BB2}" type="slidenum">
              <a:rPr lang="zh-CN" altLang="en-US" smtClean="0"/>
              <a:t>5</a:t>
            </a:fld>
            <a:endParaRPr lang="zh-CN" altLang="en-US"/>
          </a:p>
        </p:txBody>
      </p:sp>
    </p:spTree>
    <p:extLst>
      <p:ext uri="{BB962C8B-B14F-4D97-AF65-F5344CB8AC3E}">
        <p14:creationId xmlns:p14="http://schemas.microsoft.com/office/powerpoint/2010/main" val="1754833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这很符合短进程优先的原则</a:t>
            </a:r>
            <a:endParaRPr lang="en-US"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BA2804C-BC46-4D0A-994D-1C20B0467BB2}" type="slidenum">
              <a:rPr lang="zh-CN" altLang="en-US" smtClean="0"/>
              <a:t>6</a:t>
            </a:fld>
            <a:endParaRPr lang="zh-CN" altLang="en-US"/>
          </a:p>
        </p:txBody>
      </p:sp>
    </p:spTree>
    <p:extLst>
      <p:ext uri="{BB962C8B-B14F-4D97-AF65-F5344CB8AC3E}">
        <p14:creationId xmlns:p14="http://schemas.microsoft.com/office/powerpoint/2010/main" val="1754833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密集地验证</a:t>
            </a:r>
            <a:endParaRPr lang="zh-CN" altLang="en-US" dirty="0"/>
          </a:p>
        </p:txBody>
      </p:sp>
      <p:sp>
        <p:nvSpPr>
          <p:cNvPr id="4" name="灯片编号占位符 3"/>
          <p:cNvSpPr>
            <a:spLocks noGrp="1"/>
          </p:cNvSpPr>
          <p:nvPr>
            <p:ph type="sldNum" sz="quarter" idx="10"/>
          </p:nvPr>
        </p:nvSpPr>
        <p:spPr/>
        <p:txBody>
          <a:bodyPr/>
          <a:lstStyle/>
          <a:p>
            <a:fld id="{2BA2804C-BC46-4D0A-994D-1C20B0467BB2}" type="slidenum">
              <a:rPr lang="zh-CN" altLang="en-US" smtClean="0"/>
              <a:t>8</a:t>
            </a:fld>
            <a:endParaRPr lang="zh-CN" altLang="en-US"/>
          </a:p>
        </p:txBody>
      </p:sp>
    </p:spTree>
    <p:extLst>
      <p:ext uri="{BB962C8B-B14F-4D97-AF65-F5344CB8AC3E}">
        <p14:creationId xmlns:p14="http://schemas.microsoft.com/office/powerpoint/2010/main" val="272184835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Picture 14" descr="H:\Course_教程\“激扬北科 幻舞梦想”第二届校园PPT设计制作大赛素材+教程\相关素材\图片素材\3\160.jpg"/>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colorTemperature colorTemp="11200"/>
                    </a14:imgEffect>
                    <a14:imgEffect>
                      <a14:brightnessContrast bright="-40000" contrast="40000"/>
                    </a14:imgEffect>
                  </a14:imgLayer>
                </a14:imgProps>
              </a:ext>
              <a:ext uri="{28A0092B-C50C-407E-A947-70E740481C1C}">
                <a14:useLocalDpi xmlns:a14="http://schemas.microsoft.com/office/drawing/2010/main" val="0"/>
              </a:ext>
            </a:extLst>
          </a:blip>
          <a:srcRect l="3078" r="3078"/>
          <a:stretch/>
        </p:blipFill>
        <p:spPr bwMode="auto">
          <a:xfrm>
            <a:off x="0" y="-28574"/>
            <a:ext cx="9144000" cy="6915150"/>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0" y="-28574"/>
            <a:ext cx="9144000" cy="6886574"/>
          </a:xfrm>
          <a:prstGeom prst="rect">
            <a:avLst/>
          </a:prstGeom>
          <a:solidFill>
            <a:srgbClr val="00000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542940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338162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4096901"/>
      </p:ext>
    </p:extLst>
  </p:cSld>
  <p:clrMap bg1="dk1" tx1="lt1" bg2="dk2" tx2="lt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slide" Target="slide5.xml"/><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5.jpeg"/><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slide" Target="slide4.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1.xml"/><Relationship Id="rId7"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slide" Target="slide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1.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430612" y="3068960"/>
            <a:ext cx="1765124" cy="1764507"/>
            <a:chOff x="-793" y="59521"/>
            <a:chExt cx="2268537" cy="2267744"/>
          </a:xfrm>
        </p:grpSpPr>
        <p:sp>
          <p:nvSpPr>
            <p:cNvPr id="12" name="矩形 11"/>
            <p:cNvSpPr/>
            <p:nvPr/>
          </p:nvSpPr>
          <p:spPr>
            <a:xfrm>
              <a:off x="0" y="59521"/>
              <a:ext cx="2267744" cy="2267744"/>
            </a:xfrm>
            <a:prstGeom prst="rect">
              <a:avLst/>
            </a:prstGeom>
            <a:solidFill>
              <a:srgbClr val="1E8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 y="548680"/>
              <a:ext cx="226853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31" name="向右" descr="C:\Users\Windows\Desktop\metrostation_by_yankoa-d312tty\PNG\System\White\MB_0006_ba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a:off x="7901987" y="5714999"/>
            <a:ext cx="540822" cy="540824"/>
          </a:xfrm>
          <a:prstGeom prst="rect">
            <a:avLst/>
          </a:prstGeom>
          <a:noFill/>
          <a:extLst>
            <a:ext uri="{909E8E84-426E-40DD-AFC4-6F175D3DCCD1}">
              <a14:hiddenFill xmlns:a14="http://schemas.microsoft.com/office/drawing/2010/main">
                <a:solidFill>
                  <a:srgbClr val="FFFFFF"/>
                </a:solidFill>
              </a14:hiddenFill>
            </a:ext>
          </a:extLst>
        </p:spPr>
      </p:pic>
      <p:pic>
        <p:nvPicPr>
          <p:cNvPr id="52" name="向左" descr="C:\Users\Windows\Desktop\metrostation_by_yankoa-d312tty\PNG\System\White\MB_0006_ba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5872" y="5715001"/>
            <a:ext cx="540824" cy="540822"/>
          </a:xfrm>
          <a:prstGeom prst="rect">
            <a:avLst/>
          </a:prstGeom>
          <a:noFill/>
          <a:extLst>
            <a:ext uri="{909E8E84-426E-40DD-AFC4-6F175D3DCCD1}">
              <a14:hiddenFill xmlns:a14="http://schemas.microsoft.com/office/drawing/2010/main">
                <a:solidFill>
                  <a:srgbClr val="FFFFFF"/>
                </a:solidFill>
              </a14:hiddenFill>
            </a:ext>
          </a:extLst>
        </p:spPr>
      </p:pic>
      <p:grpSp>
        <p:nvGrpSpPr>
          <p:cNvPr id="1036" name="组合 1035"/>
          <p:cNvGrpSpPr/>
          <p:nvPr/>
        </p:nvGrpSpPr>
        <p:grpSpPr>
          <a:xfrm>
            <a:off x="430612" y="1051916"/>
            <a:ext cx="1765124" cy="1764507"/>
            <a:chOff x="-793" y="548680"/>
            <a:chExt cx="2268537" cy="2267744"/>
          </a:xfrm>
        </p:grpSpPr>
        <p:sp>
          <p:nvSpPr>
            <p:cNvPr id="4" name="矩形 3"/>
            <p:cNvSpPr/>
            <p:nvPr/>
          </p:nvSpPr>
          <p:spPr>
            <a:xfrm>
              <a:off x="0" y="548680"/>
              <a:ext cx="2267744" cy="2267744"/>
            </a:xfrm>
            <a:prstGeom prst="rect">
              <a:avLst/>
            </a:prstGeom>
            <a:solidFill>
              <a:srgbClr val="1E8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 y="548680"/>
              <a:ext cx="226853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9" descr="C:\Users\Windows\Desktop\Gover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9569" y="1047750"/>
              <a:ext cx="1467810" cy="12696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51" name="组合 1050"/>
          <p:cNvGrpSpPr/>
          <p:nvPr/>
        </p:nvGrpSpPr>
        <p:grpSpPr>
          <a:xfrm>
            <a:off x="2411760" y="1051916"/>
            <a:ext cx="3648829" cy="1764507"/>
            <a:chOff x="2411760" y="548680"/>
            <a:chExt cx="4689474" cy="2267744"/>
          </a:xfrm>
        </p:grpSpPr>
        <p:pic>
          <p:nvPicPr>
            <p:cNvPr id="1037" name="Picture 10" descr="H:\Course_教程\“激扬北科 幻舞梦想”第二届校园PPT设计制作大赛素材+教程\相关素材\图片素材\3\134.jpg"/>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rcRect t="9078" b="22760"/>
            <a:stretch/>
          </p:blipFill>
          <p:spPr bwMode="auto">
            <a:xfrm>
              <a:off x="2413399" y="548680"/>
              <a:ext cx="4687835" cy="226774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548680"/>
              <a:ext cx="4689474"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5" name="TextBox 1034"/>
            <p:cNvSpPr txBox="1"/>
            <p:nvPr/>
          </p:nvSpPr>
          <p:spPr>
            <a:xfrm>
              <a:off x="2637708" y="1340768"/>
              <a:ext cx="4463526" cy="514221"/>
            </a:xfrm>
            <a:prstGeom prst="rect">
              <a:avLst/>
            </a:prstGeom>
            <a:noFill/>
          </p:spPr>
          <p:txBody>
            <a:bodyPr wrap="square" rtlCol="0">
              <a:spAutoFit/>
            </a:bodyPr>
            <a:lstStyle/>
            <a:p>
              <a:endParaRPr lang="zh-CN" altLang="en-US" sz="2000" dirty="0">
                <a:effectLst>
                  <a:outerShdw blurRad="38100" dist="38100" dir="2700000" algn="tl">
                    <a:srgbClr val="000000">
                      <a:alpha val="43137"/>
                    </a:srgbClr>
                  </a:outerShdw>
                </a:effectLst>
                <a:latin typeface="微软雅黑" pitchFamily="34" charset="-122"/>
                <a:ea typeface="微软雅黑" pitchFamily="34" charset="-122"/>
              </a:endParaRPr>
            </a:p>
          </p:txBody>
        </p:sp>
      </p:grpSp>
      <p:grpSp>
        <p:nvGrpSpPr>
          <p:cNvPr id="1049" name="组合 1048"/>
          <p:cNvGrpSpPr/>
          <p:nvPr/>
        </p:nvGrpSpPr>
        <p:grpSpPr>
          <a:xfrm>
            <a:off x="4427984" y="3068960"/>
            <a:ext cx="3649721" cy="1764507"/>
            <a:chOff x="4814212" y="2946332"/>
            <a:chExt cx="4690621" cy="2267744"/>
          </a:xfrm>
        </p:grpSpPr>
        <p:sp>
          <p:nvSpPr>
            <p:cNvPr id="24" name="矩形 23">
              <a:hlinkClick r:id="rId7" action="ppaction://hlinksldjump"/>
            </p:cNvPr>
            <p:cNvSpPr/>
            <p:nvPr/>
          </p:nvSpPr>
          <p:spPr>
            <a:xfrm>
              <a:off x="4815852" y="2946332"/>
              <a:ext cx="4688981" cy="2267744"/>
            </a:xfrm>
            <a:prstGeom prst="rect">
              <a:avLst/>
            </a:prstGeom>
            <a:solidFill>
              <a:srgbClr val="1E8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Picture 3">
              <a:hlinkClick r:id="rId7"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4212" y="2946332"/>
              <a:ext cx="4690621"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 name="TextBox 58">
              <a:hlinkClick r:id="rId7" action="ppaction://hlinksldjump"/>
            </p:cNvPr>
            <p:cNvSpPr txBox="1"/>
            <p:nvPr/>
          </p:nvSpPr>
          <p:spPr>
            <a:xfrm>
              <a:off x="4927758" y="3150650"/>
              <a:ext cx="4463526" cy="1859106"/>
            </a:xfrm>
            <a:prstGeom prst="rect">
              <a:avLst/>
            </a:prstGeom>
            <a:noFill/>
          </p:spPr>
          <p:txBody>
            <a:bodyPr wrap="square" rtlCol="0">
              <a:spAutoFit/>
            </a:bodyPr>
            <a:lstStyle/>
            <a:p>
              <a:r>
                <a:rPr lang="en-US" altLang="zh-CN" sz="4800" dirty="0" smtClean="0">
                  <a:latin typeface="微软雅黑" pitchFamily="34" charset="-122"/>
                  <a:ea typeface="微软雅黑" pitchFamily="34" charset="-122"/>
                </a:rPr>
                <a:t>OS</a:t>
              </a:r>
              <a:r>
                <a:rPr lang="zh-CN" altLang="en-US" sz="4800" dirty="0" smtClean="0">
                  <a:latin typeface="微软雅黑" pitchFamily="34" charset="-122"/>
                  <a:ea typeface="微软雅黑" pitchFamily="34" charset="-122"/>
                </a:rPr>
                <a:t>期中展示</a:t>
              </a:r>
              <a:endParaRPr lang="en-US" altLang="zh-CN" sz="4800" dirty="0" smtClean="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r>
                <a:rPr lang="zh-CN" altLang="en-US" sz="2000" dirty="0" smtClean="0">
                  <a:latin typeface="微软雅黑" pitchFamily="34" charset="-122"/>
                  <a:ea typeface="微软雅黑" pitchFamily="34" charset="-122"/>
                </a:rPr>
                <a:t>刘睿</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刘洪甫</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赵竟霖</a:t>
              </a:r>
              <a:endParaRPr lang="zh-CN" altLang="en-US" sz="2000" dirty="0">
                <a:latin typeface="微软雅黑" pitchFamily="34" charset="-122"/>
                <a:ea typeface="微软雅黑" pitchFamily="34" charset="-122"/>
              </a:endParaRPr>
            </a:p>
          </p:txBody>
        </p:sp>
      </p:grpSp>
      <p:grpSp>
        <p:nvGrpSpPr>
          <p:cNvPr id="1050" name="组合 1049"/>
          <p:cNvGrpSpPr/>
          <p:nvPr/>
        </p:nvGrpSpPr>
        <p:grpSpPr>
          <a:xfrm>
            <a:off x="2411761" y="3068960"/>
            <a:ext cx="1765124" cy="1764507"/>
            <a:chOff x="2411760" y="2946332"/>
            <a:chExt cx="2268537" cy="2267744"/>
          </a:xfrm>
        </p:grpSpPr>
        <p:grpSp>
          <p:nvGrpSpPr>
            <p:cNvPr id="17" name="组合 16"/>
            <p:cNvGrpSpPr/>
            <p:nvPr/>
          </p:nvGrpSpPr>
          <p:grpSpPr>
            <a:xfrm>
              <a:off x="2411760" y="2946332"/>
              <a:ext cx="2268537" cy="2267744"/>
              <a:chOff x="-793" y="548680"/>
              <a:chExt cx="2268537" cy="2267744"/>
            </a:xfrm>
          </p:grpSpPr>
          <p:sp>
            <p:nvSpPr>
              <p:cNvPr id="18" name="矩形 17">
                <a:hlinkClick r:id="rId7" action="ppaction://hlinksldjump"/>
              </p:cNvPr>
              <p:cNvSpPr/>
              <p:nvPr/>
            </p:nvSpPr>
            <p:spPr>
              <a:xfrm>
                <a:off x="0" y="548680"/>
                <a:ext cx="2267744" cy="2267744"/>
              </a:xfrm>
              <a:prstGeom prst="rect">
                <a:avLst/>
              </a:prstGeom>
              <a:solidFill>
                <a:srgbClr val="1E8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Picture 3">
                <a:hlinkClick r:id="rId7"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 y="548680"/>
                <a:ext cx="226853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38" name="Picture 11" descr="E:\研二上学期\20120110_波司登PPT大赛宣传片\图表\5.png">
              <a:hlinkClick r:id="rId7" action="ppaction://hlinksldjump"/>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70150" y="3227319"/>
              <a:ext cx="1352550" cy="14509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46" name="组合 1045"/>
          <p:cNvGrpSpPr/>
          <p:nvPr/>
        </p:nvGrpSpPr>
        <p:grpSpPr>
          <a:xfrm>
            <a:off x="6300192" y="1051916"/>
            <a:ext cx="1765124" cy="1764507"/>
            <a:chOff x="7236296" y="548680"/>
            <a:chExt cx="2268537" cy="2267744"/>
          </a:xfrm>
        </p:grpSpPr>
        <p:grpSp>
          <p:nvGrpSpPr>
            <p:cNvPr id="26" name="组合 25"/>
            <p:cNvGrpSpPr/>
            <p:nvPr/>
          </p:nvGrpSpPr>
          <p:grpSpPr>
            <a:xfrm>
              <a:off x="7236296" y="548680"/>
              <a:ext cx="2268537" cy="2267744"/>
              <a:chOff x="-793" y="548680"/>
              <a:chExt cx="2268537" cy="2267744"/>
            </a:xfrm>
          </p:grpSpPr>
          <p:sp>
            <p:nvSpPr>
              <p:cNvPr id="27" name="矩形 26">
                <a:hlinkClick r:id="rId9" action="ppaction://hlinksldjump"/>
              </p:cNvPr>
              <p:cNvSpPr/>
              <p:nvPr/>
            </p:nvSpPr>
            <p:spPr>
              <a:xfrm>
                <a:off x="0" y="548680"/>
                <a:ext cx="2267744" cy="2267744"/>
              </a:xfrm>
              <a:prstGeom prst="rect">
                <a:avLst/>
              </a:prstGeom>
              <a:solidFill>
                <a:srgbClr val="1E8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Picture 3">
                <a:hlinkClick r:id="rId9"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 y="548680"/>
                <a:ext cx="226853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41" name="Picture 13" descr="C:\Users\Windows\Desktop\metrostation_by_yankoa-d312tty\PNG\Navigation\white\MB_0014_world1.png">
              <a:hlinkClick r:id="rId9" action="ppaction://hlinksldjump"/>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05230" y="899886"/>
              <a:ext cx="1565332" cy="156533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65910840"/>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031"/>
                    </p:tgtEl>
                  </p:cond>
                </p:stCondLst>
                <p:endSync evt="end" delay="0">
                  <p:rtn val="all"/>
                </p:endSync>
                <p:childTnLst>
                  <p:par>
                    <p:cTn id="3" fill="hold">
                      <p:stCondLst>
                        <p:cond delay="0"/>
                      </p:stCondLst>
                      <p:childTnLst>
                        <p:par>
                          <p:cTn id="4" fill="hold">
                            <p:stCondLst>
                              <p:cond delay="0"/>
                            </p:stCondLst>
                            <p:childTnLst>
                              <p:par>
                                <p:cTn id="5" presetID="35" presetClass="path" presetSubtype="0" accel="50000" decel="50000" fill="hold" nodeType="withEffect">
                                  <p:stCondLst>
                                    <p:cond delay="0"/>
                                  </p:stCondLst>
                                  <p:childTnLst>
                                    <p:animMotion origin="layout" path="M 2.22222E-6 -3.7037E-7 L -0.83264 -3.7037E-7 " pathEditMode="relative" rAng="0" ptsTypes="AA">
                                      <p:cBhvr>
                                        <p:cTn id="6" dur="1000" fill="hold"/>
                                        <p:tgtEl>
                                          <p:spTgt spid="11"/>
                                        </p:tgtEl>
                                        <p:attrNameLst>
                                          <p:attrName>ppt_x</p:attrName>
                                          <p:attrName>ppt_y</p:attrName>
                                        </p:attrNameLst>
                                      </p:cBhvr>
                                      <p:rCtr x="-41632" y="0"/>
                                    </p:animMotion>
                                  </p:childTnLst>
                                </p:cTn>
                              </p:par>
                              <p:par>
                                <p:cTn id="7" presetID="35" presetClass="path" presetSubtype="0" accel="50000" decel="50000" fill="hold" nodeType="withEffect">
                                  <p:stCondLst>
                                    <p:cond delay="0"/>
                                  </p:stCondLst>
                                  <p:childTnLst>
                                    <p:animMotion origin="layout" path="M 2.22222E-6 -3.7037E-7 L -0.83264 -3.7037E-7 " pathEditMode="relative" rAng="0" ptsTypes="AA">
                                      <p:cBhvr>
                                        <p:cTn id="8" dur="1000" fill="hold"/>
                                        <p:tgtEl>
                                          <p:spTgt spid="1036"/>
                                        </p:tgtEl>
                                        <p:attrNameLst>
                                          <p:attrName>ppt_x</p:attrName>
                                          <p:attrName>ppt_y</p:attrName>
                                        </p:attrNameLst>
                                      </p:cBhvr>
                                      <p:rCtr x="-41632" y="0"/>
                                    </p:animMotion>
                                  </p:childTnLst>
                                </p:cTn>
                              </p:par>
                              <p:par>
                                <p:cTn id="9" presetID="35" presetClass="path" presetSubtype="0" accel="50000" decel="50000" fill="hold" nodeType="withEffect">
                                  <p:stCondLst>
                                    <p:cond delay="0"/>
                                  </p:stCondLst>
                                  <p:childTnLst>
                                    <p:animMotion origin="layout" path="M 2.22222E-6 -3.7037E-7 L -0.83264 -3.7037E-7 " pathEditMode="relative" rAng="0" ptsTypes="AA">
                                      <p:cBhvr>
                                        <p:cTn id="10" dur="1000" fill="hold"/>
                                        <p:tgtEl>
                                          <p:spTgt spid="1046"/>
                                        </p:tgtEl>
                                        <p:attrNameLst>
                                          <p:attrName>ppt_x</p:attrName>
                                          <p:attrName>ppt_y</p:attrName>
                                        </p:attrNameLst>
                                      </p:cBhvr>
                                      <p:rCtr x="-41632" y="0"/>
                                    </p:animMotion>
                                  </p:childTnLst>
                                </p:cTn>
                              </p:par>
                              <p:par>
                                <p:cTn id="11" presetID="35" presetClass="path" presetSubtype="0" accel="50000" decel="50000" fill="hold" nodeType="withEffect">
                                  <p:stCondLst>
                                    <p:cond delay="0"/>
                                  </p:stCondLst>
                                  <p:childTnLst>
                                    <p:animMotion origin="layout" path="M 2.22222E-6 -3.7037E-7 L -0.83264 -3.7037E-7 " pathEditMode="relative" rAng="0" ptsTypes="AA">
                                      <p:cBhvr>
                                        <p:cTn id="12" dur="1000" fill="hold"/>
                                        <p:tgtEl>
                                          <p:spTgt spid="1049"/>
                                        </p:tgtEl>
                                        <p:attrNameLst>
                                          <p:attrName>ppt_x</p:attrName>
                                          <p:attrName>ppt_y</p:attrName>
                                        </p:attrNameLst>
                                      </p:cBhvr>
                                      <p:rCtr x="-41632" y="0"/>
                                    </p:animMotion>
                                  </p:childTnLst>
                                </p:cTn>
                              </p:par>
                              <p:par>
                                <p:cTn id="13" presetID="35" presetClass="path" presetSubtype="0" accel="50000" decel="50000" fill="hold" nodeType="withEffect">
                                  <p:stCondLst>
                                    <p:cond delay="0"/>
                                  </p:stCondLst>
                                  <p:childTnLst>
                                    <p:animMotion origin="layout" path="M 2.22222E-6 -3.7037E-7 L -0.83264 -3.7037E-7 " pathEditMode="relative" rAng="0" ptsTypes="AA">
                                      <p:cBhvr>
                                        <p:cTn id="14" dur="1000" fill="hold"/>
                                        <p:tgtEl>
                                          <p:spTgt spid="1050"/>
                                        </p:tgtEl>
                                        <p:attrNameLst>
                                          <p:attrName>ppt_x</p:attrName>
                                          <p:attrName>ppt_y</p:attrName>
                                        </p:attrNameLst>
                                      </p:cBhvr>
                                      <p:rCtr x="-41632" y="0"/>
                                    </p:animMotion>
                                  </p:childTnLst>
                                </p:cTn>
                              </p:par>
                              <p:par>
                                <p:cTn id="15" presetID="35" presetClass="path" presetSubtype="0" accel="50000" decel="50000" fill="hold" nodeType="withEffect">
                                  <p:stCondLst>
                                    <p:cond delay="0"/>
                                  </p:stCondLst>
                                  <p:childTnLst>
                                    <p:animMotion origin="layout" path="M 2.22222E-6 -3.7037E-7 L -0.83264 -3.7037E-7 " pathEditMode="relative" rAng="0" ptsTypes="AA">
                                      <p:cBhvr>
                                        <p:cTn id="16" dur="1000" fill="hold"/>
                                        <p:tgtEl>
                                          <p:spTgt spid="1051"/>
                                        </p:tgtEl>
                                        <p:attrNameLst>
                                          <p:attrName>ppt_x</p:attrName>
                                          <p:attrName>ppt_y</p:attrName>
                                        </p:attrNameLst>
                                      </p:cBhvr>
                                      <p:rCtr x="-41632" y="0"/>
                                    </p:animMotion>
                                  </p:childTnLst>
                                </p:cTn>
                              </p:par>
                            </p:childTnLst>
                          </p:cTn>
                        </p:par>
                      </p:childTnLst>
                    </p:cTn>
                  </p:par>
                </p:childTnLst>
              </p:cTn>
              <p:nextCondLst>
                <p:cond evt="onClick" delay="0">
                  <p:tgtEl>
                    <p:spTgt spid="1031"/>
                  </p:tgtEl>
                </p:cond>
              </p:nextCondLst>
            </p:seq>
            <p:seq concurrent="1" nextAc="seek">
              <p:cTn id="17" restart="whenNotActive" fill="hold" evtFilter="cancelBubble" nodeType="interactiveSeq">
                <p:stCondLst>
                  <p:cond evt="onClick" delay="0">
                    <p:tgtEl>
                      <p:spTgt spid="52"/>
                    </p:tgtEl>
                  </p:cond>
                </p:stCondLst>
                <p:endSync evt="end" delay="0">
                  <p:rtn val="all"/>
                </p:endSync>
                <p:childTnLst>
                  <p:par>
                    <p:cTn id="18" fill="hold">
                      <p:stCondLst>
                        <p:cond delay="0"/>
                      </p:stCondLst>
                      <p:childTnLst>
                        <p:par>
                          <p:cTn id="19" fill="hold">
                            <p:stCondLst>
                              <p:cond delay="0"/>
                            </p:stCondLst>
                            <p:childTnLst>
                              <p:par>
                                <p:cTn id="20" presetID="63" presetClass="path" presetSubtype="0" accel="50000" decel="50000" fill="hold" nodeType="withEffect">
                                  <p:stCondLst>
                                    <p:cond delay="0"/>
                                  </p:stCondLst>
                                  <p:childTnLst>
                                    <p:animMotion origin="layout" path="M -0.83264 -3.7037E-7 L -0.03351 -3.7037E-7 " pathEditMode="relative" rAng="0" ptsTypes="AA">
                                      <p:cBhvr>
                                        <p:cTn id="21" dur="1000" fill="hold"/>
                                        <p:tgtEl>
                                          <p:spTgt spid="11"/>
                                        </p:tgtEl>
                                        <p:attrNameLst>
                                          <p:attrName>ppt_x</p:attrName>
                                          <p:attrName>ppt_y</p:attrName>
                                        </p:attrNameLst>
                                      </p:cBhvr>
                                      <p:rCtr x="39965" y="0"/>
                                    </p:animMotion>
                                  </p:childTnLst>
                                </p:cTn>
                              </p:par>
                              <p:par>
                                <p:cTn id="22" presetID="63" presetClass="path" presetSubtype="0" accel="50000" decel="50000" fill="hold" nodeType="withEffect">
                                  <p:stCondLst>
                                    <p:cond delay="0"/>
                                  </p:stCondLst>
                                  <p:childTnLst>
                                    <p:animMotion origin="layout" path="M -0.83264 -3.7037E-7 L -0.03351 -3.7037E-7 " pathEditMode="relative" rAng="0" ptsTypes="AA">
                                      <p:cBhvr>
                                        <p:cTn id="23" dur="1000" fill="hold"/>
                                        <p:tgtEl>
                                          <p:spTgt spid="1036"/>
                                        </p:tgtEl>
                                        <p:attrNameLst>
                                          <p:attrName>ppt_x</p:attrName>
                                          <p:attrName>ppt_y</p:attrName>
                                        </p:attrNameLst>
                                      </p:cBhvr>
                                      <p:rCtr x="39965" y="0"/>
                                    </p:animMotion>
                                  </p:childTnLst>
                                </p:cTn>
                              </p:par>
                              <p:par>
                                <p:cTn id="24" presetID="63" presetClass="path" presetSubtype="0" accel="50000" decel="50000" fill="hold" nodeType="withEffect">
                                  <p:stCondLst>
                                    <p:cond delay="0"/>
                                  </p:stCondLst>
                                  <p:childTnLst>
                                    <p:animMotion origin="layout" path="M -0.83264 -3.7037E-7 L -0.03351 -3.7037E-7 " pathEditMode="relative" rAng="0" ptsTypes="AA">
                                      <p:cBhvr>
                                        <p:cTn id="25" dur="1000" fill="hold"/>
                                        <p:tgtEl>
                                          <p:spTgt spid="1046"/>
                                        </p:tgtEl>
                                        <p:attrNameLst>
                                          <p:attrName>ppt_x</p:attrName>
                                          <p:attrName>ppt_y</p:attrName>
                                        </p:attrNameLst>
                                      </p:cBhvr>
                                      <p:rCtr x="39965" y="0"/>
                                    </p:animMotion>
                                  </p:childTnLst>
                                </p:cTn>
                              </p:par>
                              <p:par>
                                <p:cTn id="26" presetID="63" presetClass="path" presetSubtype="0" accel="50000" decel="50000" fill="hold" nodeType="withEffect">
                                  <p:stCondLst>
                                    <p:cond delay="0"/>
                                  </p:stCondLst>
                                  <p:childTnLst>
                                    <p:animMotion origin="layout" path="M -0.83264 -3.7037E-7 L -0.03351 -3.7037E-7 " pathEditMode="relative" rAng="0" ptsTypes="AA">
                                      <p:cBhvr>
                                        <p:cTn id="27" dur="1000" fill="hold"/>
                                        <p:tgtEl>
                                          <p:spTgt spid="1049"/>
                                        </p:tgtEl>
                                        <p:attrNameLst>
                                          <p:attrName>ppt_x</p:attrName>
                                          <p:attrName>ppt_y</p:attrName>
                                        </p:attrNameLst>
                                      </p:cBhvr>
                                      <p:rCtr x="39965" y="0"/>
                                    </p:animMotion>
                                  </p:childTnLst>
                                </p:cTn>
                              </p:par>
                              <p:par>
                                <p:cTn id="28" presetID="63" presetClass="path" presetSubtype="0" accel="50000" decel="50000" fill="hold" nodeType="withEffect">
                                  <p:stCondLst>
                                    <p:cond delay="0"/>
                                  </p:stCondLst>
                                  <p:childTnLst>
                                    <p:animMotion origin="layout" path="M -0.83264 -3.7037E-7 L -0.03351 -3.7037E-7 " pathEditMode="relative" rAng="0" ptsTypes="AA">
                                      <p:cBhvr>
                                        <p:cTn id="29" dur="1000" fill="hold"/>
                                        <p:tgtEl>
                                          <p:spTgt spid="1050"/>
                                        </p:tgtEl>
                                        <p:attrNameLst>
                                          <p:attrName>ppt_x</p:attrName>
                                          <p:attrName>ppt_y</p:attrName>
                                        </p:attrNameLst>
                                      </p:cBhvr>
                                      <p:rCtr x="39965" y="0"/>
                                    </p:animMotion>
                                  </p:childTnLst>
                                </p:cTn>
                              </p:par>
                              <p:par>
                                <p:cTn id="30" presetID="63" presetClass="path" presetSubtype="0" accel="50000" decel="50000" fill="hold" nodeType="withEffect">
                                  <p:stCondLst>
                                    <p:cond delay="0"/>
                                  </p:stCondLst>
                                  <p:childTnLst>
                                    <p:animMotion origin="layout" path="M -0.83264 -3.7037E-7 L -0.03351 -3.7037E-7 " pathEditMode="relative" rAng="0" ptsTypes="AA">
                                      <p:cBhvr>
                                        <p:cTn id="31" dur="1000" fill="hold"/>
                                        <p:tgtEl>
                                          <p:spTgt spid="1051"/>
                                        </p:tgtEl>
                                        <p:attrNameLst>
                                          <p:attrName>ppt_x</p:attrName>
                                          <p:attrName>ppt_y</p:attrName>
                                        </p:attrNameLst>
                                      </p:cBhvr>
                                      <p:rCtr x="39965" y="0"/>
                                    </p:animMotion>
                                  </p:childTnLst>
                                </p:cTn>
                              </p:par>
                            </p:childTnLst>
                          </p:cTn>
                        </p:par>
                      </p:childTnLst>
                    </p:cTn>
                  </p:par>
                </p:childTnLst>
              </p:cTn>
              <p:nextCondLst>
                <p:cond evt="onClick" delay="0">
                  <p:tgtEl>
                    <p:spTgt spid="52"/>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40146"/>
            <a:ext cx="4909879" cy="830997"/>
          </a:xfrm>
          <a:prstGeom prst="rect">
            <a:avLst/>
          </a:prstGeom>
          <a:noFill/>
        </p:spPr>
        <p:txBody>
          <a:bodyPr wrap="square" rtlCol="0">
            <a:spAutoFit/>
          </a:bodyPr>
          <a:lstStyle/>
          <a:p>
            <a:r>
              <a:rPr lang="zh-CN" altLang="en-US" sz="4800" dirty="0" smtClean="0">
                <a:latin typeface="微软雅黑" pitchFamily="34" charset="-122"/>
                <a:ea typeface="微软雅黑" pitchFamily="34" charset="-122"/>
              </a:rPr>
              <a:t>文件系统</a:t>
            </a:r>
            <a:endParaRPr lang="en-US" altLang="zh-CN" sz="4800" dirty="0" smtClean="0">
              <a:latin typeface="微软雅黑" pitchFamily="34" charset="-122"/>
              <a:ea typeface="微软雅黑" pitchFamily="34" charset="-122"/>
            </a:endParaRPr>
          </a:p>
        </p:txBody>
      </p:sp>
      <p:sp>
        <p:nvSpPr>
          <p:cNvPr id="15" name="一"/>
          <p:cNvSpPr/>
          <p:nvPr/>
        </p:nvSpPr>
        <p:spPr>
          <a:xfrm>
            <a:off x="3707904" y="6345324"/>
            <a:ext cx="180020" cy="1800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二"/>
          <p:cNvSpPr/>
          <p:nvPr/>
        </p:nvSpPr>
        <p:spPr>
          <a:xfrm>
            <a:off x="4265966" y="6345324"/>
            <a:ext cx="180020" cy="1800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三"/>
          <p:cNvSpPr/>
          <p:nvPr/>
        </p:nvSpPr>
        <p:spPr>
          <a:xfrm>
            <a:off x="4824028" y="6345324"/>
            <a:ext cx="180020" cy="1800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向左" descr="C:\Users\Windows\Desktop\metrostation_by_yankoa-d312tty\PNG\System\White\MB_0006_back.png">
            <a:hlinkClick r:id="rId2" action="ppaction://hlinksldjump"/>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5872" y="5840506"/>
            <a:ext cx="540824" cy="540822"/>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182" y="981398"/>
            <a:ext cx="5972653" cy="4643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1239" y="140146"/>
            <a:ext cx="5962650"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9426" y="3140968"/>
            <a:ext cx="6393714" cy="1502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805625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1000" fill="hold"/>
                                        <p:tgtEl>
                                          <p:spTgt spid="7170"/>
                                        </p:tgtEl>
                                        <p:attrNameLst>
                                          <p:attrName>ppt_x</p:attrName>
                                        </p:attrNameLst>
                                      </p:cBhvr>
                                      <p:tavLst>
                                        <p:tav tm="0">
                                          <p:val>
                                            <p:strVal val="1+#ppt_w/2"/>
                                          </p:val>
                                        </p:tav>
                                        <p:tav tm="100000">
                                          <p:val>
                                            <p:strVal val="#ppt_x"/>
                                          </p:val>
                                        </p:tav>
                                      </p:tavLst>
                                    </p:anim>
                                    <p:anim calcmode="lin" valueType="num">
                                      <p:cBhvr additive="base">
                                        <p:cTn id="8" dur="1000" fill="hold"/>
                                        <p:tgtEl>
                                          <p:spTgt spid="717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171"/>
                                        </p:tgtEl>
                                        <p:attrNameLst>
                                          <p:attrName>style.visibility</p:attrName>
                                        </p:attrNameLst>
                                      </p:cBhvr>
                                      <p:to>
                                        <p:strVal val="visible"/>
                                      </p:to>
                                    </p:set>
                                    <p:anim calcmode="lin" valueType="num">
                                      <p:cBhvr additive="base">
                                        <p:cTn id="13" dur="1000" fill="hold"/>
                                        <p:tgtEl>
                                          <p:spTgt spid="7171"/>
                                        </p:tgtEl>
                                        <p:attrNameLst>
                                          <p:attrName>ppt_x</p:attrName>
                                        </p:attrNameLst>
                                      </p:cBhvr>
                                      <p:tavLst>
                                        <p:tav tm="0">
                                          <p:val>
                                            <p:strVal val="1+#ppt_w/2"/>
                                          </p:val>
                                        </p:tav>
                                        <p:tav tm="100000">
                                          <p:val>
                                            <p:strVal val="#ppt_x"/>
                                          </p:val>
                                        </p:tav>
                                      </p:tavLst>
                                    </p:anim>
                                    <p:anim calcmode="lin" valueType="num">
                                      <p:cBhvr additive="base">
                                        <p:cTn id="14" dur="1000" fill="hold"/>
                                        <p:tgtEl>
                                          <p:spTgt spid="71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40146"/>
            <a:ext cx="4909879" cy="830997"/>
          </a:xfrm>
          <a:prstGeom prst="rect">
            <a:avLst/>
          </a:prstGeom>
          <a:noFill/>
        </p:spPr>
        <p:txBody>
          <a:bodyPr wrap="square" rtlCol="0">
            <a:spAutoFit/>
          </a:bodyPr>
          <a:lstStyle/>
          <a:p>
            <a:r>
              <a:rPr lang="zh-CN" altLang="en-US" sz="4800" dirty="0" smtClean="0">
                <a:latin typeface="微软雅黑" pitchFamily="34" charset="-122"/>
                <a:ea typeface="微软雅黑" pitchFamily="34" charset="-122"/>
              </a:rPr>
              <a:t>文件系统</a:t>
            </a:r>
            <a:endParaRPr lang="en-US" altLang="zh-CN" sz="4800" dirty="0" smtClean="0">
              <a:latin typeface="微软雅黑" pitchFamily="34" charset="-122"/>
              <a:ea typeface="微软雅黑" pitchFamily="34" charset="-122"/>
            </a:endParaRPr>
          </a:p>
        </p:txBody>
      </p:sp>
      <p:sp>
        <p:nvSpPr>
          <p:cNvPr id="15" name="一"/>
          <p:cNvSpPr/>
          <p:nvPr/>
        </p:nvSpPr>
        <p:spPr>
          <a:xfrm>
            <a:off x="3707904" y="6345324"/>
            <a:ext cx="180020" cy="1800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二"/>
          <p:cNvSpPr/>
          <p:nvPr/>
        </p:nvSpPr>
        <p:spPr>
          <a:xfrm>
            <a:off x="4265966" y="6345324"/>
            <a:ext cx="180020" cy="1800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三"/>
          <p:cNvSpPr/>
          <p:nvPr/>
        </p:nvSpPr>
        <p:spPr>
          <a:xfrm>
            <a:off x="4824028" y="6345324"/>
            <a:ext cx="180020" cy="1800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向左" descr="C:\Users\Windows\Desktop\metrostation_by_yankoa-d312tty\PNG\System\White\MB_0006_back.png">
            <a:hlinkClick r:id="rId2" action="ppaction://hlinksldjump"/>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5872" y="5840506"/>
            <a:ext cx="540824" cy="540822"/>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031" y="1196752"/>
            <a:ext cx="6937890" cy="137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1382901" y="2964954"/>
            <a:ext cx="6442020" cy="2677656"/>
          </a:xfrm>
          <a:prstGeom prst="rect">
            <a:avLst/>
          </a:prstGeom>
          <a:noFill/>
        </p:spPr>
        <p:txBody>
          <a:bodyPr wrap="square" rtlCol="0">
            <a:spAutoFit/>
          </a:bodyPr>
          <a:lstStyle/>
          <a:p>
            <a:r>
              <a:rPr lang="en-US" altLang="zh-CN" sz="2400" dirty="0" smtClean="0"/>
              <a:t>“/”+”/”</a:t>
            </a:r>
          </a:p>
          <a:p>
            <a:r>
              <a:rPr lang="en-US" altLang="zh-CN" sz="2400" dirty="0" smtClean="0"/>
              <a:t>“/”+””</a:t>
            </a:r>
          </a:p>
          <a:p>
            <a:r>
              <a:rPr lang="en-US" altLang="zh-CN" sz="2400" dirty="0" smtClean="0"/>
              <a:t>“/</a:t>
            </a:r>
            <a:r>
              <a:rPr lang="en-US" altLang="zh-CN" sz="2400" dirty="0" err="1" smtClean="0"/>
              <a:t>fa</a:t>
            </a:r>
            <a:r>
              <a:rPr lang="en-US" altLang="zh-CN" sz="2400" dirty="0" smtClean="0"/>
              <a:t>”+””</a:t>
            </a:r>
          </a:p>
          <a:p>
            <a:r>
              <a:rPr lang="en-US" altLang="zh-CN" sz="2400" dirty="0" smtClean="0"/>
              <a:t>“/</a:t>
            </a:r>
            <a:r>
              <a:rPr lang="en-US" altLang="zh-CN" sz="2400" dirty="0" err="1" smtClean="0"/>
              <a:t>fa</a:t>
            </a:r>
            <a:r>
              <a:rPr lang="en-US" altLang="zh-CN" sz="2400" dirty="0" smtClean="0"/>
              <a:t>”+”</a:t>
            </a:r>
            <a:r>
              <a:rPr lang="en-US" altLang="zh-CN" sz="2400" dirty="0" err="1" smtClean="0"/>
              <a:t>fb</a:t>
            </a:r>
            <a:r>
              <a:rPr lang="en-US" altLang="zh-CN" sz="2400" dirty="0" smtClean="0"/>
              <a:t>”</a:t>
            </a:r>
          </a:p>
          <a:p>
            <a:r>
              <a:rPr lang="en-US" altLang="zh-CN" sz="2400" dirty="0" smtClean="0"/>
              <a:t>“/</a:t>
            </a:r>
            <a:r>
              <a:rPr lang="en-US" altLang="zh-CN" sz="2400" dirty="0" err="1" smtClean="0"/>
              <a:t>fa</a:t>
            </a:r>
            <a:r>
              <a:rPr lang="en-US" altLang="zh-CN" sz="2400" dirty="0" smtClean="0"/>
              <a:t>”+”../</a:t>
            </a:r>
            <a:r>
              <a:rPr lang="en-US" altLang="zh-CN" sz="2400" dirty="0" err="1" smtClean="0"/>
              <a:t>fa</a:t>
            </a:r>
            <a:r>
              <a:rPr lang="en-US" altLang="zh-CN" sz="2400" dirty="0" smtClean="0"/>
              <a:t>/../</a:t>
            </a:r>
            <a:r>
              <a:rPr lang="en-US" altLang="zh-CN" sz="2400" dirty="0" err="1" smtClean="0"/>
              <a:t>fa</a:t>
            </a:r>
            <a:r>
              <a:rPr lang="en-US" altLang="zh-CN" sz="2400" dirty="0" smtClean="0"/>
              <a:t>/..”</a:t>
            </a:r>
          </a:p>
          <a:p>
            <a:r>
              <a:rPr lang="en-US" altLang="zh-CN" sz="2400" dirty="0" smtClean="0"/>
              <a:t>“/</a:t>
            </a:r>
            <a:r>
              <a:rPr lang="en-US" altLang="zh-CN" sz="2400" dirty="0" err="1" smtClean="0"/>
              <a:t>fa</a:t>
            </a:r>
            <a:r>
              <a:rPr lang="en-US" altLang="zh-CN" sz="2400" dirty="0" smtClean="0"/>
              <a:t>”+”../../../../..”</a:t>
            </a:r>
          </a:p>
          <a:p>
            <a:r>
              <a:rPr lang="en-US" altLang="zh-CN" sz="2400" dirty="0" smtClean="0"/>
              <a:t>“/</a:t>
            </a:r>
            <a:r>
              <a:rPr lang="en-US" altLang="zh-CN" sz="2400" dirty="0" err="1" smtClean="0"/>
              <a:t>fa</a:t>
            </a:r>
            <a:r>
              <a:rPr lang="en-US" altLang="zh-CN" sz="2400" dirty="0" smtClean="0"/>
              <a:t>”+”…”</a:t>
            </a:r>
            <a:endParaRPr lang="zh-CN" altLang="en-US" sz="2400" dirty="0"/>
          </a:p>
        </p:txBody>
      </p:sp>
    </p:spTree>
    <p:extLst>
      <p:ext uri="{BB962C8B-B14F-4D97-AF65-F5344CB8AC3E}">
        <p14:creationId xmlns:p14="http://schemas.microsoft.com/office/powerpoint/2010/main" val="506939764"/>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40146"/>
            <a:ext cx="4909879" cy="830997"/>
          </a:xfrm>
          <a:prstGeom prst="rect">
            <a:avLst/>
          </a:prstGeom>
          <a:noFill/>
        </p:spPr>
        <p:txBody>
          <a:bodyPr wrap="square" rtlCol="0">
            <a:spAutoFit/>
          </a:bodyPr>
          <a:lstStyle/>
          <a:p>
            <a:r>
              <a:rPr lang="zh-CN" altLang="en-US" sz="4800" dirty="0" smtClean="0">
                <a:latin typeface="微软雅黑" pitchFamily="34" charset="-122"/>
                <a:ea typeface="微软雅黑" pitchFamily="34" charset="-122"/>
              </a:rPr>
              <a:t>文件系统</a:t>
            </a:r>
            <a:endParaRPr lang="en-US" altLang="zh-CN" sz="4800" dirty="0" smtClean="0">
              <a:latin typeface="微软雅黑" pitchFamily="34" charset="-122"/>
              <a:ea typeface="微软雅黑" pitchFamily="34" charset="-122"/>
            </a:endParaRPr>
          </a:p>
        </p:txBody>
      </p:sp>
      <p:sp>
        <p:nvSpPr>
          <p:cNvPr id="15" name="一"/>
          <p:cNvSpPr/>
          <p:nvPr/>
        </p:nvSpPr>
        <p:spPr>
          <a:xfrm>
            <a:off x="3707904" y="6345324"/>
            <a:ext cx="180020" cy="1800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二"/>
          <p:cNvSpPr/>
          <p:nvPr/>
        </p:nvSpPr>
        <p:spPr>
          <a:xfrm>
            <a:off x="4265966" y="6345324"/>
            <a:ext cx="180020" cy="1800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三"/>
          <p:cNvSpPr/>
          <p:nvPr/>
        </p:nvSpPr>
        <p:spPr>
          <a:xfrm>
            <a:off x="4824028" y="6345324"/>
            <a:ext cx="180020" cy="1800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向左" descr="C:\Users\Windows\Desktop\metrostation_by_yankoa-d312tty\PNG\System\White\MB_0006_back.png">
            <a:hlinkClick r:id="rId2" action="ppaction://hlinksldjump"/>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5872" y="5840506"/>
            <a:ext cx="540824" cy="540822"/>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834251" y="1164808"/>
            <a:ext cx="902811" cy="523220"/>
          </a:xfrm>
          <a:prstGeom prst="rect">
            <a:avLst/>
          </a:prstGeom>
        </p:spPr>
        <p:txBody>
          <a:bodyPr wrap="none">
            <a:spAutoFit/>
          </a:bodyPr>
          <a:lstStyle/>
          <a:p>
            <a:r>
              <a:rPr lang="zh-CN" altLang="en-US" sz="2800" dirty="0" smtClean="0">
                <a:latin typeface="微软雅黑" pitchFamily="34" charset="-122"/>
                <a:ea typeface="微软雅黑" pitchFamily="34" charset="-122"/>
              </a:rPr>
              <a:t>规划</a:t>
            </a:r>
            <a:endParaRPr lang="zh-CN" altLang="en-US" sz="2800" dirty="0">
              <a:latin typeface="微软雅黑" pitchFamily="34" charset="-122"/>
              <a:ea typeface="微软雅黑" pitchFamily="34" charset="-122"/>
            </a:endParaRPr>
          </a:p>
        </p:txBody>
      </p:sp>
      <p:sp>
        <p:nvSpPr>
          <p:cNvPr id="3" name="TextBox 2"/>
          <p:cNvSpPr txBox="1"/>
          <p:nvPr/>
        </p:nvSpPr>
        <p:spPr>
          <a:xfrm>
            <a:off x="2138294" y="1164808"/>
            <a:ext cx="5019323" cy="646331"/>
          </a:xfrm>
          <a:prstGeom prst="rect">
            <a:avLst/>
          </a:prstGeom>
          <a:noFill/>
        </p:spPr>
        <p:txBody>
          <a:bodyPr wrap="none" rtlCol="0">
            <a:spAutoFit/>
          </a:bodyPr>
          <a:lstStyle/>
          <a:p>
            <a:r>
              <a:rPr lang="zh-CN" altLang="en-US" dirty="0" smtClean="0"/>
              <a:t>读文件</a:t>
            </a:r>
            <a:r>
              <a:rPr lang="en-US" altLang="zh-CN" dirty="0" smtClean="0"/>
              <a:t>(</a:t>
            </a:r>
            <a:r>
              <a:rPr lang="zh-CN" altLang="en-US" dirty="0" smtClean="0"/>
              <a:t>夹</a:t>
            </a:r>
            <a:r>
              <a:rPr lang="en-US" altLang="zh-CN" dirty="0" smtClean="0"/>
              <a:t>)</a:t>
            </a:r>
            <a:r>
              <a:rPr lang="zh-CN" altLang="en-US" dirty="0" smtClean="0"/>
              <a:t>可以正常工作</a:t>
            </a:r>
            <a:endParaRPr lang="en-US" altLang="zh-CN" dirty="0"/>
          </a:p>
          <a:p>
            <a:r>
              <a:rPr lang="zh-CN" altLang="en-US" dirty="0" smtClean="0"/>
              <a:t>之后增加新建</a:t>
            </a:r>
            <a:r>
              <a:rPr lang="en-US" altLang="zh-CN" dirty="0" smtClean="0"/>
              <a:t>/</a:t>
            </a:r>
            <a:r>
              <a:rPr lang="zh-CN" altLang="en-US" dirty="0" smtClean="0"/>
              <a:t>写</a:t>
            </a:r>
            <a:r>
              <a:rPr lang="en-US" altLang="zh-CN" dirty="0" smtClean="0"/>
              <a:t>/</a:t>
            </a:r>
            <a:r>
              <a:rPr lang="zh-CN" altLang="en-US" dirty="0" smtClean="0"/>
              <a:t>复制</a:t>
            </a:r>
            <a:r>
              <a:rPr lang="en-US" altLang="zh-CN" dirty="0" smtClean="0"/>
              <a:t>/</a:t>
            </a:r>
            <a:r>
              <a:rPr lang="zh-CN" altLang="en-US" dirty="0" smtClean="0"/>
              <a:t>剪切</a:t>
            </a:r>
            <a:r>
              <a:rPr lang="en-US" altLang="zh-CN" dirty="0" smtClean="0"/>
              <a:t>/</a:t>
            </a:r>
            <a:r>
              <a:rPr lang="zh-CN" altLang="en-US" dirty="0" smtClean="0"/>
              <a:t>删除</a:t>
            </a:r>
            <a:r>
              <a:rPr lang="en-US" altLang="zh-CN" dirty="0" smtClean="0"/>
              <a:t>/</a:t>
            </a:r>
            <a:r>
              <a:rPr lang="zh-CN" altLang="en-US" dirty="0" smtClean="0"/>
              <a:t>重命名等功能</a:t>
            </a:r>
            <a:endParaRPr lang="zh-CN" alt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0108" y="2111403"/>
            <a:ext cx="3791716" cy="1406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0108" y="3789040"/>
            <a:ext cx="5288439" cy="1735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1090797"/>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up)">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wipe(up)">
                                      <p:cBhvr>
                                        <p:cTn id="12"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40146"/>
            <a:ext cx="4909879" cy="830997"/>
          </a:xfrm>
          <a:prstGeom prst="rect">
            <a:avLst/>
          </a:prstGeom>
          <a:noFill/>
        </p:spPr>
        <p:txBody>
          <a:bodyPr wrap="square" rtlCol="0">
            <a:spAutoFit/>
          </a:bodyPr>
          <a:lstStyle/>
          <a:p>
            <a:r>
              <a:rPr lang="zh-CN" altLang="en-US" sz="4800" dirty="0" smtClean="0">
                <a:latin typeface="微软雅黑" pitchFamily="34" charset="-122"/>
                <a:ea typeface="微软雅黑" pitchFamily="34" charset="-122"/>
              </a:rPr>
              <a:t>应用程序</a:t>
            </a:r>
            <a:endParaRPr lang="en-US" altLang="zh-CN" sz="4800" dirty="0" smtClean="0">
              <a:latin typeface="微软雅黑" pitchFamily="34" charset="-122"/>
              <a:ea typeface="微软雅黑" pitchFamily="34" charset="-122"/>
            </a:endParaRPr>
          </a:p>
        </p:txBody>
      </p:sp>
      <p:sp>
        <p:nvSpPr>
          <p:cNvPr id="15" name="一"/>
          <p:cNvSpPr/>
          <p:nvPr/>
        </p:nvSpPr>
        <p:spPr>
          <a:xfrm>
            <a:off x="3707904" y="6345324"/>
            <a:ext cx="180020" cy="1800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二"/>
          <p:cNvSpPr/>
          <p:nvPr/>
        </p:nvSpPr>
        <p:spPr>
          <a:xfrm>
            <a:off x="4265966" y="6345324"/>
            <a:ext cx="180020" cy="1800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三"/>
          <p:cNvSpPr/>
          <p:nvPr/>
        </p:nvSpPr>
        <p:spPr>
          <a:xfrm>
            <a:off x="4824028" y="6345324"/>
            <a:ext cx="180020" cy="1800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向左" descr="C:\Users\Windows\Desktop\metrostation_by_yankoa-d312tty\PNG\System\White\MB_0006_back.png">
            <a:hlinkClick r:id="rId2" action="ppaction://hlinksldjump"/>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5872" y="5840506"/>
            <a:ext cx="540824" cy="5408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150074" y="370978"/>
            <a:ext cx="1345240" cy="369332"/>
          </a:xfrm>
          <a:prstGeom prst="rect">
            <a:avLst/>
          </a:prstGeom>
          <a:noFill/>
        </p:spPr>
        <p:txBody>
          <a:bodyPr wrap="none" rtlCol="0">
            <a:spAutoFit/>
          </a:bodyPr>
          <a:lstStyle/>
          <a:p>
            <a:r>
              <a:rPr lang="zh-CN" altLang="en-US" dirty="0" smtClean="0"/>
              <a:t>行编辑器</a:t>
            </a:r>
            <a:r>
              <a:rPr lang="en-US" altLang="zh-CN" dirty="0" err="1" smtClean="0"/>
              <a:t>ed</a:t>
            </a:r>
            <a:endParaRPr lang="zh-CN" altLang="en-US" dirty="0"/>
          </a:p>
        </p:txBody>
      </p:sp>
      <p:sp>
        <p:nvSpPr>
          <p:cNvPr id="4" name="矩形 3"/>
          <p:cNvSpPr/>
          <p:nvPr/>
        </p:nvSpPr>
        <p:spPr>
          <a:xfrm>
            <a:off x="566578" y="1628800"/>
            <a:ext cx="8080584" cy="3970318"/>
          </a:xfrm>
          <a:prstGeom prst="rect">
            <a:avLst/>
          </a:prstGeom>
        </p:spPr>
        <p:txBody>
          <a:bodyPr wrap="square">
            <a:spAutoFit/>
          </a:bodyPr>
          <a:lstStyle/>
          <a:p>
            <a:r>
              <a:rPr lang="en-US" altLang="zh-CN" i="1" dirty="0" err="1" smtClean="0"/>
              <a:t>ed</a:t>
            </a:r>
            <a:r>
              <a:rPr lang="zh-CN" altLang="en-US" dirty="0" smtClean="0"/>
              <a:t> </a:t>
            </a:r>
            <a:r>
              <a:rPr lang="zh-CN" altLang="en-US" dirty="0"/>
              <a:t>是一个 </a:t>
            </a:r>
            <a:r>
              <a:rPr lang="en-US" altLang="zh-CN" dirty="0"/>
              <a:t>Line Editor</a:t>
            </a:r>
            <a:r>
              <a:rPr lang="zh-CN" altLang="en-US" dirty="0"/>
              <a:t>（行编辑器），这意味着用户进行的编辑操作无法在屏幕上得到所见即所得的反馈。</a:t>
            </a:r>
            <a:r>
              <a:rPr lang="zh-CN" altLang="en-US" i="1" dirty="0"/>
              <a:t>*</a:t>
            </a:r>
            <a:r>
              <a:rPr lang="en-US" altLang="zh-CN" i="1" dirty="0" err="1"/>
              <a:t>ed</a:t>
            </a:r>
            <a:r>
              <a:rPr lang="en-US" altLang="zh-CN" i="1" dirty="0"/>
              <a:t>*</a:t>
            </a:r>
            <a:r>
              <a:rPr lang="zh-CN" altLang="en-US" dirty="0"/>
              <a:t> 在内存中维护一个缓冲区，用户所有的修改都会存在缓冲区中，直到 </a:t>
            </a:r>
            <a:r>
              <a:rPr lang="zh-CN" altLang="en-US" i="1" dirty="0"/>
              <a:t>*</a:t>
            </a:r>
            <a:r>
              <a:rPr lang="en-US" altLang="zh-CN" i="1" dirty="0"/>
              <a:t>w filename*</a:t>
            </a:r>
            <a:r>
              <a:rPr lang="zh-CN" altLang="en-US" dirty="0"/>
              <a:t> 命令将其写入文件</a:t>
            </a:r>
            <a:r>
              <a:rPr lang="zh-CN" altLang="en-US" dirty="0" smtClean="0"/>
              <a:t>。</a:t>
            </a:r>
            <a:endParaRPr lang="en-US" altLang="zh-CN" dirty="0" smtClean="0"/>
          </a:p>
          <a:p>
            <a:endParaRPr lang="en-US" altLang="zh-CN" dirty="0" smtClean="0"/>
          </a:p>
          <a:p>
            <a:r>
              <a:rPr lang="zh-CN" altLang="en-US" dirty="0" smtClean="0"/>
              <a:t> </a:t>
            </a:r>
            <a:r>
              <a:rPr lang="en-US" altLang="zh-CN" dirty="0"/>
              <a:t>a </a:t>
            </a:r>
            <a:r>
              <a:rPr lang="zh-CN" altLang="en-US" dirty="0"/>
              <a:t>命令用于向缓冲区的末尾加入文本，以单独一行的 </a:t>
            </a:r>
            <a:r>
              <a:rPr lang="en-US" altLang="zh-CN" dirty="0"/>
              <a:t>.</a:t>
            </a:r>
            <a:r>
              <a:rPr lang="zh-CN" altLang="en-US" dirty="0"/>
              <a:t>（英文句点）作为结束输入的标志。 </a:t>
            </a:r>
            <a:endParaRPr lang="en-US" altLang="zh-CN" dirty="0"/>
          </a:p>
          <a:p>
            <a:r>
              <a:rPr lang="en-US" altLang="zh-CN" dirty="0" smtClean="0"/>
              <a:t>p </a:t>
            </a:r>
            <a:r>
              <a:rPr lang="zh-CN" altLang="en-US" dirty="0"/>
              <a:t>命令可以向屏幕输出缓冲区的内容</a:t>
            </a:r>
            <a:r>
              <a:rPr lang="zh-CN" altLang="en-US" dirty="0" smtClean="0"/>
              <a:t>。</a:t>
            </a:r>
            <a:endParaRPr lang="en-US" altLang="zh-CN" dirty="0" smtClean="0"/>
          </a:p>
          <a:p>
            <a:r>
              <a:rPr lang="zh-CN" altLang="en-US" dirty="0" smtClean="0"/>
              <a:t> </a:t>
            </a:r>
            <a:r>
              <a:rPr lang="en-US" altLang="zh-CN" dirty="0"/>
              <a:t>2 </a:t>
            </a:r>
            <a:r>
              <a:rPr lang="zh-CN" altLang="en-US" dirty="0"/>
              <a:t>（一个单独的行号）用于选择需要修改的行</a:t>
            </a:r>
            <a:r>
              <a:rPr lang="zh-CN" altLang="en-US" dirty="0" smtClean="0"/>
              <a:t>。</a:t>
            </a:r>
            <a:endParaRPr lang="en-US" altLang="zh-CN" dirty="0" smtClean="0"/>
          </a:p>
          <a:p>
            <a:r>
              <a:rPr lang="zh-CN" altLang="en-US" dirty="0" smtClean="0"/>
              <a:t> </a:t>
            </a:r>
            <a:r>
              <a:rPr lang="en-US" altLang="zh-CN" dirty="0"/>
              <a:t>s/old/new </a:t>
            </a:r>
            <a:r>
              <a:rPr lang="zh-CN" altLang="en-US" dirty="0"/>
              <a:t>可以替换选择行中的 </a:t>
            </a:r>
            <a:r>
              <a:rPr lang="en-US" altLang="zh-CN" dirty="0"/>
              <a:t>old </a:t>
            </a:r>
            <a:r>
              <a:rPr lang="zh-CN" altLang="en-US" dirty="0"/>
              <a:t>为 </a:t>
            </a:r>
            <a:r>
              <a:rPr lang="en-US" altLang="zh-CN" dirty="0"/>
              <a:t>new</a:t>
            </a:r>
            <a:r>
              <a:rPr lang="zh-CN" altLang="en-US" dirty="0"/>
              <a:t>。 </a:t>
            </a:r>
            <a:endParaRPr lang="en-US" altLang="zh-CN" dirty="0" smtClean="0"/>
          </a:p>
          <a:p>
            <a:r>
              <a:rPr lang="en-US" altLang="zh-CN" dirty="0" smtClean="0"/>
              <a:t>2m3 </a:t>
            </a:r>
            <a:r>
              <a:rPr lang="zh-CN" altLang="en-US" dirty="0"/>
              <a:t>（行号 </a:t>
            </a:r>
            <a:r>
              <a:rPr lang="en-US" altLang="zh-CN" dirty="0"/>
              <a:t>m </a:t>
            </a:r>
            <a:r>
              <a:rPr lang="zh-CN" altLang="en-US" dirty="0"/>
              <a:t>行号）命令可以将第 </a:t>
            </a:r>
            <a:r>
              <a:rPr lang="en-US" altLang="zh-CN" dirty="0"/>
              <a:t>2 </a:t>
            </a:r>
            <a:r>
              <a:rPr lang="zh-CN" altLang="en-US" dirty="0"/>
              <a:t>行挪到第 </a:t>
            </a:r>
            <a:r>
              <a:rPr lang="en-US" altLang="zh-CN" dirty="0"/>
              <a:t>3 </a:t>
            </a:r>
            <a:r>
              <a:rPr lang="zh-CN" altLang="en-US" dirty="0"/>
              <a:t>行后面。特别的，</a:t>
            </a:r>
            <a:r>
              <a:rPr lang="en-US" altLang="zh-CN" dirty="0"/>
              <a:t>2m0 </a:t>
            </a:r>
            <a:r>
              <a:rPr lang="zh-CN" altLang="en-US" dirty="0"/>
              <a:t>表示把第二行放在第一行前面</a:t>
            </a:r>
            <a:r>
              <a:rPr lang="zh-CN" altLang="en-US" dirty="0" smtClean="0"/>
              <a:t>。</a:t>
            </a:r>
            <a:endParaRPr lang="en-US" altLang="zh-CN" dirty="0" smtClean="0"/>
          </a:p>
          <a:p>
            <a:r>
              <a:rPr lang="zh-CN" altLang="en-US" dirty="0" smtClean="0"/>
              <a:t> </a:t>
            </a:r>
            <a:r>
              <a:rPr lang="en-US" altLang="zh-CN" dirty="0"/>
              <a:t>q </a:t>
            </a:r>
            <a:r>
              <a:rPr lang="zh-CN" altLang="en-US" dirty="0"/>
              <a:t>命令用于退出 </a:t>
            </a:r>
            <a:r>
              <a:rPr lang="en-US" altLang="zh-CN" dirty="0" err="1"/>
              <a:t>ed</a:t>
            </a:r>
            <a:r>
              <a:rPr lang="en-US" altLang="zh-CN" dirty="0"/>
              <a:t> </a:t>
            </a:r>
            <a:r>
              <a:rPr lang="zh-CN" altLang="en-US" dirty="0"/>
              <a:t>编辑器</a:t>
            </a:r>
            <a:r>
              <a:rPr lang="zh-CN" altLang="en-US" dirty="0" smtClean="0"/>
              <a:t>。</a:t>
            </a:r>
            <a:endParaRPr lang="en-US" altLang="zh-CN" dirty="0" smtClean="0"/>
          </a:p>
          <a:p>
            <a:r>
              <a:rPr lang="zh-CN" altLang="en-US" dirty="0" smtClean="0"/>
              <a:t> </a:t>
            </a:r>
            <a:r>
              <a:rPr lang="zh-CN" altLang="en-US" dirty="0"/>
              <a:t>值得注意的是 </a:t>
            </a:r>
            <a:r>
              <a:rPr lang="en-US" altLang="zh-CN" dirty="0" err="1"/>
              <a:t>ed</a:t>
            </a:r>
            <a:r>
              <a:rPr lang="en-US" altLang="zh-CN" dirty="0"/>
              <a:t> </a:t>
            </a:r>
            <a:r>
              <a:rPr lang="zh-CN" altLang="en-US" dirty="0"/>
              <a:t>独特的报错方式：一个大大的 </a:t>
            </a:r>
            <a:r>
              <a:rPr lang="en-US" altLang="zh-CN" dirty="0"/>
              <a:t>?</a:t>
            </a:r>
            <a:r>
              <a:rPr lang="zh-CN" altLang="en-US" dirty="0"/>
              <a:t>。特别的，一个缓冲区没有保存的 </a:t>
            </a:r>
            <a:r>
              <a:rPr lang="en-US" altLang="zh-CN" dirty="0" err="1"/>
              <a:t>ed</a:t>
            </a:r>
            <a:r>
              <a:rPr lang="en-US" altLang="zh-CN" dirty="0"/>
              <a:t> </a:t>
            </a:r>
            <a:r>
              <a:rPr lang="zh-CN" altLang="en-US" dirty="0"/>
              <a:t>需要两个 </a:t>
            </a:r>
            <a:r>
              <a:rPr lang="en-US" altLang="zh-CN" dirty="0"/>
              <a:t>q </a:t>
            </a:r>
            <a:r>
              <a:rPr lang="zh-CN" altLang="en-US" dirty="0"/>
              <a:t>命令才可以退出，第一个 </a:t>
            </a:r>
            <a:r>
              <a:rPr lang="en-US" altLang="zh-CN" dirty="0"/>
              <a:t>q </a:t>
            </a:r>
            <a:r>
              <a:rPr lang="zh-CN" altLang="en-US" dirty="0"/>
              <a:t>命令的结果是一个大大的 </a:t>
            </a:r>
            <a:r>
              <a:rPr lang="en-US" altLang="zh-CN" dirty="0"/>
              <a:t>?</a:t>
            </a:r>
            <a:r>
              <a:rPr lang="zh-CN" altLang="en-US" dirty="0"/>
              <a:t>。</a:t>
            </a:r>
          </a:p>
        </p:txBody>
      </p:sp>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70218" y="971143"/>
            <a:ext cx="7245771" cy="4961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5275406"/>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01511 -0.00324 L -0.83056 0.00093 " pathEditMode="relative" rAng="0" ptsTypes="AA">
                                      <p:cBhvr>
                                        <p:cTn id="6" dur="2000" fill="hold"/>
                                        <p:tgtEl>
                                          <p:spTgt spid="12290"/>
                                        </p:tgtEl>
                                        <p:attrNameLst>
                                          <p:attrName>ppt_x</p:attrName>
                                          <p:attrName>ppt_y</p:attrName>
                                        </p:attrNameLst>
                                      </p:cBhvr>
                                      <p:rCtr x="-40781" y="208"/>
                                    </p:animMotion>
                                  </p:childTnLst>
                                </p:cTn>
                              </p:par>
                              <p:par>
                                <p:cTn id="7" presetID="10" presetClass="exit" presetSubtype="0" fill="hold" grpId="0" nodeType="withEffect">
                                  <p:stCondLst>
                                    <p:cond delay="0"/>
                                  </p:stCondLst>
                                  <p:childTnLst>
                                    <p:animEffect transition="out" filter="fade">
                                      <p:cBhvr>
                                        <p:cTn id="8" dur="1000"/>
                                        <p:tgtEl>
                                          <p:spTgt spid="4"/>
                                        </p:tgtEl>
                                      </p:cBhvr>
                                    </p:animEffect>
                                    <p:set>
                                      <p:cBhvr>
                                        <p:cTn id="9"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40146"/>
            <a:ext cx="4909879" cy="830997"/>
          </a:xfrm>
          <a:prstGeom prst="rect">
            <a:avLst/>
          </a:prstGeom>
          <a:noFill/>
        </p:spPr>
        <p:txBody>
          <a:bodyPr wrap="square" rtlCol="0">
            <a:spAutoFit/>
          </a:bodyPr>
          <a:lstStyle/>
          <a:p>
            <a:r>
              <a:rPr lang="zh-CN" altLang="en-US" sz="4800" dirty="0" smtClean="0">
                <a:latin typeface="微软雅黑" pitchFamily="34" charset="-122"/>
                <a:ea typeface="微软雅黑" pitchFamily="34" charset="-122"/>
              </a:rPr>
              <a:t>应用程序</a:t>
            </a:r>
            <a:endParaRPr lang="en-US" altLang="zh-CN" sz="4800" dirty="0" smtClean="0">
              <a:latin typeface="微软雅黑" pitchFamily="34" charset="-122"/>
              <a:ea typeface="微软雅黑" pitchFamily="34" charset="-122"/>
            </a:endParaRPr>
          </a:p>
        </p:txBody>
      </p:sp>
      <p:sp>
        <p:nvSpPr>
          <p:cNvPr id="15" name="一"/>
          <p:cNvSpPr/>
          <p:nvPr/>
        </p:nvSpPr>
        <p:spPr>
          <a:xfrm>
            <a:off x="3707904" y="6345324"/>
            <a:ext cx="180020" cy="1800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二"/>
          <p:cNvSpPr/>
          <p:nvPr/>
        </p:nvSpPr>
        <p:spPr>
          <a:xfrm>
            <a:off x="4265966" y="6345324"/>
            <a:ext cx="180020" cy="1800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三"/>
          <p:cNvSpPr/>
          <p:nvPr/>
        </p:nvSpPr>
        <p:spPr>
          <a:xfrm>
            <a:off x="4824028" y="6345324"/>
            <a:ext cx="180020" cy="1800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向左" descr="C:\Users\Windows\Desktop\metrostation_by_yankoa-d312tty\PNG\System\White\MB_0006_back.png">
            <a:hlinkClick r:id="rId2" action="ppaction://hlinksldjump"/>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5872" y="5840506"/>
            <a:ext cx="540824" cy="5408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150074" y="370978"/>
            <a:ext cx="184731" cy="369332"/>
          </a:xfrm>
          <a:prstGeom prst="rect">
            <a:avLst/>
          </a:prstGeom>
          <a:noFill/>
        </p:spPr>
        <p:txBody>
          <a:bodyPr wrap="none" rtlCol="0">
            <a:spAutoFit/>
          </a:bodyPr>
          <a:lstStyle/>
          <a:p>
            <a:endParaRPr lang="zh-CN" alt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967" y="2000982"/>
            <a:ext cx="5019675"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3407" y="945991"/>
            <a:ext cx="3381375"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1874159"/>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additive="base">
                                        <p:cTn id="7" dur="500" fill="hold"/>
                                        <p:tgtEl>
                                          <p:spTgt spid="1027"/>
                                        </p:tgtEl>
                                        <p:attrNameLst>
                                          <p:attrName>ppt_x</p:attrName>
                                        </p:attrNameLst>
                                      </p:cBhvr>
                                      <p:tavLst>
                                        <p:tav tm="0">
                                          <p:val>
                                            <p:strVal val="1+#ppt_w/2"/>
                                          </p:val>
                                        </p:tav>
                                        <p:tav tm="100000">
                                          <p:val>
                                            <p:strVal val="#ppt_x"/>
                                          </p:val>
                                        </p:tav>
                                      </p:tavLst>
                                    </p:anim>
                                    <p:anim calcmode="lin" valueType="num">
                                      <p:cBhvr additive="base">
                                        <p:cTn id="8" dur="500" fill="hold"/>
                                        <p:tgtEl>
                                          <p:spTgt spid="10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35720" y="2420888"/>
            <a:ext cx="1415772" cy="1569660"/>
          </a:xfrm>
          <a:prstGeom prst="rect">
            <a:avLst/>
          </a:prstGeom>
          <a:noFill/>
        </p:spPr>
        <p:txBody>
          <a:bodyPr wrap="none" rtlCol="0">
            <a:spAutoFit/>
          </a:bodyPr>
          <a:lstStyle/>
          <a:p>
            <a:r>
              <a:rPr lang="zh-CN" altLang="en-US" sz="9600" dirty="0" smtClean="0"/>
              <a:t>完</a:t>
            </a:r>
            <a:endParaRPr lang="zh-CN" altLang="en-US" sz="9600" dirty="0"/>
          </a:p>
        </p:txBody>
      </p:sp>
    </p:spTree>
    <p:extLst>
      <p:ext uri="{BB962C8B-B14F-4D97-AF65-F5344CB8AC3E}">
        <p14:creationId xmlns:p14="http://schemas.microsoft.com/office/powerpoint/2010/main" val="2372746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向右" descr="C:\Users\Windows\Desktop\metrostation_by_yankoa-d312tty\PNG\System\White\MB_0006_ba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7901987" y="5714999"/>
            <a:ext cx="540822" cy="540824"/>
          </a:xfrm>
          <a:prstGeom prst="rect">
            <a:avLst/>
          </a:prstGeom>
          <a:noFill/>
          <a:extLst>
            <a:ext uri="{909E8E84-426E-40DD-AFC4-6F175D3DCCD1}">
              <a14:hiddenFill xmlns:a14="http://schemas.microsoft.com/office/drawing/2010/main">
                <a:solidFill>
                  <a:srgbClr val="FFFFFF"/>
                </a:solidFill>
              </a14:hiddenFill>
            </a:ext>
          </a:extLst>
        </p:spPr>
      </p:pic>
      <p:pic>
        <p:nvPicPr>
          <p:cNvPr id="52" name="向左" descr="C:\Users\Windows\Desktop\metrostation_by_yankoa-d312tty\PNG\System\White\MB_0006_ba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5872" y="5715001"/>
            <a:ext cx="540824" cy="540822"/>
          </a:xfrm>
          <a:prstGeom prst="rect">
            <a:avLst/>
          </a:prstGeom>
          <a:noFill/>
          <a:extLst>
            <a:ext uri="{909E8E84-426E-40DD-AFC4-6F175D3DCCD1}">
              <a14:hiddenFill xmlns:a14="http://schemas.microsoft.com/office/drawing/2010/main">
                <a:solidFill>
                  <a:srgbClr val="FFFFFF"/>
                </a:solidFill>
              </a14:hiddenFill>
            </a:ext>
          </a:extLst>
        </p:spPr>
      </p:pic>
      <p:grpSp>
        <p:nvGrpSpPr>
          <p:cNvPr id="60" name="组合 59"/>
          <p:cNvGrpSpPr/>
          <p:nvPr/>
        </p:nvGrpSpPr>
        <p:grpSpPr>
          <a:xfrm>
            <a:off x="3384058" y="2946332"/>
            <a:ext cx="2256612" cy="2267744"/>
            <a:chOff x="12015012" y="2946332"/>
            <a:chExt cx="4690621" cy="2267744"/>
          </a:xfrm>
        </p:grpSpPr>
        <p:grpSp>
          <p:nvGrpSpPr>
            <p:cNvPr id="61" name="组合 60"/>
            <p:cNvGrpSpPr/>
            <p:nvPr/>
          </p:nvGrpSpPr>
          <p:grpSpPr>
            <a:xfrm>
              <a:off x="12015012" y="2946332"/>
              <a:ext cx="4690621" cy="2267744"/>
              <a:chOff x="-793" y="548680"/>
              <a:chExt cx="2268537" cy="2267744"/>
            </a:xfrm>
          </p:grpSpPr>
          <p:sp>
            <p:nvSpPr>
              <p:cNvPr id="64" name="矩形 63">
                <a:hlinkClick r:id="rId3" action="ppaction://hlinksldjump"/>
              </p:cNvPr>
              <p:cNvSpPr/>
              <p:nvPr/>
            </p:nvSpPr>
            <p:spPr>
              <a:xfrm>
                <a:off x="0" y="548680"/>
                <a:ext cx="2267744" cy="2267744"/>
              </a:xfrm>
              <a:prstGeom prst="rect">
                <a:avLst/>
              </a:prstGeom>
              <a:solidFill>
                <a:srgbClr val="1E8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5" name="Picture 3">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 y="548680"/>
                <a:ext cx="226853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3" name="TextBox 62">
              <a:hlinkClick r:id="rId3" action="ppaction://hlinksldjump"/>
            </p:cNvPr>
            <p:cNvSpPr txBox="1"/>
            <p:nvPr/>
          </p:nvSpPr>
          <p:spPr>
            <a:xfrm>
              <a:off x="12919370" y="3269937"/>
              <a:ext cx="3129824" cy="1569660"/>
            </a:xfrm>
            <a:prstGeom prst="rect">
              <a:avLst/>
            </a:prstGeom>
            <a:noFill/>
          </p:spPr>
          <p:txBody>
            <a:bodyPr wrap="square" rtlCol="0">
              <a:spAutoFit/>
            </a:bodyPr>
            <a:lstStyle/>
            <a:p>
              <a:r>
                <a:rPr lang="zh-CN" altLang="en-US" sz="4800" dirty="0" smtClean="0">
                  <a:latin typeface="微软雅黑" pitchFamily="34" charset="-122"/>
                  <a:ea typeface="微软雅黑" pitchFamily="34" charset="-122"/>
                </a:rPr>
                <a:t>文件</a:t>
              </a:r>
              <a:endParaRPr lang="en-US" altLang="zh-CN" sz="4800" dirty="0" smtClean="0">
                <a:latin typeface="微软雅黑" pitchFamily="34" charset="-122"/>
                <a:ea typeface="微软雅黑" pitchFamily="34" charset="-122"/>
              </a:endParaRPr>
            </a:p>
            <a:p>
              <a:r>
                <a:rPr lang="zh-CN" altLang="en-US" sz="4800" dirty="0" smtClean="0">
                  <a:latin typeface="微软雅黑" pitchFamily="34" charset="-122"/>
                  <a:ea typeface="微软雅黑" pitchFamily="34" charset="-122"/>
                </a:rPr>
                <a:t>系统</a:t>
              </a:r>
              <a:endParaRPr lang="en-US" altLang="zh-CN" sz="4800" dirty="0" smtClean="0">
                <a:latin typeface="微软雅黑" pitchFamily="34" charset="-122"/>
                <a:ea typeface="微软雅黑" pitchFamily="34" charset="-122"/>
              </a:endParaRPr>
            </a:p>
          </p:txBody>
        </p:sp>
      </p:grpSp>
      <p:grpSp>
        <p:nvGrpSpPr>
          <p:cNvPr id="66" name="组合 65"/>
          <p:cNvGrpSpPr/>
          <p:nvPr/>
        </p:nvGrpSpPr>
        <p:grpSpPr>
          <a:xfrm>
            <a:off x="981606" y="548680"/>
            <a:ext cx="4825329" cy="2267745"/>
            <a:chOff x="9612560" y="548680"/>
            <a:chExt cx="4825329" cy="2267745"/>
          </a:xfrm>
        </p:grpSpPr>
        <p:pic>
          <p:nvPicPr>
            <p:cNvPr id="68" name="Picture 15" descr="H:\Course_教程\“激扬北科 幻舞梦想”第二届校园PPT设计制作大赛素材+教程\相关素材\图片素材\3\193.jpg">
              <a:hlinkClick r:id="rId5" action="ppaction://hlinksldjump"/>
            </p:cNvPr>
            <p:cNvPicPr>
              <a:picLocks noChangeAspect="1" noChangeArrowheads="1"/>
            </p:cNvPicPr>
            <p:nvPr/>
          </p:nvPicPr>
          <p:blipFill rotWithShape="1">
            <a:blip r:embed="rId6" cstate="print">
              <a:extLst>
                <a:ext uri="{BEBA8EAE-BF5A-486C-A8C5-ECC9F3942E4B}">
                  <a14:imgProps xmlns:a14="http://schemas.microsoft.com/office/drawing/2010/main">
                    <a14:imgLayer r:embed="rId7">
                      <a14:imgEffect>
                        <a14:brightnessContrast bright="-40000" contrast="40000"/>
                      </a14:imgEffect>
                    </a14:imgLayer>
                  </a14:imgProps>
                </a:ext>
                <a:ext uri="{28A0092B-C50C-407E-A947-70E740481C1C}">
                  <a14:useLocalDpi xmlns:a14="http://schemas.microsoft.com/office/drawing/2010/main" val="0"/>
                </a:ext>
              </a:extLst>
            </a:blip>
            <a:srcRect b="65602"/>
            <a:stretch/>
          </p:blipFill>
          <p:spPr bwMode="auto">
            <a:xfrm>
              <a:off x="9614199" y="548681"/>
              <a:ext cx="4680864" cy="2267744"/>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3">
              <a:hlinkClick r:id="rId5"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2560" y="548680"/>
              <a:ext cx="4689474"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TextBox 69">
              <a:hlinkClick r:id="rId5" action="ppaction://hlinksldjump"/>
            </p:cNvPr>
            <p:cNvSpPr txBox="1"/>
            <p:nvPr/>
          </p:nvSpPr>
          <p:spPr>
            <a:xfrm>
              <a:off x="9974363" y="1082387"/>
              <a:ext cx="4463526" cy="1200329"/>
            </a:xfrm>
            <a:prstGeom prst="rect">
              <a:avLst/>
            </a:prstGeom>
            <a:noFill/>
          </p:spPr>
          <p:txBody>
            <a:bodyPr wrap="square" rtlCol="0">
              <a:spAutoFit/>
            </a:bodyPr>
            <a:lstStyle/>
            <a:p>
              <a:r>
                <a:rPr lang="zh-CN" altLang="en-US" sz="7200" dirty="0" smtClean="0">
                  <a:effectLst>
                    <a:outerShdw blurRad="38100" dist="38100" dir="2700000" algn="tl">
                      <a:srgbClr val="000000">
                        <a:alpha val="43137"/>
                      </a:srgbClr>
                    </a:outerShdw>
                  </a:effectLst>
                  <a:latin typeface="微软雅黑" pitchFamily="34" charset="-122"/>
                  <a:ea typeface="微软雅黑" pitchFamily="34" charset="-122"/>
                </a:rPr>
                <a:t>项目分类</a:t>
              </a:r>
              <a:endParaRPr lang="en-US" altLang="zh-CN" sz="7200" dirty="0" smtClean="0">
                <a:effectLst>
                  <a:outerShdw blurRad="38100" dist="38100" dir="2700000" algn="tl">
                    <a:srgbClr val="000000">
                      <a:alpha val="43137"/>
                    </a:srgbClr>
                  </a:outerShdw>
                </a:effectLst>
                <a:latin typeface="微软雅黑" pitchFamily="34" charset="-122"/>
                <a:ea typeface="微软雅黑" pitchFamily="34" charset="-122"/>
              </a:endParaRPr>
            </a:p>
          </p:txBody>
        </p:sp>
      </p:grpSp>
      <p:grpSp>
        <p:nvGrpSpPr>
          <p:cNvPr id="71" name="组合 70"/>
          <p:cNvGrpSpPr/>
          <p:nvPr/>
        </p:nvGrpSpPr>
        <p:grpSpPr>
          <a:xfrm>
            <a:off x="5806142" y="548680"/>
            <a:ext cx="2268537" cy="2267744"/>
            <a:chOff x="-793" y="548680"/>
            <a:chExt cx="2268537" cy="2267744"/>
          </a:xfrm>
        </p:grpSpPr>
        <p:sp>
          <p:nvSpPr>
            <p:cNvPr id="72" name="矩形 71"/>
            <p:cNvSpPr/>
            <p:nvPr/>
          </p:nvSpPr>
          <p:spPr>
            <a:xfrm>
              <a:off x="0" y="548680"/>
              <a:ext cx="2267744" cy="2267744"/>
            </a:xfrm>
            <a:prstGeom prst="rect">
              <a:avLst/>
            </a:prstGeom>
            <a:solidFill>
              <a:srgbClr val="1E8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 y="548680"/>
              <a:ext cx="226853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4" name="一"/>
          <p:cNvSpPr/>
          <p:nvPr/>
        </p:nvSpPr>
        <p:spPr>
          <a:xfrm flipH="1">
            <a:off x="4013938" y="5918604"/>
            <a:ext cx="252028" cy="2520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二"/>
          <p:cNvSpPr/>
          <p:nvPr/>
        </p:nvSpPr>
        <p:spPr>
          <a:xfrm flipH="1">
            <a:off x="4572000" y="5918604"/>
            <a:ext cx="252028" cy="2520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三"/>
          <p:cNvSpPr/>
          <p:nvPr/>
        </p:nvSpPr>
        <p:spPr>
          <a:xfrm flipH="1">
            <a:off x="5130062" y="5918604"/>
            <a:ext cx="252028" cy="2520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8" name="组合 77"/>
          <p:cNvGrpSpPr/>
          <p:nvPr/>
        </p:nvGrpSpPr>
        <p:grpSpPr>
          <a:xfrm>
            <a:off x="981606" y="2946332"/>
            <a:ext cx="2268537" cy="2267744"/>
            <a:chOff x="-793" y="548680"/>
            <a:chExt cx="2268537" cy="2267744"/>
          </a:xfrm>
        </p:grpSpPr>
        <p:sp>
          <p:nvSpPr>
            <p:cNvPr id="79" name="矩形 78"/>
            <p:cNvSpPr/>
            <p:nvPr/>
          </p:nvSpPr>
          <p:spPr>
            <a:xfrm>
              <a:off x="0" y="548680"/>
              <a:ext cx="2267744" cy="2267744"/>
            </a:xfrm>
            <a:prstGeom prst="rect">
              <a:avLst/>
            </a:prstGeom>
            <a:solidFill>
              <a:srgbClr val="1E8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 y="548680"/>
              <a:ext cx="226853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1" name="TextBox 80">
            <a:hlinkClick r:id="rId3" action="ppaction://hlinksldjump"/>
          </p:cNvPr>
          <p:cNvSpPr txBox="1"/>
          <p:nvPr/>
        </p:nvSpPr>
        <p:spPr>
          <a:xfrm>
            <a:off x="1419848" y="3295374"/>
            <a:ext cx="1583693" cy="1569660"/>
          </a:xfrm>
          <a:prstGeom prst="rect">
            <a:avLst/>
          </a:prstGeom>
          <a:noFill/>
        </p:spPr>
        <p:txBody>
          <a:bodyPr wrap="square" rtlCol="0">
            <a:spAutoFit/>
          </a:bodyPr>
          <a:lstStyle/>
          <a:p>
            <a:r>
              <a:rPr lang="zh-CN" altLang="en-US" sz="4800" dirty="0" smtClean="0">
                <a:latin typeface="微软雅黑" pitchFamily="34" charset="-122"/>
                <a:ea typeface="微软雅黑" pitchFamily="34" charset="-122"/>
              </a:rPr>
              <a:t>进程调度</a:t>
            </a:r>
            <a:endParaRPr lang="en-US" altLang="zh-CN" sz="4800" dirty="0" smtClean="0">
              <a:latin typeface="微软雅黑" pitchFamily="34" charset="-122"/>
              <a:ea typeface="微软雅黑" pitchFamily="34" charset="-122"/>
            </a:endParaRPr>
          </a:p>
        </p:txBody>
      </p:sp>
      <p:sp>
        <p:nvSpPr>
          <p:cNvPr id="82" name="TextBox 81">
            <a:hlinkClick r:id="rId5" action="ppaction://hlinksldjump"/>
          </p:cNvPr>
          <p:cNvSpPr txBox="1"/>
          <p:nvPr/>
        </p:nvSpPr>
        <p:spPr>
          <a:xfrm>
            <a:off x="6244867" y="851228"/>
            <a:ext cx="1583693" cy="1569660"/>
          </a:xfrm>
          <a:prstGeom prst="rect">
            <a:avLst/>
          </a:prstGeom>
          <a:noFill/>
        </p:spPr>
        <p:txBody>
          <a:bodyPr wrap="square" rtlCol="0">
            <a:spAutoFit/>
          </a:bodyPr>
          <a:lstStyle/>
          <a:p>
            <a:r>
              <a:rPr lang="zh-CN" altLang="en-US" sz="4800" dirty="0" smtClean="0">
                <a:effectLst>
                  <a:outerShdw blurRad="38100" dist="38100" dir="2700000" algn="tl">
                    <a:srgbClr val="000000">
                      <a:alpha val="43137"/>
                    </a:srgbClr>
                  </a:outerShdw>
                </a:effectLst>
                <a:latin typeface="微软雅黑" pitchFamily="34" charset="-122"/>
                <a:ea typeface="微软雅黑" pitchFamily="34" charset="-122"/>
              </a:rPr>
              <a:t>内存管理</a:t>
            </a:r>
            <a:endParaRPr lang="en-US" altLang="zh-CN" sz="4800" dirty="0" smtClean="0">
              <a:effectLst>
                <a:outerShdw blurRad="38100" dist="38100" dir="2700000" algn="tl">
                  <a:srgbClr val="000000">
                    <a:alpha val="43137"/>
                  </a:srgbClr>
                </a:outerShdw>
              </a:effectLst>
              <a:latin typeface="微软雅黑" pitchFamily="34" charset="-122"/>
              <a:ea typeface="微软雅黑" pitchFamily="34" charset="-122"/>
            </a:endParaRPr>
          </a:p>
        </p:txBody>
      </p:sp>
      <p:grpSp>
        <p:nvGrpSpPr>
          <p:cNvPr id="85" name="组合 84"/>
          <p:cNvGrpSpPr/>
          <p:nvPr/>
        </p:nvGrpSpPr>
        <p:grpSpPr>
          <a:xfrm>
            <a:off x="5796136" y="2924944"/>
            <a:ext cx="2268537" cy="2267744"/>
            <a:chOff x="-793" y="548680"/>
            <a:chExt cx="2268537" cy="2267744"/>
          </a:xfrm>
        </p:grpSpPr>
        <p:sp>
          <p:nvSpPr>
            <p:cNvPr id="86" name="矩形 85"/>
            <p:cNvSpPr/>
            <p:nvPr/>
          </p:nvSpPr>
          <p:spPr>
            <a:xfrm>
              <a:off x="0" y="548680"/>
              <a:ext cx="2267744" cy="2267744"/>
            </a:xfrm>
            <a:prstGeom prst="rect">
              <a:avLst/>
            </a:prstGeom>
            <a:solidFill>
              <a:srgbClr val="1E8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 y="548680"/>
              <a:ext cx="226853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8" name="TextBox 87">
            <a:hlinkClick r:id="rId5" action="ppaction://hlinksldjump"/>
          </p:cNvPr>
          <p:cNvSpPr txBox="1"/>
          <p:nvPr/>
        </p:nvSpPr>
        <p:spPr>
          <a:xfrm>
            <a:off x="6148960" y="3269937"/>
            <a:ext cx="1583693" cy="1569660"/>
          </a:xfrm>
          <a:prstGeom prst="rect">
            <a:avLst/>
          </a:prstGeom>
          <a:noFill/>
        </p:spPr>
        <p:txBody>
          <a:bodyPr wrap="square" rtlCol="0">
            <a:spAutoFit/>
          </a:bodyPr>
          <a:lstStyle/>
          <a:p>
            <a:r>
              <a:rPr lang="zh-CN" altLang="en-US" sz="4800" dirty="0">
                <a:effectLst>
                  <a:outerShdw blurRad="38100" dist="38100" dir="2700000" algn="tl">
                    <a:srgbClr val="000000">
                      <a:alpha val="43137"/>
                    </a:srgbClr>
                  </a:outerShdw>
                </a:effectLst>
                <a:latin typeface="微软雅黑" pitchFamily="34" charset="-122"/>
                <a:ea typeface="微软雅黑" pitchFamily="34" charset="-122"/>
              </a:rPr>
              <a:t>应用</a:t>
            </a:r>
            <a:r>
              <a:rPr lang="zh-CN" altLang="en-US" sz="4800" dirty="0" smtClean="0">
                <a:effectLst>
                  <a:outerShdw blurRad="38100" dist="38100" dir="2700000" algn="tl">
                    <a:srgbClr val="000000">
                      <a:alpha val="43137"/>
                    </a:srgbClr>
                  </a:outerShdw>
                </a:effectLst>
                <a:latin typeface="微软雅黑" pitchFamily="34" charset="-122"/>
                <a:ea typeface="微软雅黑" pitchFamily="34" charset="-122"/>
              </a:rPr>
              <a:t>程序</a:t>
            </a:r>
            <a:endParaRPr lang="en-US" altLang="zh-CN" sz="4800" dirty="0" smtClean="0">
              <a:effectLst>
                <a:outerShdw blurRad="38100" dist="38100" dir="2700000" algn="tl">
                  <a:srgbClr val="000000">
                    <a:alpha val="43137"/>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2946531893"/>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40146"/>
            <a:ext cx="4909879" cy="830997"/>
          </a:xfrm>
          <a:prstGeom prst="rect">
            <a:avLst/>
          </a:prstGeom>
          <a:noFill/>
        </p:spPr>
        <p:txBody>
          <a:bodyPr wrap="square" rtlCol="0">
            <a:spAutoFit/>
          </a:bodyPr>
          <a:lstStyle/>
          <a:p>
            <a:r>
              <a:rPr lang="zh-CN" altLang="en-US" sz="4800" dirty="0" smtClean="0">
                <a:latin typeface="微软雅黑" pitchFamily="34" charset="-122"/>
                <a:ea typeface="微软雅黑" pitchFamily="34" charset="-122"/>
              </a:rPr>
              <a:t>进程调度</a:t>
            </a:r>
            <a:endParaRPr lang="en-US" altLang="zh-CN" sz="4800" dirty="0" smtClean="0">
              <a:latin typeface="微软雅黑" pitchFamily="34" charset="-122"/>
              <a:ea typeface="微软雅黑" pitchFamily="34" charset="-122"/>
            </a:endParaRPr>
          </a:p>
        </p:txBody>
      </p:sp>
      <p:grpSp>
        <p:nvGrpSpPr>
          <p:cNvPr id="12" name="组合 11"/>
          <p:cNvGrpSpPr/>
          <p:nvPr/>
        </p:nvGrpSpPr>
        <p:grpSpPr>
          <a:xfrm>
            <a:off x="834251" y="1164808"/>
            <a:ext cx="1944216" cy="680016"/>
            <a:chOff x="323528" y="1059701"/>
            <a:chExt cx="3024336" cy="1233428"/>
          </a:xfrm>
        </p:grpSpPr>
        <p:sp>
          <p:nvSpPr>
            <p:cNvPr id="3" name="矩形 2"/>
            <p:cNvSpPr/>
            <p:nvPr/>
          </p:nvSpPr>
          <p:spPr>
            <a:xfrm>
              <a:off x="323528" y="1059701"/>
              <a:ext cx="1620957" cy="523220"/>
            </a:xfrm>
            <a:prstGeom prst="rect">
              <a:avLst/>
            </a:prstGeom>
          </p:spPr>
          <p:txBody>
            <a:bodyPr wrap="none">
              <a:spAutoFit/>
            </a:bodyPr>
            <a:lstStyle/>
            <a:p>
              <a:r>
                <a:rPr lang="zh-CN" altLang="en-US" sz="2800" dirty="0" smtClean="0">
                  <a:latin typeface="微软雅黑" pitchFamily="34" charset="-122"/>
                  <a:ea typeface="微软雅黑" pitchFamily="34" charset="-122"/>
                </a:rPr>
                <a:t>结构定义</a:t>
              </a:r>
              <a:endParaRPr lang="zh-CN" altLang="en-US" sz="2800" dirty="0">
                <a:latin typeface="微软雅黑" pitchFamily="34" charset="-122"/>
                <a:ea typeface="微软雅黑" pitchFamily="34" charset="-122"/>
              </a:endParaRPr>
            </a:p>
          </p:txBody>
        </p:sp>
        <p:sp>
          <p:nvSpPr>
            <p:cNvPr id="7" name="矩形 6"/>
            <p:cNvSpPr/>
            <p:nvPr/>
          </p:nvSpPr>
          <p:spPr>
            <a:xfrm>
              <a:off x="358089" y="1923797"/>
              <a:ext cx="2989775" cy="369332"/>
            </a:xfrm>
            <a:prstGeom prst="rect">
              <a:avLst/>
            </a:prstGeom>
          </p:spPr>
          <p:txBody>
            <a:bodyPr wrap="square">
              <a:spAutoFit/>
            </a:bodyPr>
            <a:lstStyle/>
            <a:p>
              <a:r>
                <a:rPr lang="zh-CN" altLang="en-US" dirty="0" smtClean="0">
                  <a:latin typeface="微软雅黑" pitchFamily="34" charset="-122"/>
                  <a:ea typeface="微软雅黑" pitchFamily="34" charset="-122"/>
                </a:rPr>
                <a:t>　　</a:t>
              </a:r>
              <a:endParaRPr lang="zh-CN" altLang="en-US" dirty="0">
                <a:latin typeface="微软雅黑" pitchFamily="34" charset="-122"/>
                <a:ea typeface="微软雅黑" pitchFamily="34" charset="-122"/>
              </a:endParaRPr>
            </a:p>
          </p:txBody>
        </p:sp>
      </p:grpSp>
      <p:sp>
        <p:nvSpPr>
          <p:cNvPr id="14" name="一"/>
          <p:cNvSpPr/>
          <p:nvPr/>
        </p:nvSpPr>
        <p:spPr>
          <a:xfrm>
            <a:off x="6552220" y="6201308"/>
            <a:ext cx="180020" cy="1800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二"/>
          <p:cNvSpPr/>
          <p:nvPr/>
        </p:nvSpPr>
        <p:spPr>
          <a:xfrm>
            <a:off x="7110282" y="6201308"/>
            <a:ext cx="180020" cy="1800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三"/>
          <p:cNvSpPr/>
          <p:nvPr/>
        </p:nvSpPr>
        <p:spPr>
          <a:xfrm>
            <a:off x="7668344" y="6201308"/>
            <a:ext cx="180020" cy="1800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向左" descr="C:\Users\Windows\Desktop\metrostation_by_yankoa-d312tty\PNG\System\White\MB_0006_back.png">
            <a:hlinkClick r:id="rId2" action="ppaction://hlinksldjump"/>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5872" y="5715001"/>
            <a:ext cx="540824" cy="54082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6100" y="166042"/>
            <a:ext cx="6057900" cy="6330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矩形 19"/>
          <p:cNvSpPr/>
          <p:nvPr/>
        </p:nvSpPr>
        <p:spPr>
          <a:xfrm>
            <a:off x="819815" y="1844824"/>
            <a:ext cx="1693631" cy="923330"/>
          </a:xfrm>
          <a:prstGeom prst="rect">
            <a:avLst/>
          </a:prstGeom>
        </p:spPr>
        <p:txBody>
          <a:bodyPr wrap="square">
            <a:spAutoFit/>
          </a:bodyPr>
          <a:lstStyle/>
          <a:p>
            <a:r>
              <a:rPr lang="zh-CN" altLang="en-US" dirty="0" smtClean="0">
                <a:latin typeface="微软雅黑" pitchFamily="34" charset="-122"/>
                <a:ea typeface="微软雅黑" pitchFamily="34" charset="-122"/>
              </a:rPr>
              <a:t>除非特殊声明</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基本沿用之前学长的架构</a:t>
            </a:r>
            <a:endParaRPr lang="zh-CN" altLang="en-US" dirty="0">
              <a:latin typeface="微软雅黑" pitchFamily="34" charset="-122"/>
              <a:ea typeface="微软雅黑" pitchFamily="34" charset="-122"/>
            </a:endParaRPr>
          </a:p>
        </p:txBody>
      </p:sp>
      <p:sp>
        <p:nvSpPr>
          <p:cNvPr id="6" name="矩形 5"/>
          <p:cNvSpPr/>
          <p:nvPr/>
        </p:nvSpPr>
        <p:spPr>
          <a:xfrm>
            <a:off x="3234730" y="2624138"/>
            <a:ext cx="5760640" cy="4448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74751442"/>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35" presetClass="path" presetSubtype="0" accel="50000" decel="50000" fill="hold" nodeType="withEffect">
                                  <p:stCondLst>
                                    <p:cond delay="0"/>
                                  </p:stCondLst>
                                  <p:childTnLst>
                                    <p:animMotion origin="layout" path="M -2.77778E-6 3.33333E-6 L -0.87656 3.33333E-6 " pathEditMode="relative" rAng="0" ptsTypes="AA">
                                      <p:cBhvr>
                                        <p:cTn id="6" dur="1000" fill="hold"/>
                                        <p:tgtEl>
                                          <p:spTgt spid="12"/>
                                        </p:tgtEl>
                                        <p:attrNameLst>
                                          <p:attrName>ppt_x</p:attrName>
                                          <p:attrName>ppt_y</p:attrName>
                                        </p:attrNameLst>
                                      </p:cBhvr>
                                      <p:rCtr x="-43819" y="0"/>
                                    </p:animMotion>
                                  </p:childTnLst>
                                </p:cTn>
                              </p:par>
                            </p:childTnLst>
                          </p:cTn>
                        </p:par>
                      </p:childTnLst>
                    </p:cTn>
                  </p:par>
                </p:childTnLst>
              </p:cTn>
              <p:nextCondLst>
                <p:cond evt="onClick" delay="0">
                  <p:tgtEl>
                    <p:spTgt spid="21"/>
                  </p:tgtEl>
                </p:cond>
              </p:nextCondLst>
            </p:seq>
            <p:seq concurrent="1" nextAc="seek">
              <p:cTn id="7" restart="whenNotActive" fill="hold" evtFilter="cancelBubble" nodeType="interactiveSeq">
                <p:stCondLst>
                  <p:cond evt="onClick" delay="0">
                    <p:tgtEl>
                      <p:spTgt spid="14"/>
                    </p:tgtEl>
                  </p:cond>
                </p:stCondLst>
                <p:endSync evt="end" delay="0">
                  <p:rtn val="all"/>
                </p:endSync>
                <p:childTnLst>
                  <p:par>
                    <p:cTn id="8" fill="hold">
                      <p:stCondLst>
                        <p:cond delay="0"/>
                      </p:stCondLst>
                      <p:childTnLst>
                        <p:par>
                          <p:cTn id="9" fill="hold">
                            <p:stCondLst>
                              <p:cond delay="0"/>
                            </p:stCondLst>
                            <p:childTnLst>
                              <p:par>
                                <p:cTn id="10" presetID="35" presetClass="path" presetSubtype="0" accel="50000" decel="50000" fill="hold" nodeType="withEffect">
                                  <p:stCondLst>
                                    <p:cond delay="0"/>
                                  </p:stCondLst>
                                  <p:childTnLst>
                                    <p:animMotion origin="layout" path="M -2.77778E-6 -4.44444E-6 L -0.87656 -4.44444E-6 " pathEditMode="relative" rAng="0" ptsTypes="AA">
                                      <p:cBhvr>
                                        <p:cTn id="11" dur="1000" spd="-100000" fill="hold"/>
                                        <p:tgtEl>
                                          <p:spTgt spid="12"/>
                                        </p:tgtEl>
                                        <p:attrNameLst>
                                          <p:attrName>ppt_x</p:attrName>
                                          <p:attrName>ppt_y</p:attrName>
                                        </p:attrNameLst>
                                      </p:cBhvr>
                                      <p:rCtr x="-43819" y="0"/>
                                    </p:animMotion>
                                  </p:childTnLst>
                                </p:cTn>
                              </p:par>
                            </p:childTnLst>
                          </p:cTn>
                        </p:par>
                      </p:childTnLst>
                    </p:cTn>
                  </p:par>
                </p:childTnLst>
              </p:cTn>
              <p:nextCondLst>
                <p:cond evt="onClick" delay="0">
                  <p:tgtEl>
                    <p:spTgt spid="14"/>
                  </p:tgtEl>
                </p:cond>
              </p:nextCondLst>
            </p:seq>
            <p:seq concurrent="1" nextAc="seek">
              <p:cTn id="12" restart="whenNotActive" fill="hold" evtFilter="cancelBubble" nodeType="interactiveSeq">
                <p:stCondLst>
                  <p:cond evt="onClick" delay="0">
                    <p:tgtEl>
                      <p:spTgt spid="22"/>
                    </p:tgtEl>
                  </p:cond>
                </p:stCondLst>
                <p:endSync evt="end" delay="0">
                  <p:rtn val="all"/>
                </p:endSync>
                <p:childTnLst>
                  <p:par>
                    <p:cTn id="13" fill="hold">
                      <p:stCondLst>
                        <p:cond delay="0"/>
                      </p:stCondLst>
                      <p:childTnLst>
                        <p:par>
                          <p:cTn id="14" fill="hold">
                            <p:stCondLst>
                              <p:cond delay="0"/>
                            </p:stCondLst>
                            <p:childTnLst>
                              <p:par>
                                <p:cTn id="15" presetID="35" presetClass="path" presetSubtype="0" accel="50000" decel="50000" fill="hold" nodeType="withEffect">
                                  <p:stCondLst>
                                    <p:cond delay="0"/>
                                  </p:stCondLst>
                                  <p:childTnLst>
                                    <p:animMotion origin="layout" path="M -0.87656 -4.44444E-6 L -1.75052 -4.44444E-6 " pathEditMode="relative" rAng="0" ptsTypes="AA">
                                      <p:cBhvr>
                                        <p:cTn id="16" dur="1000" fill="hold"/>
                                        <p:tgtEl>
                                          <p:spTgt spid="12"/>
                                        </p:tgtEl>
                                        <p:attrNameLst>
                                          <p:attrName>ppt_x</p:attrName>
                                          <p:attrName>ppt_y</p:attrName>
                                        </p:attrNameLst>
                                      </p:cBhvr>
                                      <p:rCtr x="-43698" y="0"/>
                                    </p:animMotion>
                                  </p:childTnLst>
                                </p:cTn>
                              </p:par>
                            </p:childTnLst>
                          </p:cTn>
                        </p:par>
                      </p:childTnLst>
                    </p:cTn>
                  </p:par>
                </p:childTnLst>
              </p:cTn>
              <p:nextCondLst>
                <p:cond evt="onClick" delay="0">
                  <p:tgtEl>
                    <p:spTgt spid="22"/>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40146"/>
            <a:ext cx="4909879" cy="830997"/>
          </a:xfrm>
          <a:prstGeom prst="rect">
            <a:avLst/>
          </a:prstGeom>
          <a:noFill/>
        </p:spPr>
        <p:txBody>
          <a:bodyPr wrap="square" rtlCol="0">
            <a:spAutoFit/>
          </a:bodyPr>
          <a:lstStyle/>
          <a:p>
            <a:r>
              <a:rPr lang="zh-CN" altLang="en-US" sz="4800" dirty="0">
                <a:latin typeface="微软雅黑" pitchFamily="34" charset="-122"/>
                <a:ea typeface="微软雅黑" pitchFamily="34" charset="-122"/>
              </a:rPr>
              <a:t>进程</a:t>
            </a:r>
            <a:r>
              <a:rPr lang="zh-CN" altLang="en-US" sz="4800" dirty="0" smtClean="0">
                <a:latin typeface="微软雅黑" pitchFamily="34" charset="-122"/>
                <a:ea typeface="微软雅黑" pitchFamily="34" charset="-122"/>
              </a:rPr>
              <a:t>调度</a:t>
            </a:r>
            <a:endParaRPr lang="en-US" altLang="zh-CN" sz="4800" dirty="0" smtClean="0">
              <a:latin typeface="微软雅黑" pitchFamily="34" charset="-122"/>
              <a:ea typeface="微软雅黑" pitchFamily="34" charset="-122"/>
            </a:endParaRPr>
          </a:p>
        </p:txBody>
      </p:sp>
      <p:pic>
        <p:nvPicPr>
          <p:cNvPr id="18" name="向左" descr="C:\Users\Windows\Desktop\metrostation_by_yankoa-d312tty\PNG\System\White\MB_0006_back.png">
            <a:hlinkClick r:id="rId2" action="ppaction://hlinksldjump"/>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5872" y="5840506"/>
            <a:ext cx="540824" cy="540822"/>
          </a:xfrm>
          <a:prstGeom prst="rect">
            <a:avLst/>
          </a:prstGeom>
          <a:noFill/>
          <a:extLst>
            <a:ext uri="{909E8E84-426E-40DD-AFC4-6F175D3DCCD1}">
              <a14:hiddenFill xmlns:a14="http://schemas.microsoft.com/office/drawing/2010/main">
                <a:solidFill>
                  <a:srgbClr val="FFFFFF"/>
                </a:solidFill>
              </a14:hiddenFill>
            </a:ext>
          </a:extLst>
        </p:spPr>
      </p:pic>
      <p:sp>
        <p:nvSpPr>
          <p:cNvPr id="19" name="一"/>
          <p:cNvSpPr/>
          <p:nvPr/>
        </p:nvSpPr>
        <p:spPr>
          <a:xfrm>
            <a:off x="3707904" y="6417332"/>
            <a:ext cx="180020" cy="1800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二"/>
          <p:cNvSpPr/>
          <p:nvPr/>
        </p:nvSpPr>
        <p:spPr>
          <a:xfrm>
            <a:off x="4265966" y="6417332"/>
            <a:ext cx="180020" cy="1800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三"/>
          <p:cNvSpPr/>
          <p:nvPr/>
        </p:nvSpPr>
        <p:spPr>
          <a:xfrm>
            <a:off x="4824028" y="6417332"/>
            <a:ext cx="180020" cy="1800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834251" y="1164808"/>
            <a:ext cx="1944216" cy="680016"/>
            <a:chOff x="323528" y="1059701"/>
            <a:chExt cx="3024336" cy="1233428"/>
          </a:xfrm>
        </p:grpSpPr>
        <p:sp>
          <p:nvSpPr>
            <p:cNvPr id="23" name="矩形 22"/>
            <p:cNvSpPr/>
            <p:nvPr/>
          </p:nvSpPr>
          <p:spPr>
            <a:xfrm>
              <a:off x="323528" y="1059701"/>
              <a:ext cx="2521489" cy="949028"/>
            </a:xfrm>
            <a:prstGeom prst="rect">
              <a:avLst/>
            </a:prstGeom>
          </p:spPr>
          <p:txBody>
            <a:bodyPr wrap="none">
              <a:spAutoFit/>
            </a:bodyPr>
            <a:lstStyle/>
            <a:p>
              <a:r>
                <a:rPr lang="zh-CN" altLang="en-US" sz="2800" dirty="0" smtClean="0">
                  <a:latin typeface="微软雅黑" pitchFamily="34" charset="-122"/>
                  <a:ea typeface="微软雅黑" pitchFamily="34" charset="-122"/>
                </a:rPr>
                <a:t>参数设计</a:t>
              </a:r>
              <a:endParaRPr lang="zh-CN" altLang="en-US" sz="2800" dirty="0">
                <a:latin typeface="微软雅黑" pitchFamily="34" charset="-122"/>
                <a:ea typeface="微软雅黑" pitchFamily="34" charset="-122"/>
              </a:endParaRPr>
            </a:p>
          </p:txBody>
        </p:sp>
        <p:sp>
          <p:nvSpPr>
            <p:cNvPr id="24" name="矩形 23"/>
            <p:cNvSpPr/>
            <p:nvPr/>
          </p:nvSpPr>
          <p:spPr>
            <a:xfrm>
              <a:off x="358089" y="1923797"/>
              <a:ext cx="2989775" cy="369332"/>
            </a:xfrm>
            <a:prstGeom prst="rect">
              <a:avLst/>
            </a:prstGeom>
          </p:spPr>
          <p:txBody>
            <a:bodyPr wrap="square">
              <a:spAutoFit/>
            </a:bodyPr>
            <a:lstStyle/>
            <a:p>
              <a:r>
                <a:rPr lang="zh-CN" altLang="en-US" dirty="0" smtClean="0">
                  <a:latin typeface="微软雅黑" pitchFamily="34" charset="-122"/>
                  <a:ea typeface="微软雅黑" pitchFamily="34" charset="-122"/>
                </a:rPr>
                <a:t>　　</a:t>
              </a:r>
              <a:endParaRPr lang="zh-CN" altLang="en-US" dirty="0">
                <a:latin typeface="微软雅黑" pitchFamily="34" charset="-122"/>
                <a:ea typeface="微软雅黑" pitchFamily="34" charset="-122"/>
              </a:endParaRPr>
            </a:p>
          </p:txBody>
        </p:sp>
      </p:gr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835" y="1844824"/>
            <a:ext cx="2940496" cy="158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矩形 24"/>
          <p:cNvSpPr/>
          <p:nvPr/>
        </p:nvSpPr>
        <p:spPr>
          <a:xfrm>
            <a:off x="659790" y="3933056"/>
            <a:ext cx="2548586" cy="1200329"/>
          </a:xfrm>
          <a:prstGeom prst="rect">
            <a:avLst/>
          </a:prstGeom>
        </p:spPr>
        <p:txBody>
          <a:bodyPr wrap="square">
            <a:spAutoFit/>
          </a:bodyPr>
          <a:lstStyle/>
          <a:p>
            <a:r>
              <a:rPr lang="zh-CN" altLang="zh-CN" dirty="0"/>
              <a:t>本框架下进程的</a:t>
            </a:r>
            <a:r>
              <a:rPr lang="en-US" altLang="zh-CN" dirty="0"/>
              <a:t>wait</a:t>
            </a:r>
            <a:r>
              <a:rPr lang="zh-CN" altLang="zh-CN" dirty="0"/>
              <a:t>状态用负数表示，表示该进程正在等其状态数值绝对数的进程。</a:t>
            </a:r>
            <a:endParaRPr lang="zh-CN" altLang="en-US" dirty="0"/>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24528" y="1066016"/>
            <a:ext cx="539115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矩形 25"/>
          <p:cNvSpPr/>
          <p:nvPr/>
        </p:nvSpPr>
        <p:spPr>
          <a:xfrm>
            <a:off x="-4686747" y="1762580"/>
            <a:ext cx="4572000" cy="1754326"/>
          </a:xfrm>
          <a:prstGeom prst="rect">
            <a:avLst/>
          </a:prstGeom>
        </p:spPr>
        <p:txBody>
          <a:bodyPr>
            <a:spAutoFit/>
          </a:bodyPr>
          <a:lstStyle/>
          <a:p>
            <a:r>
              <a:rPr lang="en-US" altLang="zh-CN" sz="3600" dirty="0" err="1" smtClean="0"/>
              <a:t>pid.h</a:t>
            </a:r>
            <a:r>
              <a:rPr lang="en-US" altLang="zh-CN" sz="3600" dirty="0" smtClean="0"/>
              <a:t>:</a:t>
            </a:r>
          </a:p>
          <a:p>
            <a:endParaRPr lang="en-US" altLang="zh-CN" dirty="0" smtClean="0"/>
          </a:p>
          <a:p>
            <a:r>
              <a:rPr lang="en-US" altLang="zh-CN" dirty="0" smtClean="0"/>
              <a:t> + </a:t>
            </a:r>
            <a:r>
              <a:rPr lang="zh-CN" altLang="zh-CN" dirty="0" smtClean="0"/>
              <a:t>获取</a:t>
            </a:r>
            <a:r>
              <a:rPr lang="zh-CN" altLang="zh-CN" dirty="0"/>
              <a:t>新</a:t>
            </a:r>
            <a:r>
              <a:rPr lang="en-US" altLang="zh-CN" dirty="0" err="1" smtClean="0"/>
              <a:t>pid</a:t>
            </a:r>
            <a:endParaRPr lang="en-US" altLang="zh-CN" dirty="0" smtClean="0"/>
          </a:p>
          <a:p>
            <a:r>
              <a:rPr lang="en-US" altLang="zh-CN" dirty="0"/>
              <a:t> </a:t>
            </a:r>
            <a:r>
              <a:rPr lang="en-US" altLang="zh-CN" dirty="0" smtClean="0"/>
              <a:t>+ </a:t>
            </a:r>
            <a:r>
              <a:rPr lang="zh-CN" altLang="zh-CN" dirty="0" smtClean="0"/>
              <a:t>查询</a:t>
            </a:r>
            <a:r>
              <a:rPr lang="en-US" altLang="zh-CN" dirty="0" err="1"/>
              <a:t>pid</a:t>
            </a:r>
            <a:r>
              <a:rPr lang="zh-CN" altLang="zh-CN" dirty="0"/>
              <a:t>是否</a:t>
            </a:r>
            <a:r>
              <a:rPr lang="zh-CN" altLang="zh-CN" dirty="0" smtClean="0"/>
              <a:t>存在</a:t>
            </a:r>
            <a:endParaRPr lang="en-US" altLang="zh-CN" dirty="0"/>
          </a:p>
          <a:p>
            <a:r>
              <a:rPr lang="en-US" altLang="zh-CN" dirty="0" smtClean="0"/>
              <a:t> + </a:t>
            </a:r>
            <a:r>
              <a:rPr lang="zh-CN" altLang="zh-CN" dirty="0" smtClean="0"/>
              <a:t>维护</a:t>
            </a:r>
            <a:r>
              <a:rPr lang="en-US" altLang="zh-CN" dirty="0" err="1"/>
              <a:t>pid</a:t>
            </a:r>
            <a:r>
              <a:rPr lang="zh-CN" altLang="zh-CN" dirty="0"/>
              <a:t>池</a:t>
            </a:r>
            <a:endParaRPr lang="zh-CN" altLang="en-US" dirty="0"/>
          </a:p>
        </p:txBody>
      </p:sp>
    </p:spTree>
    <p:extLst>
      <p:ext uri="{BB962C8B-B14F-4D97-AF65-F5344CB8AC3E}">
        <p14:creationId xmlns:p14="http://schemas.microsoft.com/office/powerpoint/2010/main" val="1034245823"/>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1.66667E-6 -3.7037E-6 L -0.50677 -0.00046 " pathEditMode="relative" rAng="0" ptsTypes="AA">
                                      <p:cBhvr>
                                        <p:cTn id="6" dur="2000" fill="hold"/>
                                        <p:tgtEl>
                                          <p:spTgt spid="2050"/>
                                        </p:tgtEl>
                                        <p:attrNameLst>
                                          <p:attrName>ppt_x</p:attrName>
                                          <p:attrName>ppt_y</p:attrName>
                                        </p:attrNameLst>
                                      </p:cBhvr>
                                      <p:rCtr x="-25330" y="-23"/>
                                    </p:animMotion>
                                  </p:childTnLst>
                                </p:cTn>
                              </p:par>
                              <p:par>
                                <p:cTn id="7" presetID="35" presetClass="path" presetSubtype="0" accel="50000" decel="50000" fill="hold" grpId="0" nodeType="withEffect">
                                  <p:stCondLst>
                                    <p:cond delay="0"/>
                                  </p:stCondLst>
                                  <p:childTnLst>
                                    <p:animMotion origin="layout" path="M 1.66667E-6 -1.11111E-6 L -0.50677 -0.0037 " pathEditMode="relative" rAng="0" ptsTypes="AA">
                                      <p:cBhvr>
                                        <p:cTn id="8" dur="2000" fill="hold"/>
                                        <p:tgtEl>
                                          <p:spTgt spid="25"/>
                                        </p:tgtEl>
                                        <p:attrNameLst>
                                          <p:attrName>ppt_x</p:attrName>
                                          <p:attrName>ppt_y</p:attrName>
                                        </p:attrNameLst>
                                      </p:cBhvr>
                                      <p:rCtr x="-25330" y="-185"/>
                                    </p:animMotion>
                                  </p:childTnLst>
                                </p:cTn>
                              </p:par>
                              <p:par>
                                <p:cTn id="9" presetID="35" presetClass="path" presetSubtype="0" accel="50000" decel="50000" fill="hold" nodeType="withEffect">
                                  <p:stCondLst>
                                    <p:cond delay="0"/>
                                  </p:stCondLst>
                                  <p:childTnLst>
                                    <p:animMotion origin="layout" path="M -1.94444E-6 -4.44444E-6 L 0.40955 -0.15 " pathEditMode="relative" rAng="0" ptsTypes="AA">
                                      <p:cBhvr>
                                        <p:cTn id="10" dur="2000" fill="hold"/>
                                        <p:tgtEl>
                                          <p:spTgt spid="22"/>
                                        </p:tgtEl>
                                        <p:attrNameLst>
                                          <p:attrName>ppt_x</p:attrName>
                                          <p:attrName>ppt_y</p:attrName>
                                        </p:attrNameLst>
                                      </p:cBhvr>
                                      <p:rCtr x="20469" y="-7500"/>
                                    </p:animMotion>
                                  </p:childTnLst>
                                </p:cTn>
                              </p:par>
                              <p:par>
                                <p:cTn id="11" presetID="35" presetClass="path" presetSubtype="0" accel="50000" decel="50000" fill="hold" nodeType="withEffect">
                                  <p:stCondLst>
                                    <p:cond delay="0"/>
                                  </p:stCondLst>
                                  <p:childTnLst>
                                    <p:animMotion origin="layout" path="M -3.33333E-6 2.59259E-6 L -0.64913 -0.00301 " pathEditMode="relative" rAng="0" ptsTypes="AA">
                                      <p:cBhvr>
                                        <p:cTn id="12" dur="2000" fill="hold"/>
                                        <p:tgtEl>
                                          <p:spTgt spid="2052"/>
                                        </p:tgtEl>
                                        <p:attrNameLst>
                                          <p:attrName>ppt_x</p:attrName>
                                          <p:attrName>ppt_y</p:attrName>
                                        </p:attrNameLst>
                                      </p:cBhvr>
                                      <p:rCtr x="-32465" y="-162"/>
                                    </p:animMotion>
                                  </p:childTnLst>
                                </p:cTn>
                              </p:par>
                            </p:childTnLst>
                          </p:cTn>
                        </p:par>
                      </p:childTnLst>
                    </p:cTn>
                  </p:par>
                  <p:par>
                    <p:cTn id="13" fill="hold">
                      <p:stCondLst>
                        <p:cond delay="indefinite"/>
                      </p:stCondLst>
                      <p:childTnLst>
                        <p:par>
                          <p:cTn id="14" fill="hold">
                            <p:stCondLst>
                              <p:cond delay="0"/>
                            </p:stCondLst>
                            <p:childTnLst>
                              <p:par>
                                <p:cTn id="15" presetID="63" presetClass="path" presetSubtype="0" accel="50000" decel="50000" fill="hold" grpId="0" nodeType="clickEffect">
                                  <p:stCondLst>
                                    <p:cond delay="0"/>
                                  </p:stCondLst>
                                  <p:childTnLst>
                                    <p:animMotion origin="layout" path="M 2.5E-6 -7.40741E-7 L 0.59062 -7.40741E-7 " pathEditMode="relative" rAng="0" ptsTypes="AA">
                                      <p:cBhvr>
                                        <p:cTn id="16" dur="1000" fill="hold"/>
                                        <p:tgtEl>
                                          <p:spTgt spid="26"/>
                                        </p:tgtEl>
                                        <p:attrNameLst>
                                          <p:attrName>ppt_x</p:attrName>
                                          <p:attrName>ppt_y</p:attrName>
                                        </p:attrNameLst>
                                      </p:cBhvr>
                                      <p:rCtr x="2953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40146"/>
            <a:ext cx="4909879" cy="830997"/>
          </a:xfrm>
          <a:prstGeom prst="rect">
            <a:avLst/>
          </a:prstGeom>
          <a:noFill/>
        </p:spPr>
        <p:txBody>
          <a:bodyPr wrap="square" rtlCol="0">
            <a:spAutoFit/>
          </a:bodyPr>
          <a:lstStyle/>
          <a:p>
            <a:r>
              <a:rPr lang="zh-CN" altLang="en-US" sz="4800" dirty="0" smtClean="0">
                <a:latin typeface="微软雅黑" pitchFamily="34" charset="-122"/>
                <a:ea typeface="微软雅黑" pitchFamily="34" charset="-122"/>
              </a:rPr>
              <a:t>进程调度</a:t>
            </a:r>
            <a:endParaRPr lang="en-US" altLang="zh-CN" sz="4800" dirty="0" smtClean="0">
              <a:latin typeface="微软雅黑" pitchFamily="34" charset="-122"/>
              <a:ea typeface="微软雅黑" pitchFamily="34" charset="-122"/>
            </a:endParaRPr>
          </a:p>
        </p:txBody>
      </p:sp>
      <p:sp>
        <p:nvSpPr>
          <p:cNvPr id="15" name="一"/>
          <p:cNvSpPr/>
          <p:nvPr/>
        </p:nvSpPr>
        <p:spPr>
          <a:xfrm>
            <a:off x="3707904" y="6345324"/>
            <a:ext cx="180020" cy="1800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二"/>
          <p:cNvSpPr/>
          <p:nvPr/>
        </p:nvSpPr>
        <p:spPr>
          <a:xfrm>
            <a:off x="4265966" y="6345324"/>
            <a:ext cx="180020" cy="1800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三"/>
          <p:cNvSpPr/>
          <p:nvPr/>
        </p:nvSpPr>
        <p:spPr>
          <a:xfrm>
            <a:off x="4824028" y="6345324"/>
            <a:ext cx="180020" cy="1800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向左" descr="C:\Users\Windows\Desktop\metrostation_by_yankoa-d312tty\PNG\System\White\MB_0006_back.png">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5872" y="5840506"/>
            <a:ext cx="540824" cy="540822"/>
          </a:xfrm>
          <a:prstGeom prst="rect">
            <a:avLst/>
          </a:prstGeom>
          <a:noFill/>
          <a:extLst>
            <a:ext uri="{909E8E84-426E-40DD-AFC4-6F175D3DCCD1}">
              <a14:hiddenFill xmlns:a14="http://schemas.microsoft.com/office/drawing/2010/main">
                <a:solidFill>
                  <a:srgbClr val="FFFFFF"/>
                </a:solidFill>
              </a14:hiddenFill>
            </a:ext>
          </a:extLst>
        </p:spPr>
      </p:pic>
      <p:sp>
        <p:nvSpPr>
          <p:cNvPr id="19" name="矩形 18"/>
          <p:cNvSpPr/>
          <p:nvPr/>
        </p:nvSpPr>
        <p:spPr>
          <a:xfrm>
            <a:off x="485365" y="1021266"/>
            <a:ext cx="8259840" cy="2308324"/>
          </a:xfrm>
          <a:prstGeom prst="rect">
            <a:avLst/>
          </a:prstGeom>
        </p:spPr>
        <p:txBody>
          <a:bodyPr wrap="square">
            <a:spAutoFit/>
          </a:bodyPr>
          <a:lstStyle/>
          <a:p>
            <a:r>
              <a:rPr lang="zh-CN" altLang="zh-CN" dirty="0"/>
              <a:t>本程序设置了如下队列用于调度：</a:t>
            </a:r>
          </a:p>
          <a:p>
            <a:endParaRPr lang="en-US" altLang="zh-CN" dirty="0" smtClean="0"/>
          </a:p>
          <a:p>
            <a:endParaRPr lang="en-US" altLang="zh-CN" dirty="0" smtClean="0"/>
          </a:p>
          <a:p>
            <a:endParaRPr lang="en-US" altLang="zh-CN" dirty="0"/>
          </a:p>
          <a:p>
            <a:r>
              <a:rPr lang="en-US" altLang="zh-CN" dirty="0"/>
              <a:t> </a:t>
            </a:r>
            <a:endParaRPr lang="zh-CN" altLang="zh-CN" dirty="0"/>
          </a:p>
          <a:p>
            <a:r>
              <a:rPr lang="zh-CN" altLang="zh-CN" dirty="0" smtClean="0"/>
              <a:t>考虑本系统所支持的进程并不是太多，所以用了数组来取代</a:t>
            </a:r>
            <a:r>
              <a:rPr lang="en-US" altLang="zh-CN" dirty="0" err="1" smtClean="0"/>
              <a:t>tasklist</a:t>
            </a:r>
            <a:r>
              <a:rPr lang="zh-CN" altLang="zh-CN" dirty="0" smtClean="0"/>
              <a:t>和</a:t>
            </a:r>
            <a:r>
              <a:rPr lang="en-US" altLang="zh-CN" dirty="0" smtClean="0"/>
              <a:t>waitlist</a:t>
            </a:r>
            <a:r>
              <a:rPr lang="zh-CN" altLang="zh-CN" dirty="0" smtClean="0"/>
              <a:t>。这么做的一个好处是可以大大加速查找进程的速度（也就是</a:t>
            </a:r>
            <a:r>
              <a:rPr lang="en-US" altLang="zh-CN" dirty="0" err="1" smtClean="0"/>
              <a:t>find_task_pid</a:t>
            </a:r>
            <a:r>
              <a:rPr lang="zh-CN" altLang="zh-CN" dirty="0" smtClean="0"/>
              <a:t>这个函数的效率），从而使</a:t>
            </a:r>
            <a:r>
              <a:rPr lang="en-US" altLang="zh-CN" dirty="0" err="1" smtClean="0"/>
              <a:t>kill_pid</a:t>
            </a:r>
            <a:r>
              <a:rPr lang="zh-CN" altLang="zh-CN" dirty="0" smtClean="0"/>
              <a:t>、</a:t>
            </a:r>
            <a:r>
              <a:rPr lang="en-US" altLang="zh-CN" dirty="0" err="1" smtClean="0"/>
              <a:t>create_pid</a:t>
            </a:r>
            <a:r>
              <a:rPr lang="zh-CN" altLang="zh-CN" dirty="0" smtClean="0"/>
              <a:t>、</a:t>
            </a:r>
            <a:r>
              <a:rPr lang="en-US" altLang="zh-CN" dirty="0" err="1" smtClean="0"/>
              <a:t>wait_pid</a:t>
            </a:r>
            <a:r>
              <a:rPr lang="zh-CN" altLang="zh-CN" dirty="0" smtClean="0"/>
              <a:t>、</a:t>
            </a:r>
            <a:r>
              <a:rPr lang="en-US" altLang="zh-CN" dirty="0" err="1" smtClean="0"/>
              <a:t>awake_pid</a:t>
            </a:r>
            <a:r>
              <a:rPr lang="zh-CN" altLang="zh-CN" dirty="0" smtClean="0"/>
              <a:t>的效率达到</a:t>
            </a:r>
            <a:r>
              <a:rPr lang="en-US" altLang="zh-CN" dirty="0" smtClean="0"/>
              <a:t>O(1).</a:t>
            </a:r>
            <a:endParaRPr lang="zh-CN" altLang="zh-CN" dirty="0"/>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173" y="1453314"/>
            <a:ext cx="7188468" cy="850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矩形 19"/>
          <p:cNvSpPr/>
          <p:nvPr/>
        </p:nvSpPr>
        <p:spPr>
          <a:xfrm>
            <a:off x="485366" y="3501008"/>
            <a:ext cx="8119082" cy="2031325"/>
          </a:xfrm>
          <a:prstGeom prst="rect">
            <a:avLst/>
          </a:prstGeom>
        </p:spPr>
        <p:txBody>
          <a:bodyPr wrap="square">
            <a:spAutoFit/>
          </a:bodyPr>
          <a:lstStyle/>
          <a:p>
            <a:r>
              <a:rPr lang="zh-CN" altLang="zh-CN" dirty="0"/>
              <a:t>本框架是一个</a:t>
            </a:r>
            <a:r>
              <a:rPr lang="en-US" altLang="zh-CN" dirty="0"/>
              <a:t>2</a:t>
            </a:r>
            <a:r>
              <a:rPr lang="zh-CN" altLang="zh-CN" dirty="0"/>
              <a:t>级调度策略：</a:t>
            </a:r>
          </a:p>
          <a:p>
            <a:r>
              <a:rPr lang="zh-CN" altLang="zh-CN" dirty="0"/>
              <a:t>首先，从大方向上，本框架将进程分为实时进程和后台进程两个等级，前者享有非常高的优先度</a:t>
            </a:r>
            <a:r>
              <a:rPr lang="zh-CN" altLang="zh-CN" dirty="0" smtClean="0"/>
              <a:t>。</a:t>
            </a:r>
            <a:endParaRPr lang="en-US" altLang="zh-CN" dirty="0" smtClean="0"/>
          </a:p>
          <a:p>
            <a:r>
              <a:rPr lang="zh-CN" altLang="zh-CN" dirty="0"/>
              <a:t>在后台进程的处理中，本框架设置了</a:t>
            </a:r>
            <a:r>
              <a:rPr lang="en-US" altLang="zh-CN" dirty="0"/>
              <a:t>8</a:t>
            </a:r>
            <a:r>
              <a:rPr lang="zh-CN" altLang="zh-CN" dirty="0"/>
              <a:t>个层级，每个层级的时间片数量和时间片长度都是不同的。具体来说，越靠后的优先级，每一个时间片的长度越大</a:t>
            </a:r>
            <a:r>
              <a:rPr lang="zh-CN" altLang="zh-CN" dirty="0" smtClean="0"/>
              <a:t>。在</a:t>
            </a:r>
            <a:r>
              <a:rPr lang="zh-CN" altLang="zh-CN" dirty="0"/>
              <a:t>具体的调度中，当较高优先级的进程存在的时候，总是先调度较高优先级的进程，具体来说，就是具有最高优先级的非空队列的</a:t>
            </a:r>
            <a:r>
              <a:rPr lang="zh-CN" altLang="zh-CN" dirty="0" smtClean="0"/>
              <a:t>队</a:t>
            </a:r>
            <a:r>
              <a:rPr lang="zh-CN" altLang="en-US" dirty="0" smtClean="0"/>
              <a:t>首</a:t>
            </a:r>
            <a:r>
              <a:rPr lang="zh-CN" altLang="zh-CN" dirty="0" smtClean="0"/>
              <a:t>进程</a:t>
            </a:r>
            <a:r>
              <a:rPr lang="zh-CN" altLang="zh-CN" dirty="0"/>
              <a:t>。</a:t>
            </a:r>
            <a:endParaRPr lang="zh-CN" altLang="en-US" dirty="0"/>
          </a:p>
        </p:txBody>
      </p:sp>
    </p:spTree>
    <p:extLst>
      <p:ext uri="{BB962C8B-B14F-4D97-AF65-F5344CB8AC3E}">
        <p14:creationId xmlns:p14="http://schemas.microsoft.com/office/powerpoint/2010/main" val="1976725292"/>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40146"/>
            <a:ext cx="4909879" cy="830997"/>
          </a:xfrm>
          <a:prstGeom prst="rect">
            <a:avLst/>
          </a:prstGeom>
          <a:noFill/>
        </p:spPr>
        <p:txBody>
          <a:bodyPr wrap="square" rtlCol="0">
            <a:spAutoFit/>
          </a:bodyPr>
          <a:lstStyle/>
          <a:p>
            <a:r>
              <a:rPr lang="zh-CN" altLang="en-US" sz="4800" dirty="0" smtClean="0">
                <a:latin typeface="微软雅黑" pitchFamily="34" charset="-122"/>
                <a:ea typeface="微软雅黑" pitchFamily="34" charset="-122"/>
              </a:rPr>
              <a:t>进程调度</a:t>
            </a:r>
            <a:endParaRPr lang="en-US" altLang="zh-CN" sz="4800" dirty="0" smtClean="0">
              <a:latin typeface="微软雅黑" pitchFamily="34" charset="-122"/>
              <a:ea typeface="微软雅黑" pitchFamily="34" charset="-122"/>
            </a:endParaRPr>
          </a:p>
        </p:txBody>
      </p:sp>
      <p:sp>
        <p:nvSpPr>
          <p:cNvPr id="15" name="一"/>
          <p:cNvSpPr/>
          <p:nvPr/>
        </p:nvSpPr>
        <p:spPr>
          <a:xfrm>
            <a:off x="3707904" y="6345324"/>
            <a:ext cx="180020" cy="1800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二"/>
          <p:cNvSpPr/>
          <p:nvPr/>
        </p:nvSpPr>
        <p:spPr>
          <a:xfrm>
            <a:off x="4265966" y="6345324"/>
            <a:ext cx="180020" cy="1800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三"/>
          <p:cNvSpPr/>
          <p:nvPr/>
        </p:nvSpPr>
        <p:spPr>
          <a:xfrm>
            <a:off x="4824028" y="6345324"/>
            <a:ext cx="180020" cy="1800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向左" descr="C:\Users\Windows\Desktop\metrostation_by_yankoa-d312tty\PNG\System\White\MB_0006_back.png">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5872" y="5840506"/>
            <a:ext cx="540824" cy="54082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840790" y="1240443"/>
            <a:ext cx="7576528" cy="923330"/>
          </a:xfrm>
          <a:prstGeom prst="rect">
            <a:avLst/>
          </a:prstGeom>
        </p:spPr>
        <p:txBody>
          <a:bodyPr wrap="square">
            <a:spAutoFit/>
          </a:bodyPr>
          <a:lstStyle/>
          <a:p>
            <a:r>
              <a:rPr lang="en-US" altLang="zh-CN" dirty="0" smtClean="0"/>
              <a:t>    </a:t>
            </a:r>
            <a:r>
              <a:rPr lang="zh-CN" altLang="zh-CN" dirty="0" smtClean="0"/>
              <a:t>这个</a:t>
            </a:r>
            <a:r>
              <a:rPr lang="zh-CN" altLang="zh-CN" dirty="0"/>
              <a:t>调度算法的优先级并不是静态的。和</a:t>
            </a:r>
            <a:r>
              <a:rPr lang="zh-CN" altLang="zh-CN" dirty="0" smtClean="0"/>
              <a:t>陈</a:t>
            </a:r>
            <a:r>
              <a:rPr lang="zh-CN" altLang="en-US" dirty="0" smtClean="0"/>
              <a:t>元</a:t>
            </a:r>
            <a:r>
              <a:rPr lang="zh-CN" altLang="zh-CN" dirty="0" smtClean="0"/>
              <a:t>学长</a:t>
            </a:r>
            <a:r>
              <a:rPr lang="zh-CN" altLang="zh-CN" dirty="0"/>
              <a:t>一样，每个进程被创建的时候都会被指定该进程的优先级和基于优先级的时间片个数。一旦时间片个数全部用完，这个进程会自动被下调到下一个优先级</a:t>
            </a:r>
            <a:endParaRPr lang="zh-CN" altLang="en-US" dirty="0"/>
          </a:p>
        </p:txBody>
      </p:sp>
      <p:sp>
        <p:nvSpPr>
          <p:cNvPr id="4" name="矩形 3"/>
          <p:cNvSpPr/>
          <p:nvPr/>
        </p:nvSpPr>
        <p:spPr>
          <a:xfrm>
            <a:off x="801737" y="2732727"/>
            <a:ext cx="7586685" cy="646331"/>
          </a:xfrm>
          <a:prstGeom prst="rect">
            <a:avLst/>
          </a:prstGeom>
        </p:spPr>
        <p:txBody>
          <a:bodyPr wrap="square">
            <a:spAutoFit/>
          </a:bodyPr>
          <a:lstStyle/>
          <a:p>
            <a:r>
              <a:rPr lang="en-US" altLang="zh-CN" dirty="0" smtClean="0"/>
              <a:t>    </a:t>
            </a:r>
            <a:r>
              <a:rPr lang="zh-CN" altLang="zh-CN" dirty="0" smtClean="0"/>
              <a:t>同时</a:t>
            </a:r>
            <a:r>
              <a:rPr lang="zh-CN" altLang="zh-CN" dirty="0"/>
              <a:t>，为了防止出现低优先度进程饿死的情况</a:t>
            </a:r>
            <a:r>
              <a:rPr lang="zh-CN" altLang="zh-CN" dirty="0" smtClean="0"/>
              <a:t>。这里</a:t>
            </a:r>
            <a:r>
              <a:rPr lang="zh-CN" altLang="zh-CN" dirty="0"/>
              <a:t>实际上有一个老化的</a:t>
            </a:r>
            <a:r>
              <a:rPr lang="zh-CN" altLang="zh-CN" dirty="0" smtClean="0"/>
              <a:t>设置</a:t>
            </a:r>
            <a:r>
              <a:rPr lang="en-US" altLang="zh-CN" dirty="0" smtClean="0"/>
              <a:t>:</a:t>
            </a:r>
            <a:endParaRPr lang="zh-CN" altLang="en-US" dirty="0"/>
          </a:p>
        </p:txBody>
      </p:sp>
      <p:sp>
        <p:nvSpPr>
          <p:cNvPr id="5" name="矩形 4"/>
          <p:cNvSpPr/>
          <p:nvPr/>
        </p:nvSpPr>
        <p:spPr>
          <a:xfrm>
            <a:off x="877430" y="3740839"/>
            <a:ext cx="7510993" cy="1200329"/>
          </a:xfrm>
          <a:prstGeom prst="rect">
            <a:avLst/>
          </a:prstGeom>
        </p:spPr>
        <p:txBody>
          <a:bodyPr wrap="square">
            <a:spAutoFit/>
          </a:bodyPr>
          <a:lstStyle/>
          <a:p>
            <a:r>
              <a:rPr lang="zh-CN" altLang="zh-CN" dirty="0"/>
              <a:t>在</a:t>
            </a:r>
            <a:r>
              <a:rPr lang="en-US" altLang="zh-CN" dirty="0" err="1"/>
              <a:t>task_struct</a:t>
            </a:r>
            <a:r>
              <a:rPr lang="zh-CN" altLang="zh-CN" dirty="0"/>
              <a:t>中新增了一个属性</a:t>
            </a:r>
            <a:r>
              <a:rPr lang="en-US" altLang="zh-CN" dirty="0" err="1"/>
              <a:t>start_time</a:t>
            </a:r>
            <a:r>
              <a:rPr lang="zh-CN" altLang="zh-CN" dirty="0"/>
              <a:t>来记录进程的开始时间。</a:t>
            </a:r>
            <a:r>
              <a:rPr lang="zh-CN" altLang="zh-CN" dirty="0" smtClean="0"/>
              <a:t>因此可以</a:t>
            </a:r>
            <a:r>
              <a:rPr lang="zh-CN" altLang="zh-CN" dirty="0"/>
              <a:t>通过当前时间与</a:t>
            </a:r>
            <a:r>
              <a:rPr lang="en-US" altLang="zh-CN" dirty="0" err="1"/>
              <a:t>start_time</a:t>
            </a:r>
            <a:r>
              <a:rPr lang="zh-CN" altLang="zh-CN" dirty="0"/>
              <a:t>的差值来计算该进程已经存在了多久</a:t>
            </a:r>
            <a:r>
              <a:rPr lang="zh-CN" altLang="zh-CN" dirty="0" smtClean="0"/>
              <a:t>。这里</a:t>
            </a:r>
            <a:r>
              <a:rPr lang="zh-CN" altLang="zh-CN" dirty="0"/>
              <a:t>设置每隔</a:t>
            </a:r>
            <a:r>
              <a:rPr lang="en-US" altLang="zh-CN" dirty="0"/>
              <a:t>30</a:t>
            </a:r>
            <a:r>
              <a:rPr lang="zh-CN" altLang="zh-CN" dirty="0"/>
              <a:t>个大时间片来一次大清扫，如果有一个进程在这</a:t>
            </a:r>
            <a:r>
              <a:rPr lang="en-US" altLang="zh-CN" dirty="0"/>
              <a:t>30</a:t>
            </a:r>
            <a:r>
              <a:rPr lang="zh-CN" altLang="zh-CN" dirty="0"/>
              <a:t>个大时间片中都没有跑完，</a:t>
            </a:r>
            <a:r>
              <a:rPr lang="zh-CN" altLang="zh-CN" dirty="0" smtClean="0"/>
              <a:t>那么就</a:t>
            </a:r>
            <a:r>
              <a:rPr lang="zh-CN" altLang="zh-CN" dirty="0"/>
              <a:t>会将其优先级提高</a:t>
            </a:r>
            <a:r>
              <a:rPr lang="en-US" altLang="zh-CN" dirty="0"/>
              <a:t>2</a:t>
            </a:r>
            <a:r>
              <a:rPr lang="zh-CN" altLang="zh-CN" dirty="0"/>
              <a:t>级。</a:t>
            </a:r>
          </a:p>
        </p:txBody>
      </p:sp>
    </p:spTree>
    <p:extLst>
      <p:ext uri="{BB962C8B-B14F-4D97-AF65-F5344CB8AC3E}">
        <p14:creationId xmlns:p14="http://schemas.microsoft.com/office/powerpoint/2010/main" val="2883394994"/>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40146"/>
            <a:ext cx="4909879" cy="830997"/>
          </a:xfrm>
          <a:prstGeom prst="rect">
            <a:avLst/>
          </a:prstGeom>
          <a:noFill/>
        </p:spPr>
        <p:txBody>
          <a:bodyPr wrap="square" rtlCol="0">
            <a:spAutoFit/>
          </a:bodyPr>
          <a:lstStyle/>
          <a:p>
            <a:r>
              <a:rPr lang="zh-CN" altLang="en-US" sz="4800" dirty="0" smtClean="0">
                <a:latin typeface="微软雅黑" pitchFamily="34" charset="-122"/>
                <a:ea typeface="微软雅黑" pitchFamily="34" charset="-122"/>
              </a:rPr>
              <a:t>内存管理</a:t>
            </a:r>
            <a:endParaRPr lang="en-US" altLang="zh-CN" sz="4800" dirty="0" smtClean="0">
              <a:latin typeface="微软雅黑" pitchFamily="34" charset="-122"/>
              <a:ea typeface="微软雅黑" pitchFamily="34" charset="-122"/>
            </a:endParaRPr>
          </a:p>
        </p:txBody>
      </p:sp>
      <p:sp>
        <p:nvSpPr>
          <p:cNvPr id="15" name="一"/>
          <p:cNvSpPr/>
          <p:nvPr/>
        </p:nvSpPr>
        <p:spPr>
          <a:xfrm>
            <a:off x="3707904" y="6345324"/>
            <a:ext cx="180020" cy="1800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二"/>
          <p:cNvSpPr/>
          <p:nvPr/>
        </p:nvSpPr>
        <p:spPr>
          <a:xfrm>
            <a:off x="4265966" y="6345324"/>
            <a:ext cx="180020" cy="1800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三"/>
          <p:cNvSpPr/>
          <p:nvPr/>
        </p:nvSpPr>
        <p:spPr>
          <a:xfrm>
            <a:off x="4824028" y="6345324"/>
            <a:ext cx="180020" cy="1800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向左" descr="C:\Users\Windows\Desktop\metrostation_by_yankoa-d312tty\PNG\System\White\MB_0006_back.png">
            <a:hlinkClick r:id="rId2" action="ppaction://hlinksldjump"/>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5872" y="5840506"/>
            <a:ext cx="540824" cy="540822"/>
          </a:xfrm>
          <a:prstGeom prst="rect">
            <a:avLst/>
          </a:prstGeom>
          <a:noFill/>
          <a:extLst>
            <a:ext uri="{909E8E84-426E-40DD-AFC4-6F175D3DCCD1}">
              <a14:hiddenFill xmlns:a14="http://schemas.microsoft.com/office/drawing/2010/main">
                <a:solidFill>
                  <a:srgbClr val="FFFFFF"/>
                </a:solidFill>
              </a14:hiddenFill>
            </a:ext>
          </a:extLst>
        </p:spPr>
      </p:pic>
      <p:sp>
        <p:nvSpPr>
          <p:cNvPr id="19" name="矩形 18"/>
          <p:cNvSpPr/>
          <p:nvPr/>
        </p:nvSpPr>
        <p:spPr>
          <a:xfrm>
            <a:off x="570653" y="1124744"/>
            <a:ext cx="8033795" cy="1477328"/>
          </a:xfrm>
          <a:prstGeom prst="rect">
            <a:avLst/>
          </a:prstGeom>
        </p:spPr>
        <p:txBody>
          <a:bodyPr wrap="square">
            <a:spAutoFit/>
          </a:bodyPr>
          <a:lstStyle/>
          <a:p>
            <a:r>
              <a:rPr lang="zh-CN" altLang="en-US" dirty="0" smtClean="0"/>
              <a:t>    结构</a:t>
            </a:r>
            <a:r>
              <a:rPr lang="zh-CN" altLang="en-US" dirty="0"/>
              <a:t>定义</a:t>
            </a:r>
            <a:r>
              <a:rPr lang="zh-CN" altLang="zh-CN" dirty="0" smtClean="0"/>
              <a:t>沿用参考</a:t>
            </a:r>
            <a:r>
              <a:rPr lang="zh-CN" altLang="zh-CN" dirty="0"/>
              <a:t>代码</a:t>
            </a:r>
            <a:r>
              <a:rPr lang="zh-CN" altLang="zh-CN" dirty="0" smtClean="0"/>
              <a:t>，</a:t>
            </a:r>
            <a:r>
              <a:rPr lang="zh-CN" altLang="en-US" dirty="0" smtClean="0"/>
              <a:t>包括</a:t>
            </a:r>
            <a:r>
              <a:rPr lang="en-US" altLang="zh-CN" dirty="0" err="1" smtClean="0"/>
              <a:t>bootmem</a:t>
            </a:r>
            <a:r>
              <a:rPr lang="en-US" altLang="zh-CN" dirty="0" smtClean="0"/>
              <a:t>, buddy</a:t>
            </a:r>
            <a:r>
              <a:rPr lang="zh-CN" altLang="en-US" dirty="0" smtClean="0"/>
              <a:t>和</a:t>
            </a:r>
            <a:r>
              <a:rPr lang="en-US" altLang="zh-CN" dirty="0" smtClean="0"/>
              <a:t>slab.</a:t>
            </a:r>
          </a:p>
          <a:p>
            <a:r>
              <a:rPr lang="en-US" altLang="zh-CN" dirty="0"/>
              <a:t> </a:t>
            </a:r>
            <a:r>
              <a:rPr lang="en-US" altLang="zh-CN" dirty="0" smtClean="0"/>
              <a:t>   </a:t>
            </a:r>
            <a:r>
              <a:rPr lang="zh-CN" altLang="en-US" dirty="0" smtClean="0"/>
              <a:t>主要着眼于实现高效</a:t>
            </a:r>
            <a:r>
              <a:rPr lang="en-US" altLang="zh-CN" dirty="0" smtClean="0"/>
              <a:t>,</a:t>
            </a:r>
            <a:r>
              <a:rPr lang="zh-CN" altLang="en-US" dirty="0" smtClean="0"/>
              <a:t>稳定的动态内存分配和回收</a:t>
            </a:r>
            <a:r>
              <a:rPr lang="en-US" altLang="zh-CN" dirty="0" smtClean="0"/>
              <a:t>,</a:t>
            </a:r>
            <a:r>
              <a:rPr lang="zh-CN" altLang="en-US" dirty="0" smtClean="0"/>
              <a:t>具体方法参考</a:t>
            </a:r>
            <a:r>
              <a:rPr lang="en-US" altLang="zh-CN" dirty="0" smtClean="0"/>
              <a:t>C++</a:t>
            </a:r>
            <a:r>
              <a:rPr lang="zh-CN" altLang="en-US" dirty="0" smtClean="0"/>
              <a:t>源代码中</a:t>
            </a:r>
            <a:r>
              <a:rPr lang="en-US" altLang="zh-CN" dirty="0" smtClean="0"/>
              <a:t>allocator</a:t>
            </a:r>
            <a:r>
              <a:rPr lang="zh-CN" altLang="en-US" dirty="0" smtClean="0"/>
              <a:t>通过内存分配器管理小内存</a:t>
            </a:r>
            <a:r>
              <a:rPr lang="en-US" altLang="zh-CN" dirty="0" smtClean="0"/>
              <a:t>(</a:t>
            </a:r>
            <a:r>
              <a:rPr lang="zh-CN" altLang="en-US" dirty="0" smtClean="0"/>
              <a:t>显然</a:t>
            </a:r>
            <a:r>
              <a:rPr lang="en-US" altLang="zh-CN" dirty="0" smtClean="0"/>
              <a:t>,</a:t>
            </a:r>
            <a:r>
              <a:rPr lang="zh-CN" altLang="en-US" dirty="0" smtClean="0"/>
              <a:t>当需要的内存过大时</a:t>
            </a:r>
            <a:r>
              <a:rPr lang="en-US" altLang="zh-CN" dirty="0" smtClean="0"/>
              <a:t>,</a:t>
            </a:r>
            <a:r>
              <a:rPr lang="zh-CN" altLang="en-US" dirty="0" smtClean="0"/>
              <a:t>通过</a:t>
            </a:r>
            <a:r>
              <a:rPr lang="en-US" altLang="zh-CN" dirty="0" smtClean="0"/>
              <a:t>slab</a:t>
            </a:r>
            <a:r>
              <a:rPr lang="zh-CN" altLang="en-US" dirty="0" smtClean="0"/>
              <a:t>以页为单位对空间进行操作更为高效</a:t>
            </a:r>
            <a:r>
              <a:rPr lang="en-US" altLang="zh-CN" dirty="0" smtClean="0"/>
              <a:t>),</a:t>
            </a:r>
            <a:r>
              <a:rPr lang="zh-CN" altLang="en-US" dirty="0" smtClean="0"/>
              <a:t>相关伪代码如下所示</a:t>
            </a:r>
            <a:r>
              <a:rPr lang="en-US" altLang="zh-CN" dirty="0" smtClean="0"/>
              <a:t>:</a:t>
            </a:r>
          </a:p>
          <a:p>
            <a:endParaRPr lang="zh-CN" altLang="en-US" dirty="0"/>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353" y="2597813"/>
            <a:ext cx="4122795" cy="2860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909" y="2597812"/>
            <a:ext cx="3742162" cy="2199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5442676"/>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40146"/>
            <a:ext cx="4909879" cy="830997"/>
          </a:xfrm>
          <a:prstGeom prst="rect">
            <a:avLst/>
          </a:prstGeom>
          <a:noFill/>
        </p:spPr>
        <p:txBody>
          <a:bodyPr wrap="square" rtlCol="0">
            <a:spAutoFit/>
          </a:bodyPr>
          <a:lstStyle/>
          <a:p>
            <a:r>
              <a:rPr lang="zh-CN" altLang="en-US" sz="4800" dirty="0" smtClean="0">
                <a:latin typeface="微软雅黑" pitchFamily="34" charset="-122"/>
                <a:ea typeface="微软雅黑" pitchFamily="34" charset="-122"/>
              </a:rPr>
              <a:t>内存管理</a:t>
            </a:r>
            <a:endParaRPr lang="en-US" altLang="zh-CN" sz="4800" dirty="0" smtClean="0">
              <a:latin typeface="微软雅黑" pitchFamily="34" charset="-122"/>
              <a:ea typeface="微软雅黑" pitchFamily="34" charset="-122"/>
            </a:endParaRPr>
          </a:p>
        </p:txBody>
      </p:sp>
      <p:sp>
        <p:nvSpPr>
          <p:cNvPr id="15" name="一"/>
          <p:cNvSpPr/>
          <p:nvPr/>
        </p:nvSpPr>
        <p:spPr>
          <a:xfrm>
            <a:off x="3707904" y="6345324"/>
            <a:ext cx="180020" cy="1800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二"/>
          <p:cNvSpPr/>
          <p:nvPr/>
        </p:nvSpPr>
        <p:spPr>
          <a:xfrm>
            <a:off x="4265966" y="6345324"/>
            <a:ext cx="180020" cy="1800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三"/>
          <p:cNvSpPr/>
          <p:nvPr/>
        </p:nvSpPr>
        <p:spPr>
          <a:xfrm>
            <a:off x="4824028" y="6345324"/>
            <a:ext cx="180020" cy="1800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向左" descr="C:\Users\Windows\Desktop\metrostation_by_yankoa-d312tty\PNG\System\White\MB_0006_back.png">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5872" y="5840506"/>
            <a:ext cx="540824" cy="540822"/>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4965" y="599244"/>
            <a:ext cx="4959910" cy="3358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810" y="1772816"/>
            <a:ext cx="4281079"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555776" y="4605409"/>
            <a:ext cx="3119957" cy="369332"/>
          </a:xfrm>
          <a:prstGeom prst="rect">
            <a:avLst/>
          </a:prstGeom>
          <a:noFill/>
        </p:spPr>
        <p:txBody>
          <a:bodyPr wrap="none" rtlCol="0">
            <a:spAutoFit/>
          </a:bodyPr>
          <a:lstStyle/>
          <a:p>
            <a:r>
              <a:rPr lang="zh-CN" altLang="en-US" dirty="0" smtClean="0"/>
              <a:t>需要应用程序验证</a:t>
            </a:r>
            <a:r>
              <a:rPr lang="en-US" altLang="zh-CN" dirty="0" err="1" smtClean="0"/>
              <a:t>malloc</a:t>
            </a:r>
            <a:r>
              <a:rPr lang="en-US" altLang="zh-CN" dirty="0" smtClean="0"/>
              <a:t>/free</a:t>
            </a:r>
            <a:endParaRPr lang="zh-CN" altLang="en-US" dirty="0"/>
          </a:p>
        </p:txBody>
      </p:sp>
    </p:spTree>
    <p:extLst>
      <p:ext uri="{BB962C8B-B14F-4D97-AF65-F5344CB8AC3E}">
        <p14:creationId xmlns:p14="http://schemas.microsoft.com/office/powerpoint/2010/main" val="307072121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40146"/>
            <a:ext cx="4909879" cy="830997"/>
          </a:xfrm>
          <a:prstGeom prst="rect">
            <a:avLst/>
          </a:prstGeom>
          <a:noFill/>
        </p:spPr>
        <p:txBody>
          <a:bodyPr wrap="square" rtlCol="0">
            <a:spAutoFit/>
          </a:bodyPr>
          <a:lstStyle/>
          <a:p>
            <a:r>
              <a:rPr lang="zh-CN" altLang="en-US" sz="4800" dirty="0" smtClean="0">
                <a:latin typeface="微软雅黑" pitchFamily="34" charset="-122"/>
                <a:ea typeface="微软雅黑" pitchFamily="34" charset="-122"/>
              </a:rPr>
              <a:t>文件系统</a:t>
            </a:r>
            <a:endParaRPr lang="en-US" altLang="zh-CN" sz="4800" dirty="0" smtClean="0">
              <a:latin typeface="微软雅黑" pitchFamily="34" charset="-122"/>
              <a:ea typeface="微软雅黑" pitchFamily="34" charset="-122"/>
            </a:endParaRPr>
          </a:p>
        </p:txBody>
      </p:sp>
      <p:sp>
        <p:nvSpPr>
          <p:cNvPr id="15" name="一"/>
          <p:cNvSpPr/>
          <p:nvPr/>
        </p:nvSpPr>
        <p:spPr>
          <a:xfrm>
            <a:off x="3707904" y="6345324"/>
            <a:ext cx="180020" cy="1800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二"/>
          <p:cNvSpPr/>
          <p:nvPr/>
        </p:nvSpPr>
        <p:spPr>
          <a:xfrm>
            <a:off x="4265966" y="6345324"/>
            <a:ext cx="180020" cy="1800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三"/>
          <p:cNvSpPr/>
          <p:nvPr/>
        </p:nvSpPr>
        <p:spPr>
          <a:xfrm>
            <a:off x="4824028" y="6345324"/>
            <a:ext cx="180020" cy="1800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向左" descr="C:\Users\Windows\Desktop\metrostation_by_yankoa-d312tty\PNG\System\White\MB_0006_back.png">
            <a:hlinkClick r:id="rId2" action="ppaction://hlinksldjump"/>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5872" y="5840506"/>
            <a:ext cx="540824" cy="54082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331416" y="1742906"/>
            <a:ext cx="8462060" cy="369332"/>
          </a:xfrm>
          <a:prstGeom prst="rect">
            <a:avLst/>
          </a:prstGeom>
          <a:noFill/>
        </p:spPr>
        <p:txBody>
          <a:bodyPr wrap="none" rtlCol="0">
            <a:spAutoFit/>
          </a:bodyPr>
          <a:lstStyle/>
          <a:p>
            <a:r>
              <a:rPr lang="zh-CN" altLang="en-US" dirty="0" smtClean="0"/>
              <a:t>相比于最初的</a:t>
            </a:r>
            <a:r>
              <a:rPr lang="en-US" altLang="zh-CN" dirty="0" err="1" smtClean="0"/>
              <a:t>zjunix</a:t>
            </a:r>
            <a:r>
              <a:rPr lang="en-US" altLang="zh-CN" dirty="0" smtClean="0"/>
              <a:t>,</a:t>
            </a:r>
            <a:r>
              <a:rPr lang="zh-CN" altLang="en-US" dirty="0" smtClean="0"/>
              <a:t>能够</a:t>
            </a:r>
            <a:r>
              <a:rPr lang="en-US" altLang="zh-CN" dirty="0" smtClean="0"/>
              <a:t>(</a:t>
            </a:r>
            <a:r>
              <a:rPr lang="zh-CN" altLang="en-US" dirty="0" smtClean="0"/>
              <a:t>在</a:t>
            </a:r>
            <a:r>
              <a:rPr lang="en-US" altLang="zh-CN" dirty="0" smtClean="0"/>
              <a:t>FAT32</a:t>
            </a:r>
            <a:r>
              <a:rPr lang="zh-CN" altLang="en-US" dirty="0" smtClean="0"/>
              <a:t>文件系统中</a:t>
            </a:r>
            <a:r>
              <a:rPr lang="en-US" altLang="zh-CN" dirty="0" smtClean="0"/>
              <a:t>)</a:t>
            </a:r>
            <a:r>
              <a:rPr lang="zh-CN" altLang="en-US" dirty="0" smtClean="0"/>
              <a:t>手动改变工作目录</a:t>
            </a:r>
            <a:r>
              <a:rPr lang="en-US" altLang="zh-CN" dirty="0" smtClean="0"/>
              <a:t>,</a:t>
            </a:r>
            <a:r>
              <a:rPr lang="zh-CN" altLang="en-US" dirty="0" smtClean="0"/>
              <a:t>能够支持相对路径</a:t>
            </a:r>
            <a:endParaRPr lang="zh-CN" altLang="en-US" dirty="0"/>
          </a:p>
        </p:txBody>
      </p:sp>
      <p:sp>
        <p:nvSpPr>
          <p:cNvPr id="20" name="矩形 19"/>
          <p:cNvSpPr/>
          <p:nvPr/>
        </p:nvSpPr>
        <p:spPr>
          <a:xfrm>
            <a:off x="834251" y="1164808"/>
            <a:ext cx="1620957" cy="523220"/>
          </a:xfrm>
          <a:prstGeom prst="rect">
            <a:avLst/>
          </a:prstGeom>
        </p:spPr>
        <p:txBody>
          <a:bodyPr wrap="none">
            <a:spAutoFit/>
          </a:bodyPr>
          <a:lstStyle/>
          <a:p>
            <a:r>
              <a:rPr lang="zh-CN" altLang="en-US" sz="2800" dirty="0" smtClean="0">
                <a:latin typeface="微软雅黑" pitchFamily="34" charset="-122"/>
                <a:ea typeface="微软雅黑" pitchFamily="34" charset="-122"/>
              </a:rPr>
              <a:t>当前成果</a:t>
            </a:r>
            <a:endParaRPr lang="zh-CN" altLang="en-US" sz="2800" dirty="0">
              <a:latin typeface="微软雅黑" pitchFamily="34" charset="-122"/>
              <a:ea typeface="微软雅黑" pitchFamily="34" charset="-122"/>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729" y="2195093"/>
            <a:ext cx="5112568" cy="3975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5650384"/>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536</TotalTime>
  <Words>784</Words>
  <Application>Microsoft Office PowerPoint</Application>
  <PresentationFormat>全屏显示(4:3)</PresentationFormat>
  <Paragraphs>77</Paragraphs>
  <Slides>15</Slides>
  <Notes>3</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dc:creator>
  <cp:lastModifiedBy>PC</cp:lastModifiedBy>
  <cp:revision>39</cp:revision>
  <dcterms:created xsi:type="dcterms:W3CDTF">2012-02-18T07:17:59Z</dcterms:created>
  <dcterms:modified xsi:type="dcterms:W3CDTF">2018-11-20T06:58:03Z</dcterms:modified>
</cp:coreProperties>
</file>