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D43"/>
    <a:srgbClr val="FD784D"/>
    <a:srgbClr val="FF724F"/>
    <a:srgbClr val="FF8B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463B4-9225-42C6-BB83-33315E93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DE73C4-8E83-422B-8185-2EA798399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4DB3C9-FA01-4C3B-B44C-3B7C77D5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176-204F-4145-9CF9-B504D75745BE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040315-CF66-48C1-B434-D759DFC6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59D69E-B022-4139-8AF4-F5EA6A47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2C8-726F-4EF2-B45C-89199E405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62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10D32-6F68-4F75-9F2C-305785BA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83CC9C-B5FC-40D8-96C9-F76BD0BFD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9A8462-523A-4FE6-B9B8-F012F467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176-204F-4145-9CF9-B504D75745BE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375D55-95D7-4893-9E66-08FF7C9A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245FB-FB37-429F-87F7-73749305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2C8-726F-4EF2-B45C-89199E405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67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C37A7B-6886-4F26-96A5-C9239A7D8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93D04C-8AB1-4353-AD87-355DE31F1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879CB8-DF22-4E77-9021-0BA25596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176-204F-4145-9CF9-B504D75745BE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74F057-C93F-48DF-AB8F-48B60BC5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A6851B-1563-4C9C-BB24-0538D998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2C8-726F-4EF2-B45C-89199E405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75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C9A0C-CD32-47D0-B875-C227DFBE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959E2-9898-407F-8C40-111F8559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1A7C2F-2450-4935-9FA6-666419E1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176-204F-4145-9CF9-B504D75745BE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CF966C-1915-4CE6-AE25-3FA06FB5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6A4F7E-B7AA-408D-AB31-B5F7A75A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2C8-726F-4EF2-B45C-89199E405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C243D-18AD-4A5D-B9FC-97377636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3EB10C-50F4-4F83-9451-10239127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F89749-69FE-4101-A11A-DA0838AB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176-204F-4145-9CF9-B504D75745BE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A9246C-4AA3-4230-AAE3-945BA589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A8CA10-4B42-4ABF-A59B-EF11B8B8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2C8-726F-4EF2-B45C-89199E405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1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1700A-C46D-4E4F-98A1-6ED32762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3DEF8-F2FE-4F0E-AF7E-BBB253F3C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D7F8E9-8768-451F-94B5-18B45225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D18D87-1D8E-4DD2-B7EA-C969892C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176-204F-4145-9CF9-B504D75745BE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09C82D-3830-4936-A0EF-C0545873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B10364-D6E2-497D-B615-881CD18D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2C8-726F-4EF2-B45C-89199E405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80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82CA4-5A76-43E4-AF10-44A67010D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D8AB1C-B08A-4FA3-8520-5DA21CF0F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70DEB9-8C2F-4266-ADAD-45B4AF5DB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E846EC-8DA6-455C-B87D-48585D3C7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BAAFD5-2ADF-47CC-8B3A-A36515946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BFAFC2-C337-432B-AC36-200AA723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176-204F-4145-9CF9-B504D75745BE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DC8ECC-9480-4F3F-8F78-5A346D97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81838D-6315-4B82-ACD6-41066E55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2C8-726F-4EF2-B45C-89199E405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48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8FFDE-B4A3-4367-9F8E-A2CDB495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1ED9E9-9F2D-40BE-8C93-1A38ACA5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176-204F-4145-9CF9-B504D75745BE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A4B8D9-5110-40E2-BEA1-8A29A6F0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2184C4-4755-4524-99B3-53A1F7CE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2C8-726F-4EF2-B45C-89199E405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6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5EE601-4658-4782-9CFA-E1D0913A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176-204F-4145-9CF9-B504D75745BE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B6670F1-FA14-425B-A984-45463A25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4DD09C-A7F0-4BD9-B009-07DC9203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2C8-726F-4EF2-B45C-89199E405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4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926F4-C247-4A41-9936-D979EB9E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3F8499-F554-4BF4-B3A7-40480BC9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71FF3E-286E-4604-B1CF-2A7E5CB76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1DA2E9-9839-4650-BB8C-553AF22E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176-204F-4145-9CF9-B504D75745BE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3808B0-C977-4686-B67E-BD2F88FE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260886-FC91-4F06-8CE2-9090E9EB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2C8-726F-4EF2-B45C-89199E405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4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CBBBB-E7FB-4547-880B-71C9D716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961EFC-13E2-40B5-B50A-EB68DD798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8D91AD-577D-4C17-A68D-F831CB101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748A0-64A8-4A03-A780-3746994A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7176-204F-4145-9CF9-B504D75745BE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6581AD-30E4-4312-8082-CA0621E9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2039C-B579-4EB9-895E-FDE239C1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B2C8-726F-4EF2-B45C-89199E405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8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1E3DF-B7E8-4F71-90FE-05A668B6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945F83-1986-4EC6-9592-A9C2AF849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14D3F9-E667-4A92-BCEA-58C0344CE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7176-204F-4145-9CF9-B504D75745BE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6668CD-4137-4E4A-A9DE-A89ADE880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776BB8-0CB7-4F18-8820-586F18CAD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B2C8-726F-4EF2-B45C-89199E405A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37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eloxide/telox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hecatapi.com/" TargetMode="External"/><Relationship Id="rId3" Type="http://schemas.openxmlformats.org/officeDocument/2006/relationships/hyperlink" Target="https://t.me/ihatereality" TargetMode="External"/><Relationship Id="rId7" Type="http://schemas.openxmlformats.org/officeDocument/2006/relationships/hyperlink" Target="https://github.com/wafflelapkin/example_cat_bot" TargetMode="External"/><Relationship Id="rId2" Type="http://schemas.openxmlformats.org/officeDocument/2006/relationships/hyperlink" Target="https://github.com/wafflelapk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example_cat_bot" TargetMode="External"/><Relationship Id="rId5" Type="http://schemas.openxmlformats.org/officeDocument/2006/relationships/hyperlink" Target="https://github.com/wafflelapkin/fntools" TargetMode="External"/><Relationship Id="rId4" Type="http://schemas.openxmlformats.org/officeDocument/2006/relationships/hyperlink" Target="https://github.com/teloxide/telox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26FDE1E-2859-4DA5-BCAA-113D2E055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6" y="1997476"/>
            <a:ext cx="5265429" cy="284325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Библиотека для разработки </a:t>
            </a:r>
            <a:r>
              <a:rPr lang="ru-RU" dirty="0" err="1"/>
              <a:t>телеграм</a:t>
            </a:r>
            <a:r>
              <a:rPr lang="ru-RU" dirty="0"/>
              <a:t>-ботов</a:t>
            </a:r>
          </a:p>
          <a:p>
            <a:r>
              <a:rPr lang="ru-RU" dirty="0"/>
              <a:t>Написана </a:t>
            </a:r>
            <a:r>
              <a:rPr lang="ru-RU" dirty="0" err="1"/>
              <a:t>польностью</a:t>
            </a:r>
            <a:r>
              <a:rPr lang="ru-RU" dirty="0"/>
              <a:t> на языке программирования </a:t>
            </a:r>
            <a:r>
              <a:rPr lang="ru-RU" dirty="0" err="1"/>
              <a:t>Rust</a:t>
            </a:r>
            <a:endParaRPr lang="ru-RU" dirty="0"/>
          </a:p>
          <a:p>
            <a:r>
              <a:rPr lang="ru-RU" dirty="0" err="1"/>
              <a:t>open-source</a:t>
            </a:r>
            <a:r>
              <a:rPr lang="ru-RU" dirty="0"/>
              <a:t> — исходный код можно найти на </a:t>
            </a:r>
            <a:r>
              <a:rPr lang="ru-RU" dirty="0" err="1"/>
              <a:t>гитхабе</a:t>
            </a:r>
            <a:r>
              <a:rPr lang="ru-RU" dirty="0"/>
              <a:t> (</a:t>
            </a:r>
            <a:r>
              <a:rPr lang="ru-RU" dirty="0">
                <a:hlinkClick r:id="rId2"/>
              </a:rPr>
              <a:t>github.com/</a:t>
            </a:r>
            <a:r>
              <a:rPr lang="ru-RU" dirty="0" err="1">
                <a:hlinkClick r:id="rId2"/>
              </a:rPr>
              <a:t>teloxide</a:t>
            </a:r>
            <a:r>
              <a:rPr lang="ru-RU" dirty="0">
                <a:hlinkClick r:id="rId2"/>
              </a:rPr>
              <a:t>/</a:t>
            </a:r>
            <a:r>
              <a:rPr lang="ru-RU" dirty="0" err="1">
                <a:hlinkClick r:id="rId2"/>
              </a:rPr>
              <a:t>teloxide</a:t>
            </a:r>
            <a:r>
              <a:rPr lang="ru-RU" dirty="0"/>
              <a:t>)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99F56F6-693E-4D4F-9016-9436E455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prstTxWarp prst="textDoubleWave1">
              <a:avLst/>
            </a:prstTxWarp>
          </a:bodyPr>
          <a:lstStyle/>
          <a:p>
            <a:r>
              <a:rPr lang="ru-RU" b="1" dirty="0">
                <a:ln w="22225">
                  <a:solidFill>
                    <a:srgbClr val="AC2D43"/>
                  </a:solidFill>
                  <a:prstDash val="solid"/>
                </a:ln>
                <a:gradFill flip="none" rotWithShape="1">
                  <a:gsLst>
                    <a:gs pos="0">
                      <a:srgbClr val="FD784D">
                        <a:shade val="30000"/>
                        <a:satMod val="115000"/>
                      </a:srgbClr>
                    </a:gs>
                    <a:gs pos="50000">
                      <a:srgbClr val="FD784D">
                        <a:shade val="67500"/>
                        <a:satMod val="115000"/>
                      </a:srgbClr>
                    </a:gs>
                    <a:gs pos="100000">
                      <a:srgbClr val="FD784D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Библиотека </a:t>
            </a:r>
            <a:r>
              <a:rPr lang="en-US" b="1" dirty="0" err="1">
                <a:ln w="22225">
                  <a:solidFill>
                    <a:srgbClr val="AC2D43"/>
                  </a:solidFill>
                  <a:prstDash val="solid"/>
                </a:ln>
                <a:gradFill flip="none" rotWithShape="1">
                  <a:gsLst>
                    <a:gs pos="0">
                      <a:srgbClr val="FD784D">
                        <a:shade val="30000"/>
                        <a:satMod val="115000"/>
                      </a:srgbClr>
                    </a:gs>
                    <a:gs pos="50000">
                      <a:srgbClr val="FD784D">
                        <a:shade val="67500"/>
                        <a:satMod val="115000"/>
                      </a:srgbClr>
                    </a:gs>
                    <a:gs pos="100000">
                      <a:srgbClr val="FD784D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teloxide</a:t>
            </a:r>
            <a:endParaRPr lang="ru-RU" b="1" dirty="0">
              <a:ln w="22225">
                <a:solidFill>
                  <a:srgbClr val="AC2D43"/>
                </a:solidFill>
                <a:prstDash val="solid"/>
              </a:ln>
              <a:gradFill flip="none" rotWithShape="1">
                <a:gsLst>
                  <a:gs pos="0">
                    <a:srgbClr val="FD784D">
                      <a:shade val="30000"/>
                      <a:satMod val="115000"/>
                    </a:srgbClr>
                  </a:gs>
                  <a:gs pos="50000">
                    <a:srgbClr val="FD784D">
                      <a:shade val="67500"/>
                      <a:satMod val="115000"/>
                    </a:srgbClr>
                  </a:gs>
                  <a:gs pos="100000">
                    <a:srgbClr val="FD784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275496-C707-4D80-800F-709FCF617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35" y="2373696"/>
            <a:ext cx="2457125" cy="24670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114224-3B72-4547-9630-10E27021A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826" y="5424747"/>
            <a:ext cx="6085242" cy="8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9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67461-5C50-4C24-9B25-519DE429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17" y="745722"/>
            <a:ext cx="11647503" cy="1491449"/>
          </a:xfrm>
        </p:spPr>
        <p:txBody>
          <a:bodyPr>
            <a:prstTxWarp prst="textDeflateBottom">
              <a:avLst/>
            </a:prstTxWarp>
            <a:normAutofit/>
          </a:bodyPr>
          <a:lstStyle/>
          <a:p>
            <a:pPr algn="ctr"/>
            <a:r>
              <a:rPr lang="ru-RU" sz="5400" b="1" dirty="0">
                <a:ln>
                  <a:solidFill>
                    <a:srgbClr val="AC2D43"/>
                  </a:solidFill>
                </a:ln>
                <a:gradFill flip="none" rotWithShape="1">
                  <a:gsLst>
                    <a:gs pos="0">
                      <a:srgbClr val="FF8B44">
                        <a:shade val="30000"/>
                        <a:satMod val="115000"/>
                      </a:srgbClr>
                    </a:gs>
                    <a:gs pos="50000">
                      <a:srgbClr val="FF8B44">
                        <a:shade val="67500"/>
                        <a:satMod val="115000"/>
                      </a:srgbClr>
                    </a:gs>
                    <a:gs pos="100000">
                      <a:srgbClr val="FF8B44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Кому может быть полезна библиотека?</a:t>
            </a:r>
            <a:endParaRPr lang="ru-RU" sz="5400" b="1" dirty="0">
              <a:gradFill flip="none" rotWithShape="1">
                <a:gsLst>
                  <a:gs pos="0">
                    <a:srgbClr val="FF8B44">
                      <a:shade val="30000"/>
                      <a:satMod val="115000"/>
                    </a:srgbClr>
                  </a:gs>
                  <a:gs pos="50000">
                    <a:srgbClr val="FF8B44">
                      <a:shade val="67500"/>
                      <a:satMod val="115000"/>
                    </a:srgbClr>
                  </a:gs>
                  <a:gs pos="100000">
                    <a:srgbClr val="FF8B44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D8578-8E55-4387-9C21-43EC4ADE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5848"/>
            <a:ext cx="10515600" cy="3433763"/>
          </a:xfrm>
        </p:spPr>
        <p:txBody>
          <a:bodyPr/>
          <a:lstStyle/>
          <a:p>
            <a:pPr algn="ctr" fontAlgn="base"/>
            <a:r>
              <a:rPr lang="ru-RU" dirty="0"/>
              <a:t>Пользователями этой библиотеки могут быть разработчики или фирмы которым нужно создать телеграмм-бота(</a:t>
            </a:r>
            <a:r>
              <a:rPr lang="ru-RU" dirty="0" err="1"/>
              <a:t>ов</a:t>
            </a:r>
            <a:r>
              <a:rPr lang="ru-RU" dirty="0"/>
              <a:t>). При этом к производству могут предъявляться требования</a:t>
            </a:r>
          </a:p>
          <a:p>
            <a:pPr algn="ctr" fontAlgn="base"/>
            <a:r>
              <a:rPr lang="ru-RU" dirty="0"/>
              <a:t>минимизации ресурсов и затрачиваемого времени, работы в высококонкурентной среде и надёжности.</a:t>
            </a:r>
          </a:p>
          <a:p>
            <a:pPr algn="ctr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1629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1BEC7-743F-4D42-932C-15D6F709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276" y="461639"/>
            <a:ext cx="6299447" cy="1429304"/>
          </a:xfrm>
        </p:spPr>
        <p:txBody>
          <a:bodyPr>
            <a:prstTxWarp prst="textInflate">
              <a:avLst/>
            </a:prstTxWarp>
          </a:bodyPr>
          <a:lstStyle/>
          <a:p>
            <a:r>
              <a:rPr lang="ru-RU" b="1" dirty="0">
                <a:ln>
                  <a:solidFill>
                    <a:srgbClr val="AC2D43"/>
                  </a:solidFill>
                </a:ln>
                <a:gradFill flip="none" rotWithShape="1">
                  <a:gsLst>
                    <a:gs pos="0">
                      <a:srgbClr val="FF724F">
                        <a:shade val="30000"/>
                        <a:satMod val="115000"/>
                      </a:srgbClr>
                    </a:gs>
                    <a:gs pos="50000">
                      <a:srgbClr val="FF724F">
                        <a:shade val="67500"/>
                        <a:satMod val="115000"/>
                      </a:srgbClr>
                    </a:gs>
                    <a:gs pos="100000">
                      <a:srgbClr val="FF724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F85FEA-8B34-412E-A1E0-D00D4CAF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292" y="2464817"/>
            <a:ext cx="9308977" cy="3181381"/>
          </a:xfrm>
        </p:spPr>
        <p:txBody>
          <a:bodyPr>
            <a:normAutofit fontScale="92500" lnSpcReduction="20000"/>
          </a:bodyPr>
          <a:lstStyle/>
          <a:p>
            <a:pPr marL="0" indent="0" algn="ctr" fontAlgn="base">
              <a:buNone/>
            </a:pPr>
            <a:r>
              <a:rPr lang="ru-RU" dirty="0"/>
              <a:t>Большинство существующих библиотек для </a:t>
            </a:r>
            <a:r>
              <a:rPr lang="ru-RU" dirty="0" err="1"/>
              <a:t>телеграм</a:t>
            </a:r>
            <a:r>
              <a:rPr lang="ru-RU" dirty="0"/>
              <a:t> ботов: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Написаны на медленных и ненадёжных языках программирования (</a:t>
            </a:r>
            <a:r>
              <a:rPr lang="ru-RU" dirty="0" err="1"/>
              <a:t>python</a:t>
            </a:r>
            <a:r>
              <a:rPr lang="ru-RU" dirty="0"/>
              <a:t>, </a:t>
            </a:r>
            <a:r>
              <a:rPr lang="ru-RU" dirty="0" err="1"/>
              <a:t>js</a:t>
            </a:r>
            <a:r>
              <a:rPr lang="ru-RU" dirty="0"/>
              <a:t>, и т.д.)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/>
              <a:t>Имеют неудобный API</a:t>
            </a:r>
          </a:p>
          <a:p>
            <a:pPr fontAlgn="base"/>
            <a:endParaRPr lang="ru-RU" dirty="0"/>
          </a:p>
          <a:p>
            <a:pPr marL="0" indent="0" algn="ctr" fontAlgn="base">
              <a:buNone/>
            </a:pPr>
            <a:r>
              <a:rPr lang="ru-RU" dirty="0"/>
              <a:t>Первое приводит к проблемам в стабильности и эффективности работы приложения при одновременном использовании большим количеством пользователей, второе — усложняет и замедляет разработку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42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ADBBA-8097-41A3-B68B-B610A23F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526" y="497149"/>
            <a:ext cx="6105986" cy="1367162"/>
          </a:xfrm>
        </p:spPr>
        <p:txBody>
          <a:bodyPr>
            <a:prstTxWarp prst="textInflateBottom">
              <a:avLst/>
            </a:prstTxWarp>
          </a:bodyPr>
          <a:lstStyle/>
          <a:p>
            <a:pPr algn="ctr"/>
            <a:r>
              <a:rPr lang="ru-RU" b="1" dirty="0">
                <a:ln>
                  <a:solidFill>
                    <a:srgbClr val="AC2D43"/>
                  </a:solidFill>
                </a:ln>
                <a:gradFill flip="none" rotWithShape="1">
                  <a:gsLst>
                    <a:gs pos="0">
                      <a:srgbClr val="FD784D">
                        <a:shade val="30000"/>
                        <a:satMod val="115000"/>
                      </a:srgbClr>
                    </a:gs>
                    <a:gs pos="50000">
                      <a:srgbClr val="FD784D">
                        <a:shade val="67500"/>
                        <a:satMod val="115000"/>
                      </a:srgbClr>
                    </a:gs>
                    <a:gs pos="100000">
                      <a:srgbClr val="FD784D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2E0F2-4CA1-42E8-B8B0-5378342E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448" y="2204822"/>
            <a:ext cx="9442142" cy="4351338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sz="1400" dirty="0"/>
              <a:t>Свою библиотеку мы пишем с оглядкой на существующие решения, стараясь избегать известных «граблей».</a:t>
            </a:r>
          </a:p>
          <a:p>
            <a:pPr fontAlgn="base"/>
            <a:endParaRPr lang="en-US" dirty="0"/>
          </a:p>
          <a:p>
            <a:pPr fontAlgn="base"/>
            <a:r>
              <a:rPr lang="ru-RU" sz="2900" dirty="0" err="1"/>
              <a:t>Rust</a:t>
            </a:r>
            <a:r>
              <a:rPr lang="ru-RU" sz="2900" dirty="0"/>
              <a:t> — компилируется в </a:t>
            </a:r>
            <a:r>
              <a:rPr lang="ru-RU" sz="2900" dirty="0" err="1"/>
              <a:t>нативный</a:t>
            </a:r>
            <a:r>
              <a:rPr lang="ru-RU" sz="2900" dirty="0"/>
              <a:t> код и работает без GC</a:t>
            </a:r>
          </a:p>
          <a:p>
            <a:pPr fontAlgn="base"/>
            <a:r>
              <a:rPr lang="ru-RU" sz="2900" dirty="0"/>
              <a:t>«</a:t>
            </a:r>
            <a:r>
              <a:rPr lang="ru-RU" sz="2900" dirty="0" err="1"/>
              <a:t>zero-cost</a:t>
            </a:r>
            <a:r>
              <a:rPr lang="ru-RU" sz="2900" dirty="0"/>
              <a:t> </a:t>
            </a:r>
            <a:r>
              <a:rPr lang="ru-RU" sz="2900" dirty="0" err="1"/>
              <a:t>abstractions</a:t>
            </a:r>
            <a:r>
              <a:rPr lang="ru-RU" sz="2900" dirty="0"/>
              <a:t>» — не вредят производительности</a:t>
            </a:r>
          </a:p>
          <a:p>
            <a:pPr fontAlgn="base"/>
            <a:r>
              <a:rPr lang="ru-RU" sz="2900" dirty="0"/>
              <a:t>API —  удобен пользователям (программистам)</a:t>
            </a:r>
          </a:p>
        </p:txBody>
      </p:sp>
    </p:spTree>
    <p:extLst>
      <p:ext uri="{BB962C8B-B14F-4D97-AF65-F5344CB8AC3E}">
        <p14:creationId xmlns:p14="http://schemas.microsoft.com/office/powerpoint/2010/main" val="285774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35D16-86EB-44B4-9DB7-DA9D4F62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15"/>
            <a:ext cx="10515600" cy="1325563"/>
          </a:xfrm>
        </p:spPr>
        <p:txBody>
          <a:bodyPr>
            <a:prstTxWarp prst="textInflateTop">
              <a:avLst/>
            </a:prstTxWarp>
          </a:bodyPr>
          <a:lstStyle/>
          <a:p>
            <a:pPr algn="ctr"/>
            <a:r>
              <a:rPr lang="ru-RU" b="1" dirty="0">
                <a:ln>
                  <a:solidFill>
                    <a:srgbClr val="AC2D43"/>
                  </a:solidFill>
                </a:ln>
                <a:gradFill flip="none" rotWithShape="1">
                  <a:gsLst>
                    <a:gs pos="0">
                      <a:srgbClr val="FD784D">
                        <a:shade val="30000"/>
                        <a:satMod val="115000"/>
                      </a:srgbClr>
                    </a:gs>
                    <a:gs pos="50000">
                      <a:srgbClr val="FD784D">
                        <a:shade val="67500"/>
                        <a:satMod val="115000"/>
                      </a:srgbClr>
                    </a:gs>
                    <a:gs pos="100000">
                      <a:srgbClr val="FD784D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простого </a:t>
            </a:r>
            <a:r>
              <a:rPr lang="ru-RU" b="1" dirty="0" err="1">
                <a:ln>
                  <a:solidFill>
                    <a:srgbClr val="AC2D43"/>
                  </a:solidFill>
                </a:ln>
                <a:gradFill flip="none" rotWithShape="1">
                  <a:gsLst>
                    <a:gs pos="0">
                      <a:srgbClr val="FD784D">
                        <a:shade val="30000"/>
                        <a:satMod val="115000"/>
                      </a:srgbClr>
                    </a:gs>
                    <a:gs pos="50000">
                      <a:srgbClr val="FD784D">
                        <a:shade val="67500"/>
                        <a:satMod val="115000"/>
                      </a:srgbClr>
                    </a:gs>
                    <a:gs pos="100000">
                      <a:srgbClr val="FD784D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телеграм</a:t>
            </a:r>
            <a:r>
              <a:rPr lang="ru-RU" b="1" dirty="0">
                <a:ln>
                  <a:solidFill>
                    <a:srgbClr val="AC2D43"/>
                  </a:solidFill>
                </a:ln>
                <a:gradFill flip="none" rotWithShape="1">
                  <a:gsLst>
                    <a:gs pos="0">
                      <a:srgbClr val="FD784D">
                        <a:shade val="30000"/>
                        <a:satMod val="115000"/>
                      </a:srgbClr>
                    </a:gs>
                    <a:gs pos="50000">
                      <a:srgbClr val="FD784D">
                        <a:shade val="67500"/>
                        <a:satMod val="115000"/>
                      </a:srgbClr>
                    </a:gs>
                    <a:gs pos="100000">
                      <a:srgbClr val="FD784D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бота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064808-E221-461C-9428-4484D790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C0595CB-55F2-4123-9BBA-92FBAAF45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85" y="1825625"/>
            <a:ext cx="25513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40A7708-BA1D-42B7-B69F-05E39243F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98" y="1825625"/>
            <a:ext cx="25554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416B86D6-9F4D-49CB-AC09-24986C294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20" y="1825625"/>
            <a:ext cx="25423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89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E1484-CA86-482A-AE48-141A7161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378" y="746865"/>
            <a:ext cx="4994429" cy="1028669"/>
          </a:xfrm>
        </p:spPr>
        <p:txBody>
          <a:bodyPr>
            <a:prstTxWarp prst="textWave1">
              <a:avLst/>
            </a:prstTxWarp>
          </a:bodyPr>
          <a:lstStyle/>
          <a:p>
            <a:pPr algn="ctr"/>
            <a:r>
              <a:rPr lang="ru-RU" b="1" dirty="0">
                <a:ln>
                  <a:solidFill>
                    <a:srgbClr val="AC2D43"/>
                  </a:solidFill>
                </a:ln>
                <a:gradFill flip="none" rotWithShape="1">
                  <a:gsLst>
                    <a:gs pos="0">
                      <a:srgbClr val="FD784D">
                        <a:shade val="30000"/>
                        <a:satMod val="115000"/>
                      </a:srgbClr>
                    </a:gs>
                    <a:gs pos="50000">
                      <a:srgbClr val="FD784D">
                        <a:shade val="67500"/>
                        <a:satMod val="115000"/>
                      </a:srgbClr>
                    </a:gs>
                    <a:gs pos="100000">
                      <a:srgbClr val="FD784D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Что уже есть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188DB8-BE3A-458A-8E3C-ADEA67FFD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247" y="2497986"/>
            <a:ext cx="9037467" cy="1922016"/>
          </a:xfrm>
        </p:spPr>
        <p:txBody>
          <a:bodyPr>
            <a:normAutofit lnSpcReduction="10000"/>
          </a:bodyPr>
          <a:lstStyle/>
          <a:p>
            <a:r>
              <a:rPr lang="ru-RU" sz="3200" dirty="0" err="1"/>
              <a:t>Врапперы</a:t>
            </a:r>
            <a:r>
              <a:rPr lang="ru-RU" sz="3200" dirty="0"/>
              <a:t> для всех </a:t>
            </a:r>
            <a:r>
              <a:rPr lang="ru-RU" sz="3200" dirty="0" err="1"/>
              <a:t>telegram</a:t>
            </a:r>
            <a:r>
              <a:rPr lang="ru-RU" sz="3200" dirty="0"/>
              <a:t> типов</a:t>
            </a:r>
          </a:p>
          <a:p>
            <a:r>
              <a:rPr lang="ru-RU" sz="3200" dirty="0"/>
              <a:t>Создание и отправка запросов к </a:t>
            </a:r>
            <a:r>
              <a:rPr lang="ru-RU" sz="3200" dirty="0" err="1"/>
              <a:t>telegram</a:t>
            </a:r>
            <a:r>
              <a:rPr lang="ru-RU" sz="3200" dirty="0"/>
              <a:t> </a:t>
            </a:r>
            <a:r>
              <a:rPr lang="ru-RU" sz="3200" dirty="0" err="1"/>
              <a:t>bot</a:t>
            </a:r>
            <a:r>
              <a:rPr lang="ru-RU" sz="3200" dirty="0"/>
              <a:t> </a:t>
            </a:r>
            <a:r>
              <a:rPr lang="ru-RU" sz="3200" dirty="0" err="1"/>
              <a:t>api</a:t>
            </a:r>
            <a:endParaRPr lang="ru-RU" sz="3200" dirty="0"/>
          </a:p>
          <a:p>
            <a:r>
              <a:rPr lang="ru-RU" sz="3200" dirty="0"/>
              <a:t>Механизм </a:t>
            </a:r>
            <a:r>
              <a:rPr lang="ru-RU" sz="3200" dirty="0" err="1"/>
              <a:t>long</a:t>
            </a:r>
            <a:r>
              <a:rPr lang="ru-RU" sz="3200" dirty="0"/>
              <a:t> </a:t>
            </a:r>
            <a:r>
              <a:rPr lang="ru-RU" sz="3200" dirty="0" err="1"/>
              <a:t>polling</a:t>
            </a:r>
            <a:r>
              <a:rPr lang="ru-RU" sz="3200" dirty="0"/>
              <a:t>, позволяющий ботам получать сообщения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85675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7F5FFDC-BBD6-4250-8D5C-EAE39403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36" y="621437"/>
            <a:ext cx="3462291" cy="967666"/>
          </a:xfrm>
          <a:prstGeom prst="rect">
            <a:avLst/>
          </a:prstGeom>
        </p:spPr>
        <p:txBody>
          <a:bodyPr wrap="none">
            <a:prstTxWarp prst="textWave2">
              <a:avLst/>
            </a:prstTxWarp>
            <a:spAutoFit/>
          </a:bodyPr>
          <a:lstStyle/>
          <a:p>
            <a:pPr algn="ctr" fontAlgn="base"/>
            <a:r>
              <a:rPr lang="ru-RU" sz="6000" b="1" i="0" dirty="0">
                <a:ln>
                  <a:solidFill>
                    <a:srgbClr val="AC2D43"/>
                  </a:solidFill>
                </a:ln>
                <a:gradFill flip="none" rotWithShape="1">
                  <a:gsLst>
                    <a:gs pos="0">
                      <a:srgbClr val="FD784D">
                        <a:shade val="30000"/>
                        <a:satMod val="115000"/>
                      </a:srgbClr>
                    </a:gs>
                    <a:gs pos="50000">
                      <a:srgbClr val="FD784D">
                        <a:shade val="67500"/>
                        <a:satMod val="115000"/>
                      </a:srgbClr>
                    </a:gs>
                    <a:gs pos="100000">
                      <a:srgbClr val="FD784D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Планы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7B78C51-840C-4E68-9467-57F8CBB13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977"/>
            <a:ext cx="10515600" cy="435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Система распределения обновлений (которая упростит получение сообщений и позволит легко создавать распределённые системы)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Поддержка механизма </a:t>
            </a:r>
            <a:r>
              <a:rPr lang="ru-RU" sz="2600" dirty="0" err="1"/>
              <a:t>webhook</a:t>
            </a:r>
            <a:r>
              <a:rPr lang="ru-RU" sz="2600" dirty="0"/>
              <a:t>, позволяющего эффективнее получать сообщения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Встроенные инструменты для разметки текста, интернационализации и других часто требующихся вещей</a:t>
            </a:r>
          </a:p>
        </p:txBody>
      </p:sp>
    </p:spTree>
    <p:extLst>
      <p:ext uri="{BB962C8B-B14F-4D97-AF65-F5344CB8AC3E}">
        <p14:creationId xmlns:p14="http://schemas.microsoft.com/office/powerpoint/2010/main" val="116348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98786-BB23-4157-9EA7-876E90FF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44"/>
            <a:ext cx="10515600" cy="1325563"/>
          </a:xfrm>
        </p:spPr>
        <p:txBody>
          <a:bodyPr>
            <a:prstTxWarp prst="textDeflate">
              <a:avLst/>
            </a:prstTxWarp>
          </a:bodyPr>
          <a:lstStyle/>
          <a:p>
            <a:pPr algn="ctr"/>
            <a:r>
              <a:rPr lang="ru-RU" b="1" dirty="0">
                <a:ln>
                  <a:solidFill>
                    <a:srgbClr val="AC2D43"/>
                  </a:solidFill>
                </a:ln>
                <a:gradFill flip="none" rotWithShape="1">
                  <a:gsLst>
                    <a:gs pos="0">
                      <a:srgbClr val="FD784D">
                        <a:shade val="30000"/>
                        <a:satMod val="115000"/>
                      </a:srgbClr>
                    </a:gs>
                    <a:gs pos="50000">
                      <a:srgbClr val="FD784D">
                        <a:shade val="67500"/>
                        <a:satMod val="115000"/>
                      </a:srgbClr>
                    </a:gs>
                    <a:gs pos="100000">
                      <a:srgbClr val="FD784D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Команда разработки</a:t>
            </a:r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1E40FC3E-B982-47DA-A01C-A15E81F4A7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26" y="1382107"/>
            <a:ext cx="1177415" cy="117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0AB63F4-C6F1-4A9A-A116-CE4FFE0DBC03}"/>
              </a:ext>
            </a:extLst>
          </p:cNvPr>
          <p:cNvSpPr/>
          <p:nvPr/>
        </p:nvSpPr>
        <p:spPr>
          <a:xfrm>
            <a:off x="4068933" y="155531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800" b="1" i="0" dirty="0" err="1">
                <a:solidFill>
                  <a:srgbClr val="000000"/>
                </a:solidFill>
                <a:effectLst/>
                <a:latin typeface="inherit"/>
              </a:rPr>
              <a:t>Hippolot</a:t>
            </a:r>
            <a:endParaRPr lang="en-US" sz="2800" b="1" i="0" dirty="0">
              <a:solidFill>
                <a:srgbClr val="000000"/>
              </a:solidFill>
              <a:effectLst/>
              <a:latin typeface="Open Sans"/>
            </a:endParaRPr>
          </a:p>
          <a:p>
            <a:pPr fontAlgn="base"/>
            <a:r>
              <a:rPr lang="ru-RU" sz="2000" b="0" i="0" dirty="0">
                <a:solidFill>
                  <a:srgbClr val="000000"/>
                </a:solidFill>
                <a:effectLst/>
                <a:latin typeface="Open Sans"/>
              </a:rPr>
              <a:t>Руководитель проекта, разработчик</a:t>
            </a:r>
          </a:p>
        </p:txBody>
      </p:sp>
      <p:pic>
        <p:nvPicPr>
          <p:cNvPr id="3083" name="Picture 11">
            <a:extLst>
              <a:ext uri="{FF2B5EF4-FFF2-40B4-BE49-F238E27FC236}">
                <a16:creationId xmlns:a16="http://schemas.microsoft.com/office/drawing/2014/main" id="{D5574753-0226-48E4-BE7E-C5C8F3A8E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25" y="2670974"/>
            <a:ext cx="1177415" cy="117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87C90BB-C727-4772-81BC-900A027C46EE}"/>
              </a:ext>
            </a:extLst>
          </p:cNvPr>
          <p:cNvSpPr/>
          <p:nvPr/>
        </p:nvSpPr>
        <p:spPr>
          <a:xfrm>
            <a:off x="4068933" y="267097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ru-RU" sz="2800" b="1" i="0" dirty="0">
                <a:solidFill>
                  <a:srgbClr val="000000"/>
                </a:solidFill>
                <a:effectLst/>
                <a:latin typeface="inherit"/>
              </a:rPr>
              <a:t>Андрей Власов</a:t>
            </a:r>
            <a:endParaRPr lang="ru-RU" sz="2800" b="1" i="0" dirty="0">
              <a:solidFill>
                <a:srgbClr val="000000"/>
              </a:solidFill>
              <a:effectLst/>
              <a:latin typeface="Open Sans"/>
            </a:endParaRPr>
          </a:p>
          <a:p>
            <a:pPr fontAlgn="base"/>
            <a:r>
              <a:rPr lang="ru-RU" sz="2000" b="0" i="0" dirty="0">
                <a:solidFill>
                  <a:srgbClr val="000000"/>
                </a:solidFill>
                <a:effectLst/>
                <a:latin typeface="Open Sans"/>
              </a:rPr>
              <a:t>Разработчик, главный по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Open Sans"/>
              </a:rPr>
              <a:t>сум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Open Sans"/>
              </a:rPr>
              <a:t>-типам</a:t>
            </a:r>
          </a:p>
        </p:txBody>
      </p:sp>
      <p:pic>
        <p:nvPicPr>
          <p:cNvPr id="3085" name="Picture 13">
            <a:extLst>
              <a:ext uri="{FF2B5EF4-FFF2-40B4-BE49-F238E27FC236}">
                <a16:creationId xmlns:a16="http://schemas.microsoft.com/office/drawing/2014/main" id="{ED5C6A3B-D4F4-4768-8823-BF8FE7714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24" y="3959841"/>
            <a:ext cx="1177415" cy="117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F8E7BBC-FEE2-4B6D-B51F-FC29E8FCFF3D}"/>
              </a:ext>
            </a:extLst>
          </p:cNvPr>
          <p:cNvSpPr/>
          <p:nvPr/>
        </p:nvSpPr>
        <p:spPr>
          <a:xfrm>
            <a:off x="4068933" y="395984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ru-RU" sz="2800" b="1" i="0" dirty="0">
                <a:solidFill>
                  <a:srgbClr val="000000"/>
                </a:solidFill>
                <a:effectLst/>
                <a:latin typeface="inherit"/>
              </a:rPr>
              <a:t>Василий Башкиров</a:t>
            </a:r>
            <a:endParaRPr lang="ru-RU" sz="2800" b="1" i="0" dirty="0">
              <a:solidFill>
                <a:srgbClr val="000000"/>
              </a:solidFill>
              <a:effectLst/>
              <a:latin typeface="Open Sans"/>
            </a:endParaRPr>
          </a:p>
          <a:p>
            <a:pPr fontAlgn="base"/>
            <a:r>
              <a:rPr lang="ru-RU" sz="2000" b="0" i="0" dirty="0">
                <a:solidFill>
                  <a:srgbClr val="000000"/>
                </a:solidFill>
                <a:effectLst/>
                <a:latin typeface="Open Sans"/>
              </a:rPr>
              <a:t>Со-руководитель, разработчик, дизайнер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BD1146E-F1CA-4B7D-94F2-3C6FD0D69ACC}"/>
              </a:ext>
            </a:extLst>
          </p:cNvPr>
          <p:cNvSpPr/>
          <p:nvPr/>
        </p:nvSpPr>
        <p:spPr>
          <a:xfrm>
            <a:off x="3048000" y="547589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b="0" i="0" dirty="0">
                <a:solidFill>
                  <a:srgbClr val="000000"/>
                </a:solidFill>
                <a:effectLst/>
                <a:latin typeface="Open Sans"/>
              </a:rPr>
              <a:t>Также спасибо всем остальным, кто так или иначе участвовал в разработке!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6877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EDB35-705A-4358-9282-35B04691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218" y="125429"/>
            <a:ext cx="5434244" cy="1303876"/>
          </a:xfrm>
        </p:spPr>
        <p:txBody>
          <a:bodyPr>
            <a:prstTxWarp prst="textInflate">
              <a:avLst/>
            </a:prstTxWarp>
          </a:bodyPr>
          <a:lstStyle/>
          <a:p>
            <a:pPr algn="ctr"/>
            <a:r>
              <a:rPr lang="ru-RU" b="1" dirty="0">
                <a:ln>
                  <a:solidFill>
                    <a:srgbClr val="AC2D43"/>
                  </a:solidFill>
                </a:ln>
                <a:gradFill flip="none" rotWithShape="1">
                  <a:gsLst>
                    <a:gs pos="0">
                      <a:srgbClr val="FD784D">
                        <a:shade val="30000"/>
                        <a:satMod val="115000"/>
                      </a:srgbClr>
                    </a:gs>
                    <a:gs pos="50000">
                      <a:srgbClr val="FD784D">
                        <a:shade val="67500"/>
                        <a:satMod val="115000"/>
                      </a:srgbClr>
                    </a:gs>
                    <a:gs pos="100000">
                      <a:srgbClr val="FD784D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2A92D-6DB3-4B78-9C08-F0D5E1B1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765" y="2056444"/>
            <a:ext cx="8776317" cy="4351338"/>
          </a:xfrm>
        </p:spPr>
        <p:txBody>
          <a:bodyPr/>
          <a:lstStyle/>
          <a:p>
            <a:r>
              <a:rPr lang="ru-RU" dirty="0"/>
              <a:t>Я на </a:t>
            </a:r>
            <a:r>
              <a:rPr lang="ru-RU" dirty="0" err="1"/>
              <a:t>гитхаб</a:t>
            </a:r>
            <a:r>
              <a:rPr lang="ru-RU" dirty="0"/>
              <a:t>: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wafflelapkin</a:t>
            </a:r>
            <a:endParaRPr lang="en-US" dirty="0"/>
          </a:p>
          <a:p>
            <a:r>
              <a:rPr lang="ru-RU" dirty="0"/>
              <a:t>Мой канал в телеграмм: </a:t>
            </a:r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ihatereality</a:t>
            </a:r>
            <a:endParaRPr lang="en-US" dirty="0"/>
          </a:p>
          <a:p>
            <a:r>
              <a:rPr lang="ru-RU" dirty="0" err="1"/>
              <a:t>Гитхаб</a:t>
            </a:r>
            <a:r>
              <a:rPr lang="ru-RU" dirty="0"/>
              <a:t> библиотеки: </a:t>
            </a:r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teloxide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teloxide</a:t>
            </a:r>
            <a:endParaRPr lang="en-US" dirty="0"/>
          </a:p>
          <a:p>
            <a:r>
              <a:rPr lang="ru-RU" dirty="0"/>
              <a:t>Мой 2-й проект: </a:t>
            </a:r>
            <a:r>
              <a:rPr lang="en-US" dirty="0">
                <a:hlinkClick r:id="rId5"/>
              </a:rPr>
              <a:t>github.com/</a:t>
            </a:r>
            <a:r>
              <a:rPr lang="en-US" dirty="0" err="1">
                <a:hlinkClick r:id="rId5"/>
              </a:rPr>
              <a:t>wafflelapkin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fntools</a:t>
            </a:r>
            <a:endParaRPr lang="en-US" dirty="0"/>
          </a:p>
          <a:p>
            <a:r>
              <a:rPr lang="ru-RU" dirty="0"/>
              <a:t>Бот из примера: </a:t>
            </a:r>
            <a:r>
              <a:rPr lang="en-US" dirty="0">
                <a:hlinkClick r:id="rId6"/>
              </a:rPr>
              <a:t>t.me/</a:t>
            </a:r>
            <a:r>
              <a:rPr lang="en-US" dirty="0" err="1">
                <a:hlinkClick r:id="rId6"/>
              </a:rPr>
              <a:t>example_cat_bot</a:t>
            </a:r>
            <a:endParaRPr lang="en-US" dirty="0"/>
          </a:p>
          <a:p>
            <a:r>
              <a:rPr lang="ru-RU" dirty="0"/>
              <a:t>Бот </a:t>
            </a:r>
            <a:r>
              <a:rPr lang="en-US" dirty="0" err="1"/>
              <a:t>gh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github.com/</a:t>
            </a:r>
            <a:r>
              <a:rPr lang="en-US" dirty="0" err="1">
                <a:hlinkClick r:id="rId7"/>
              </a:rPr>
              <a:t>wafflelapkin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example_cat_bot</a:t>
            </a:r>
            <a:endParaRPr lang="en-US" dirty="0"/>
          </a:p>
          <a:p>
            <a:r>
              <a:rPr lang="ru-RU" dirty="0"/>
              <a:t>Источник котиков из примера: </a:t>
            </a:r>
            <a:r>
              <a:rPr lang="en-US" dirty="0">
                <a:hlinkClick r:id="rId8"/>
              </a:rPr>
              <a:t>thecatapi.com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566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339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Open Sans</vt:lpstr>
      <vt:lpstr>Тема Office</vt:lpstr>
      <vt:lpstr>Библиотека teloxide</vt:lpstr>
      <vt:lpstr>Кому может быть полезна библиотека?</vt:lpstr>
      <vt:lpstr>Проблема</vt:lpstr>
      <vt:lpstr>Решение</vt:lpstr>
      <vt:lpstr>Пример простого телеграм бота</vt:lpstr>
      <vt:lpstr>Что уже есть</vt:lpstr>
      <vt:lpstr>Планы</vt:lpstr>
      <vt:lpstr>Команда разработки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teloxide</dc:title>
  <dc:creator>Alex</dc:creator>
  <cp:lastModifiedBy>Alex</cp:lastModifiedBy>
  <cp:revision>7</cp:revision>
  <dcterms:created xsi:type="dcterms:W3CDTF">2019-12-08T08:11:44Z</dcterms:created>
  <dcterms:modified xsi:type="dcterms:W3CDTF">2019-12-08T09:23:46Z</dcterms:modified>
</cp:coreProperties>
</file>