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9" r:id="rId3"/>
    <p:sldId id="300" r:id="rId4"/>
    <p:sldId id="301" r:id="rId5"/>
    <p:sldId id="302" r:id="rId6"/>
    <p:sldId id="278" r:id="rId7"/>
    <p:sldId id="281" r:id="rId8"/>
    <p:sldId id="282" r:id="rId9"/>
    <p:sldId id="284" r:id="rId10"/>
    <p:sldId id="279" r:id="rId11"/>
    <p:sldId id="303" r:id="rId12"/>
    <p:sldId id="304" r:id="rId13"/>
    <p:sldId id="305" r:id="rId14"/>
    <p:sldId id="306" r:id="rId15"/>
    <p:sldId id="307" r:id="rId16"/>
    <p:sldId id="287" r:id="rId17"/>
    <p:sldId id="289" r:id="rId18"/>
    <p:sldId id="292" r:id="rId19"/>
    <p:sldId id="290" r:id="rId20"/>
    <p:sldId id="293" r:id="rId21"/>
    <p:sldId id="294" r:id="rId22"/>
    <p:sldId id="295" r:id="rId23"/>
    <p:sldId id="296" r:id="rId24"/>
    <p:sldId id="297" r:id="rId25"/>
    <p:sldId id="298" r:id="rId26"/>
  </p:sldIdLst>
  <p:sldSz cx="9906000" cy="6858000" type="A4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  <a:srgbClr val="000000"/>
    <a:srgbClr val="280049"/>
    <a:srgbClr val="9234DB"/>
    <a:srgbClr val="B760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-720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376" y="-96"/>
      </p:cViewPr>
      <p:guideLst>
        <p:guide orient="horz" pos="3076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9305925"/>
            <a:ext cx="75723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fr-FR" sz="1200" b="0"/>
              <a:t>Page </a:t>
            </a:r>
            <a:fld id="{A38507AD-A49A-4F0E-8950-E27AEE3C2586}" type="slidenum">
              <a:rPr lang="fr-FR" sz="1200" b="0"/>
              <a:pPr algn="ctr" defTabSz="868363">
                <a:lnSpc>
                  <a:spcPct val="90000"/>
                </a:lnSpc>
              </a:pPr>
              <a:t>‹N°›</a:t>
            </a:fld>
            <a:endParaRPr lang="fr-FR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939800" y="4679950"/>
            <a:ext cx="4959350" cy="40449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47750" y="4984750"/>
            <a:ext cx="4800600" cy="344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Corps du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84875" y="9439275"/>
            <a:ext cx="75723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fr-FR" sz="1200" b="0"/>
              <a:t>Page </a:t>
            </a:r>
            <a:fld id="{619D5768-44F2-4263-8782-66686DCC0210}" type="slidenum">
              <a:rPr lang="fr-FR" sz="1200" b="0"/>
              <a:pPr algn="ctr" defTabSz="868363">
                <a:lnSpc>
                  <a:spcPct val="90000"/>
                </a:lnSpc>
              </a:pPr>
              <a:t>‹N°›</a:t>
            </a:fld>
            <a:endParaRPr lang="fr-FR" sz="1200" b="0"/>
          </a:p>
        </p:txBody>
      </p:sp>
      <p:sp>
        <p:nvSpPr>
          <p:cNvPr id="2053" name="Rectangle 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860425"/>
            <a:ext cx="4937125" cy="3409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270500" y="8472488"/>
            <a:ext cx="3206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fld id="{88D7CFBB-3232-4EDE-8E35-239FB5CC6495}" type="slidenum">
              <a:rPr lang="fr-FR" sz="900"/>
              <a:pPr/>
              <a:t>‹N°›</a:t>
            </a:fld>
            <a:endParaRPr lang="fr-FR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84225" y="731838"/>
            <a:ext cx="5289550" cy="36623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8675"/>
            <a:ext cx="5029200" cy="43957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41850"/>
            <a:ext cx="5029200" cy="4110038"/>
          </a:xfrm>
          <a:ln/>
        </p:spPr>
        <p:txBody>
          <a:bodyPr/>
          <a:lstStyle/>
          <a:p>
            <a:endParaRPr lang="fr-FR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9963" y="858838"/>
            <a:ext cx="4918075" cy="3405187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4984750"/>
            <a:ext cx="4800600" cy="34480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</a:pPr>
            <a:r>
              <a:rPr lang="fr-FR" sz="1400"/>
              <a:t>Formalisation de la tâche éducative en vue de la définition de critères </a:t>
            </a:r>
            <a:r>
              <a:rPr lang="fr-FR" sz="1400" i="1"/>
              <a:t>pédagogiques</a:t>
            </a:r>
            <a:r>
              <a:rPr lang="fr-FR" sz="1400"/>
              <a:t> : une tâche complexe en collaboration avec des pédagogues.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</a:pPr>
            <a:r>
              <a:rPr lang="fr-FR" sz="1400"/>
              <a:t>Formalisation de l'interdépendance des différents critères sur le résultat global de l'évaluation.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</a:pPr>
            <a:r>
              <a:rPr lang="fr-FR" sz="1400"/>
              <a:t>Implantation informatique :</a:t>
            </a:r>
          </a:p>
          <a:p>
            <a:pPr>
              <a:buFontTx/>
              <a:buChar char="•"/>
            </a:pPr>
            <a:r>
              <a:rPr lang="fr-FR" sz="1000"/>
              <a:t>un outil se basant sur une base de questions : un questionnaire évolutif </a:t>
            </a:r>
          </a:p>
          <a:p>
            <a:pPr>
              <a:buFontTx/>
              <a:buChar char="•"/>
            </a:pPr>
            <a:r>
              <a:rPr lang="fr-FR" sz="1000"/>
              <a:t>conseils et assistance à l'évaluateur : réduire au maximum les risques d'incompréhension</a:t>
            </a:r>
          </a:p>
          <a:p>
            <a:pPr>
              <a:buFontTx/>
              <a:buChar char="•"/>
            </a:pPr>
            <a:r>
              <a:rPr lang="fr-FR" sz="1000"/>
              <a:t>transcription automatique des résultats :</a:t>
            </a:r>
            <a:endParaRPr lang="fr-FR"/>
          </a:p>
          <a:p>
            <a:pPr lvl="1">
              <a:buFontTx/>
              <a:buChar char="•"/>
            </a:pPr>
            <a:r>
              <a:rPr lang="fr-FR" sz="1000"/>
              <a:t>nécessité d'un formalisme permettant de prendre en compte l'interdépendance de certaines réponses</a:t>
            </a:r>
          </a:p>
          <a:p>
            <a:pPr lvl="1">
              <a:buFontTx/>
              <a:buChar char="•"/>
            </a:pPr>
            <a:r>
              <a:rPr lang="fr-FR" sz="1000"/>
              <a:t>comment utiliser les réponses aux questions ouvertes...</a:t>
            </a: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6788" y="860425"/>
            <a:ext cx="4924425" cy="34099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4225" y="731838"/>
            <a:ext cx="5289550" cy="3662362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85000" y="381000"/>
            <a:ext cx="1930400" cy="53784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93800" y="381000"/>
            <a:ext cx="5638800" cy="5378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93800" y="1822450"/>
            <a:ext cx="3784600" cy="393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0800" y="1822450"/>
            <a:ext cx="3784600" cy="393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3800" y="1822450"/>
            <a:ext cx="7721600" cy="393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Corps du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81000"/>
            <a:ext cx="7010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diapositive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583738" y="6618288"/>
            <a:ext cx="3206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fld id="{4A65B76B-F024-4CED-B73B-962B78BAAA64}" type="slidenum">
              <a:rPr lang="fr-FR" sz="900"/>
              <a:pPr/>
              <a:t>‹N°›</a:t>
            </a:fld>
            <a:endParaRPr lang="fr-FR" sz="900"/>
          </a:p>
        </p:txBody>
      </p:sp>
      <p:grpSp>
        <p:nvGrpSpPr>
          <p:cNvPr id="1037" name="Group 13"/>
          <p:cNvGrpSpPr>
            <a:grpSpLocks/>
          </p:cNvGrpSpPr>
          <p:nvPr/>
        </p:nvGrpSpPr>
        <p:grpSpPr bwMode="auto">
          <a:xfrm>
            <a:off x="952500" y="57150"/>
            <a:ext cx="8039100" cy="146050"/>
            <a:chOff x="600" y="36"/>
            <a:chExt cx="5064" cy="92"/>
          </a:xfrm>
        </p:grpSpPr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600" y="36"/>
              <a:ext cx="5064" cy="44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848" y="113"/>
              <a:ext cx="4553" cy="15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FF500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62000" y="6172200"/>
            <a:ext cx="8516938" cy="685800"/>
            <a:chOff x="480" y="3888"/>
            <a:chExt cx="5365" cy="43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>
              <a:off x="480" y="3888"/>
              <a:ext cx="5365" cy="280"/>
              <a:chOff x="479" y="3840"/>
              <a:chExt cx="5365" cy="280"/>
            </a:xfrm>
          </p:grpSpPr>
          <p:grpSp>
            <p:nvGrpSpPr>
              <p:cNvPr id="1031" name="Group 7"/>
              <p:cNvGrpSpPr>
                <a:grpSpLocks/>
              </p:cNvGrpSpPr>
              <p:nvPr/>
            </p:nvGrpSpPr>
            <p:grpSpPr bwMode="auto">
              <a:xfrm>
                <a:off x="479" y="3958"/>
                <a:ext cx="5365" cy="112"/>
                <a:chOff x="469" y="4150"/>
                <a:chExt cx="5365" cy="112"/>
              </a:xfrm>
            </p:grpSpPr>
            <p:sp>
              <p:nvSpPr>
                <p:cNvPr id="1029" name="Rectangle 5"/>
                <p:cNvSpPr>
                  <a:spLocks noChangeArrowheads="1"/>
                </p:cNvSpPr>
                <p:nvPr/>
              </p:nvSpPr>
              <p:spPr bwMode="auto">
                <a:xfrm>
                  <a:off x="612" y="4150"/>
                  <a:ext cx="5111" cy="16"/>
                </a:xfrm>
                <a:prstGeom prst="rect">
                  <a:avLst/>
                </a:prstGeom>
                <a:solidFill>
                  <a:srgbClr val="FC0128"/>
                </a:solidFill>
                <a:ln w="12700">
                  <a:solidFill>
                    <a:srgbClr val="FF5008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030" name="Rectangle 6"/>
                <p:cNvSpPr>
                  <a:spLocks noChangeArrowheads="1"/>
                </p:cNvSpPr>
                <p:nvPr/>
              </p:nvSpPr>
              <p:spPr bwMode="auto">
                <a:xfrm>
                  <a:off x="469" y="4210"/>
                  <a:ext cx="5365" cy="5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pic>
            <p:nvPicPr>
              <p:cNvPr id="1032" name="Picture 8"/>
              <p:cNvPicPr>
                <a:picLocks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736" y="3840"/>
                <a:ext cx="1202" cy="28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1200" y="4128"/>
              <a:ext cx="446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 b="0" i="1"/>
                <a:t>Philippe TRIGANO  -  Université de Technologie de Compiègne - FRANCE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i="1">
          <a:solidFill>
            <a:srgbClr val="FC0128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i="1">
          <a:solidFill>
            <a:srgbClr val="FC0128"/>
          </a:solidFill>
          <a:latin typeface="Book Antiqua" pitchFamily="18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i="1">
          <a:solidFill>
            <a:srgbClr val="FC0128"/>
          </a:solidFill>
          <a:latin typeface="Book Antiqua" pitchFamily="18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i="1">
          <a:solidFill>
            <a:srgbClr val="FC0128"/>
          </a:solidFill>
          <a:latin typeface="Book Antiqua" pitchFamily="18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i="1">
          <a:solidFill>
            <a:srgbClr val="FC0128"/>
          </a:solidFill>
          <a:latin typeface="Book Antiqua" pitchFamily="18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i="1">
          <a:solidFill>
            <a:srgbClr val="FC0128"/>
          </a:solidFill>
          <a:latin typeface="Book Antiqua" pitchFamily="18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i="1">
          <a:solidFill>
            <a:srgbClr val="FC0128"/>
          </a:solidFill>
          <a:latin typeface="Book Antiqua" pitchFamily="18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i="1">
          <a:solidFill>
            <a:srgbClr val="FC0128"/>
          </a:solidFill>
          <a:latin typeface="Book Antiqua" pitchFamily="18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 i="1">
          <a:solidFill>
            <a:srgbClr val="FC0128"/>
          </a:solidFill>
          <a:latin typeface="Book Antiqua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60000"/>
        <a:buFont typeface="Monotype Sort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hlink"/>
        </a:buClr>
        <a:buSzPct val="100000"/>
        <a:buChar char="—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50000"/>
        <a:buFont typeface="Zapf Dingbats" charset="2"/>
        <a:buChar char=""/>
        <a:defRPr sz="140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hlink"/>
        </a:buClr>
        <a:buSzPct val="35000"/>
        <a:buFont typeface="Monotype Sorts" pitchFamily="2" charset="2"/>
        <a:buChar char=""/>
        <a:defRPr sz="12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SzPct val="100000"/>
        <a:buChar char="–"/>
        <a:defRPr sz="10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SzPct val="100000"/>
        <a:buChar char="–"/>
        <a:defRPr sz="10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SzPct val="100000"/>
        <a:buChar char="–"/>
        <a:defRPr sz="10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SzPct val="100000"/>
        <a:buChar char="–"/>
        <a:defRPr sz="10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SzPct val="10000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4419600"/>
            <a:ext cx="6070600" cy="1876425"/>
          </a:xfrm>
          <a:noFill/>
          <a:ln/>
        </p:spPr>
        <p:txBody>
          <a:bodyPr/>
          <a:lstStyle/>
          <a:p>
            <a:r>
              <a:rPr lang="fr-FR"/>
              <a:t>Philippe TRIGANO</a:t>
            </a:r>
            <a:endParaRPr lang="fr-FR" sz="66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4338" y="1984375"/>
            <a:ext cx="5673725" cy="211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/>
            <a:r>
              <a:rPr lang="fr-FR" sz="4400">
                <a:solidFill>
                  <a:srgbClr val="280049"/>
                </a:solidFill>
              </a:rPr>
              <a:t>INGÉNIERIE MULTIMÉDIA PÉDAGOGIQUE</a:t>
            </a:r>
          </a:p>
        </p:txBody>
      </p:sp>
      <p:graphicFrame>
        <p:nvGraphicFramePr>
          <p:cNvPr id="4100" name="Object 4"/>
          <p:cNvGraphicFramePr>
            <a:graphicFrameLocks/>
          </p:cNvGraphicFramePr>
          <p:nvPr/>
        </p:nvGraphicFramePr>
        <p:xfrm>
          <a:off x="441325" y="1682750"/>
          <a:ext cx="4000500" cy="3136900"/>
        </p:xfrm>
        <a:graphic>
          <a:graphicData uri="http://schemas.openxmlformats.org/presentationml/2006/ole">
            <p:oleObj spid="_x0000_s4100" name="Microsoft ClipArt Gallery" r:id="rId3" imgW="4013200" imgH="3149600" progId="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/>
          </p:cNvGraphicFramePr>
          <p:nvPr/>
        </p:nvGraphicFramePr>
        <p:xfrm>
          <a:off x="3433763" y="200025"/>
          <a:ext cx="3254375" cy="704850"/>
        </p:xfrm>
        <a:graphic>
          <a:graphicData uri="http://schemas.openxmlformats.org/presentationml/2006/ole">
            <p:oleObj spid="_x0000_s4101" name="Document" r:id="rId4" imgW="2286319" imgH="504895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3657600"/>
            <a:ext cx="2476500" cy="1219200"/>
          </a:xfrm>
          <a:noFill/>
          <a:ln/>
        </p:spPr>
        <p:txBody>
          <a:bodyPr anchor="b"/>
          <a:lstStyle/>
          <a:p>
            <a:r>
              <a:rPr lang="fr-FR"/>
              <a:t>Travaux</a:t>
            </a:r>
            <a:br>
              <a:rPr lang="fr-FR"/>
            </a:br>
            <a:r>
              <a:rPr lang="fr-FR"/>
              <a:t>INRIA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57400" y="381000"/>
            <a:ext cx="6553200" cy="5907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/>
              <a:t>GUIDAGE : 	</a:t>
            </a:r>
            <a:r>
              <a:rPr lang="fr-FR" b="0"/>
              <a:t>1 - Incitation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2 - Groupement et distinction par localisation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3 - Groupement et distinction par format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4 - Retour informatif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5 - Clarté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endParaRPr lang="fr-FR" sz="600" b="0"/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/>
              <a:t>CHARGE DE TRAVAIL :	</a:t>
            </a:r>
            <a:r>
              <a:rPr lang="fr-FR" b="0"/>
              <a:t>6 - Concision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		7 - Actions minimales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		8 - Densité d'information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endParaRPr lang="fr-FR" sz="600" b="0"/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/>
              <a:t>CONTRÔLE EXPLICITE :	</a:t>
            </a:r>
            <a:r>
              <a:rPr lang="fr-FR" b="0"/>
              <a:t>9 - Actions explicites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		10 - Contrôle utilisateur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endParaRPr lang="fr-FR" sz="600" b="0"/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/>
              <a:t>ADAPTABILITÉ :	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11 - Flexibilité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12 - Expérience utilisateur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endParaRPr lang="fr-FR" sz="600" b="0"/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/>
              <a:t>GESTION DES ERREURS :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/>
              <a:t>	</a:t>
            </a:r>
            <a:r>
              <a:rPr lang="fr-FR" b="0"/>
              <a:t>13 - Protection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14 - Qualité des messages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 b="0"/>
              <a:t>	15 - Correction des erreurs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endParaRPr lang="fr-FR" sz="600" b="0"/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/>
              <a:t>16 - HOMOGENEITE 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endParaRPr lang="fr-FR" sz="600" b="0"/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/>
              <a:t>17 - SIGNIFIANCE DES CODES ET DENOMINATIONS</a:t>
            </a:r>
          </a:p>
          <a:p>
            <a:pPr>
              <a:lnSpc>
                <a:spcPct val="95000"/>
              </a:lnSpc>
              <a:tabLst>
                <a:tab pos="1333500" algn="l"/>
              </a:tabLst>
            </a:pPr>
            <a:endParaRPr lang="fr-FR" sz="600" b="0"/>
          </a:p>
          <a:p>
            <a:pPr>
              <a:lnSpc>
                <a:spcPct val="95000"/>
              </a:lnSpc>
              <a:tabLst>
                <a:tab pos="1333500" algn="l"/>
              </a:tabLst>
            </a:pPr>
            <a:r>
              <a:rPr lang="fr-FR"/>
              <a:t>18 - COMPATIBILITÉ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61913" tIns="30163" rIns="61913" bIns="30163"/>
          <a:lstStyle/>
          <a:p>
            <a:pPr defTabSz="612775"/>
            <a:r>
              <a:rPr lang="fr-FR"/>
              <a:t>Quelques Critères…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504950"/>
            <a:ext cx="9137650" cy="4559300"/>
          </a:xfrm>
          <a:noFill/>
          <a:ln/>
        </p:spPr>
        <p:txBody>
          <a:bodyPr lIns="88900" rIns="88900"/>
          <a:lstStyle/>
          <a:p>
            <a:pPr marL="333375" indent="-333375" defTabSz="887413">
              <a:lnSpc>
                <a:spcPct val="80000"/>
              </a:lnSpc>
            </a:pPr>
            <a:r>
              <a:rPr lang="fr-FR"/>
              <a:t>Guidage :</a:t>
            </a:r>
          </a:p>
          <a:p>
            <a:pPr marL="720725" lvl="1" indent="-273050" defTabSz="887413">
              <a:lnSpc>
                <a:spcPct val="80000"/>
              </a:lnSpc>
            </a:pPr>
            <a:r>
              <a:rPr lang="fr-FR"/>
              <a:t> Ensemble des moyens mis en œuvre pour conseiller, orienter, informer et </a:t>
            </a:r>
            <a:br>
              <a:rPr lang="fr-FR"/>
            </a:br>
            <a:r>
              <a:rPr lang="fr-FR"/>
              <a:t> conduire l'utilisateur lors de ses interactions avec l'ordinateur.</a:t>
            </a:r>
          </a:p>
          <a:p>
            <a:pPr marL="720725" lvl="1" indent="-273050" defTabSz="887413">
              <a:lnSpc>
                <a:spcPct val="80000"/>
              </a:lnSpc>
            </a:pPr>
            <a:r>
              <a:rPr lang="fr-FR"/>
              <a:t> Incitation (1) </a:t>
            </a:r>
          </a:p>
          <a:p>
            <a:pPr marL="1108075" lvl="2" indent="-220663" defTabSz="887413">
              <a:lnSpc>
                <a:spcPct val="80000"/>
              </a:lnSpc>
            </a:pPr>
            <a:r>
              <a:rPr lang="fr-FR"/>
              <a:t>Informations fournies à l'utilisateur sur l'état dans lequel il se trouve, actions possibles ou attendues et moyens de les mettre en œuvre.</a:t>
            </a:r>
          </a:p>
          <a:p>
            <a:pPr marL="720725" lvl="1" indent="-273050" defTabSz="887413">
              <a:lnSpc>
                <a:spcPct val="80000"/>
              </a:lnSpc>
            </a:pPr>
            <a:r>
              <a:rPr lang="fr-FR"/>
              <a:t> Groupement / distinction par la localisation (2) </a:t>
            </a:r>
          </a:p>
          <a:p>
            <a:pPr marL="1108075" lvl="2" indent="-220663" defTabSz="887413">
              <a:lnSpc>
                <a:spcPct val="80000"/>
              </a:lnSpc>
            </a:pPr>
            <a:r>
              <a:rPr lang="fr-FR"/>
              <a:t>Positionnement des items les uns par rapport aux autres pour indiquer leur appartenance ou non à une même classe, ou en montrer la distinction.</a:t>
            </a:r>
          </a:p>
          <a:p>
            <a:pPr marL="720725" lvl="1" indent="-273050" defTabSz="887413">
              <a:lnSpc>
                <a:spcPct val="80000"/>
              </a:lnSpc>
            </a:pPr>
            <a:r>
              <a:rPr lang="fr-FR"/>
              <a:t> Groupement / distinction par le format (3) </a:t>
            </a:r>
          </a:p>
          <a:p>
            <a:pPr marL="1108075" lvl="2" indent="-220663" defTabSz="887413">
              <a:lnSpc>
                <a:spcPct val="80000"/>
              </a:lnSpc>
            </a:pPr>
            <a:r>
              <a:rPr lang="fr-FR"/>
              <a:t>Indices graphiques des items les uns par rapports aux autres pour indiquer leur appartenance ou non à une même classe.</a:t>
            </a:r>
          </a:p>
          <a:p>
            <a:pPr marL="720725" lvl="1" indent="-273050" defTabSz="887413">
              <a:lnSpc>
                <a:spcPct val="80000"/>
              </a:lnSpc>
            </a:pPr>
            <a:r>
              <a:rPr lang="fr-FR"/>
              <a:t> Retour informatif (4) </a:t>
            </a:r>
          </a:p>
          <a:p>
            <a:pPr marL="1108075" lvl="2" indent="-220663" defTabSz="887413">
              <a:lnSpc>
                <a:spcPct val="80000"/>
              </a:lnSpc>
            </a:pPr>
            <a:r>
              <a:rPr lang="fr-FR"/>
              <a:t>Réponses de la machine après actions de l'utilisateur ("Feed-back" immédiat.)</a:t>
            </a:r>
          </a:p>
          <a:p>
            <a:pPr marL="720725" lvl="1" indent="-273050" defTabSz="887413">
              <a:lnSpc>
                <a:spcPct val="80000"/>
              </a:lnSpc>
            </a:pPr>
            <a:r>
              <a:rPr lang="fr-FR"/>
              <a:t> Clarté (5)	</a:t>
            </a:r>
          </a:p>
          <a:p>
            <a:pPr marL="1108075" lvl="2" indent="-220663" defTabSz="887413">
              <a:lnSpc>
                <a:spcPct val="80000"/>
              </a:lnSpc>
            </a:pPr>
            <a:r>
              <a:rPr lang="fr-FR"/>
              <a:t>Caractéristiques lexicales de présentation des informations pouvant entraver ou faciliter la lecture de ces informations (Lisibilité)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fr-FR"/>
              <a:t>Quelques Critères… (suite)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fr-FR"/>
              <a:t>Charge de travail : </a:t>
            </a:r>
            <a:br>
              <a:rPr lang="fr-FR"/>
            </a:br>
            <a:endParaRPr lang="fr-FR"/>
          </a:p>
          <a:p>
            <a:pPr lvl="1">
              <a:lnSpc>
                <a:spcPct val="80000"/>
              </a:lnSpc>
            </a:pPr>
            <a:r>
              <a:rPr lang="fr-FR"/>
              <a:t> Ensemble des éléments ayant un rôle dans la réduction de la charge perceptive ou mnésique des utilisateurs et dans l'augmentation de l'efficacité du dialogue.</a:t>
            </a:r>
            <a:br>
              <a:rPr lang="fr-FR"/>
            </a:br>
            <a:endParaRPr lang="fr-FR"/>
          </a:p>
          <a:p>
            <a:pPr lvl="1">
              <a:lnSpc>
                <a:spcPct val="80000"/>
              </a:lnSpc>
            </a:pPr>
            <a:r>
              <a:rPr lang="fr-FR"/>
              <a:t> Concision (6) </a:t>
            </a:r>
          </a:p>
          <a:p>
            <a:pPr lvl="2">
              <a:lnSpc>
                <a:spcPct val="80000"/>
              </a:lnSpc>
            </a:pPr>
            <a:r>
              <a:rPr lang="fr-FR"/>
              <a:t>Charge de travail perceptive et mnésique en rapport à des éléments individuels d'entrée/sortie.</a:t>
            </a:r>
          </a:p>
          <a:p>
            <a:pPr lvl="1">
              <a:lnSpc>
                <a:spcPct val="80000"/>
              </a:lnSpc>
            </a:pPr>
            <a:r>
              <a:rPr lang="fr-FR"/>
              <a:t> Actions minimales (7)	</a:t>
            </a:r>
          </a:p>
          <a:p>
            <a:pPr lvl="2">
              <a:lnSpc>
                <a:spcPct val="80000"/>
              </a:lnSpc>
            </a:pPr>
            <a:r>
              <a:rPr lang="fr-FR"/>
              <a:t>Charge de travail au niveau des options ou moyens utilisés pour atteindre un but.</a:t>
            </a:r>
          </a:p>
          <a:p>
            <a:pPr lvl="1">
              <a:lnSpc>
                <a:spcPct val="80000"/>
              </a:lnSpc>
            </a:pPr>
            <a:r>
              <a:rPr lang="fr-FR"/>
              <a:t> Densité d'information (8)	</a:t>
            </a:r>
          </a:p>
          <a:p>
            <a:pPr lvl="2">
              <a:lnSpc>
                <a:spcPct val="80000"/>
              </a:lnSpc>
            </a:pPr>
            <a:r>
              <a:rPr lang="fr-FR"/>
              <a:t>Charge de travail perceptive et mnésique pour des ensembles d'éléments et non pour des items. (Densité informationnelle)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0" y="146050"/>
            <a:ext cx="5384800" cy="1308100"/>
          </a:xfrm>
          <a:noFill/>
          <a:ln/>
        </p:spPr>
        <p:txBody>
          <a:bodyPr lIns="90488" rIns="90488"/>
          <a:lstStyle/>
          <a:p>
            <a:r>
              <a:rPr lang="fr-FR"/>
              <a:t>Quelques Critères </a:t>
            </a:r>
            <a:br>
              <a:rPr lang="fr-FR"/>
            </a:br>
            <a:r>
              <a:rPr lang="fr-FR"/>
              <a:t>(Fin)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0950"/>
            <a:ext cx="8978900" cy="47371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fr-FR"/>
              <a:t>Contrôle explicite : </a:t>
            </a:r>
          </a:p>
          <a:p>
            <a:pPr lvl="1">
              <a:lnSpc>
                <a:spcPct val="80000"/>
              </a:lnSpc>
            </a:pPr>
            <a:r>
              <a:rPr lang="fr-FR"/>
              <a:t> Prise en compte par le système à la fois des actions explicites des utilisateurs </a:t>
            </a:r>
            <a:br>
              <a:rPr lang="fr-FR"/>
            </a:br>
            <a:r>
              <a:rPr lang="fr-FR"/>
              <a:t> et du contrôle qu'ils ont sur le traitement de leurs actions.</a:t>
            </a:r>
          </a:p>
          <a:p>
            <a:pPr>
              <a:lnSpc>
                <a:spcPct val="80000"/>
              </a:lnSpc>
            </a:pPr>
            <a:r>
              <a:rPr lang="fr-FR"/>
              <a:t>Adaptabilité : </a:t>
            </a:r>
          </a:p>
          <a:p>
            <a:pPr lvl="1">
              <a:lnSpc>
                <a:spcPct val="80000"/>
              </a:lnSpc>
            </a:pPr>
            <a:r>
              <a:rPr lang="fr-FR"/>
              <a:t> Capacité du système à réagir selon le contexte, les besoins et les préférences </a:t>
            </a:r>
            <a:br>
              <a:rPr lang="fr-FR"/>
            </a:br>
            <a:r>
              <a:rPr lang="fr-FR"/>
              <a:t> de l'utilisateur.</a:t>
            </a:r>
          </a:p>
          <a:p>
            <a:pPr>
              <a:lnSpc>
                <a:spcPct val="80000"/>
              </a:lnSpc>
            </a:pPr>
            <a:r>
              <a:rPr lang="fr-FR"/>
              <a:t>Gestion des erreurs : </a:t>
            </a:r>
          </a:p>
          <a:p>
            <a:pPr lvl="1">
              <a:lnSpc>
                <a:spcPct val="80000"/>
              </a:lnSpc>
            </a:pPr>
            <a:r>
              <a:rPr lang="fr-FR"/>
              <a:t> Moyens permettant d'éviter ou réduire les erreurs et les corriger.</a:t>
            </a:r>
          </a:p>
          <a:p>
            <a:pPr>
              <a:lnSpc>
                <a:spcPct val="80000"/>
              </a:lnSpc>
            </a:pPr>
            <a:r>
              <a:rPr lang="fr-FR"/>
              <a:t>Homogénéité et cohérence (ou consistance) : </a:t>
            </a:r>
          </a:p>
          <a:p>
            <a:pPr lvl="1">
              <a:lnSpc>
                <a:spcPct val="80000"/>
              </a:lnSpc>
            </a:pPr>
            <a:r>
              <a:rPr lang="fr-FR"/>
              <a:t> Façon dont les choix de conception de l'IHM sont conservés pour des </a:t>
            </a:r>
            <a:br>
              <a:rPr lang="fr-FR"/>
            </a:br>
            <a:r>
              <a:rPr lang="fr-FR"/>
              <a:t> contextes identiques, et différents sinon.</a:t>
            </a:r>
          </a:p>
          <a:p>
            <a:pPr>
              <a:lnSpc>
                <a:spcPct val="80000"/>
              </a:lnSpc>
            </a:pPr>
            <a:r>
              <a:rPr lang="fr-FR"/>
              <a:t>Signifiance des codes et dénominations : </a:t>
            </a:r>
          </a:p>
          <a:p>
            <a:pPr lvl="1">
              <a:lnSpc>
                <a:spcPct val="80000"/>
              </a:lnSpc>
            </a:pPr>
            <a:r>
              <a:rPr lang="fr-FR"/>
              <a:t> Adéquation entre l'objet ou l'information affichée ou demandée et son référent.</a:t>
            </a:r>
          </a:p>
          <a:p>
            <a:pPr>
              <a:lnSpc>
                <a:spcPct val="80000"/>
              </a:lnSpc>
            </a:pPr>
            <a:r>
              <a:rPr lang="fr-FR"/>
              <a:t>Compatibilité…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fr-FR"/>
              <a:t>Quelques Questions…</a:t>
            </a:r>
          </a:p>
        </p:txBody>
      </p:sp>
      <p:graphicFrame>
        <p:nvGraphicFramePr>
          <p:cNvPr id="727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27138" y="1336675"/>
          <a:ext cx="8682037" cy="5513388"/>
        </p:xfrm>
        <a:graphic>
          <a:graphicData uri="http://schemas.openxmlformats.org/presentationml/2006/ole">
            <p:oleObj spid="_x0000_s72707" name="Document" r:id="rId3" imgW="9031320" imgH="573480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0" y="349250"/>
            <a:ext cx="5308600" cy="1092200"/>
          </a:xfrm>
          <a:noFill/>
          <a:ln/>
        </p:spPr>
        <p:txBody>
          <a:bodyPr lIns="90488" rIns="90488"/>
          <a:lstStyle/>
          <a:p>
            <a:r>
              <a:rPr lang="fr-FR"/>
              <a:t>Quelques Questions…</a:t>
            </a:r>
          </a:p>
        </p:txBody>
      </p:sp>
      <p:graphicFrame>
        <p:nvGraphicFramePr>
          <p:cNvPr id="7373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7175" y="1263650"/>
          <a:ext cx="9359900" cy="4030663"/>
        </p:xfrm>
        <a:graphic>
          <a:graphicData uri="http://schemas.openxmlformats.org/presentationml/2006/ole">
            <p:oleObj spid="_x0000_s73731" name="Document" r:id="rId3" imgW="6088320" imgH="262584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828800"/>
          </a:xfrm>
          <a:noFill/>
          <a:ln/>
        </p:spPr>
        <p:txBody>
          <a:bodyPr anchor="b"/>
          <a:lstStyle/>
          <a:p>
            <a:r>
              <a:rPr lang="fr-FR"/>
              <a:t>La méthode EMPI :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/>
              <a:t> justification de la forme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5568950" y="3359150"/>
            <a:ext cx="977900" cy="2273300"/>
          </a:xfrm>
          <a:prstGeom prst="rightArrow">
            <a:avLst>
              <a:gd name="adj1" fmla="val 75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691313" y="4252913"/>
            <a:ext cx="272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fr-FR" sz="2400"/>
              <a:t>QUESTIONNAIRE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743200"/>
            <a:ext cx="5486400" cy="41148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Char char=""/>
            </a:pPr>
            <a:r>
              <a:rPr lang="fr-FR"/>
              <a:t>Pas de spécialiste</a:t>
            </a:r>
          </a:p>
          <a:p>
            <a:pPr>
              <a:lnSpc>
                <a:spcPct val="120000"/>
              </a:lnSpc>
              <a:buFont typeface="Monotype Sorts" pitchFamily="2" charset="2"/>
              <a:buChar char=""/>
            </a:pPr>
            <a:r>
              <a:rPr lang="fr-FR"/>
              <a:t>Multi-environnement</a:t>
            </a:r>
          </a:p>
          <a:p>
            <a:pPr>
              <a:lnSpc>
                <a:spcPct val="120000"/>
              </a:lnSpc>
              <a:buFont typeface="Monotype Sorts" pitchFamily="2" charset="2"/>
              <a:buChar char=""/>
            </a:pPr>
            <a:r>
              <a:rPr lang="fr-FR"/>
              <a:t>Produits finis</a:t>
            </a:r>
          </a:p>
          <a:p>
            <a:pPr>
              <a:lnSpc>
                <a:spcPct val="120000"/>
              </a:lnSpc>
              <a:buFont typeface="Monotype Sorts" pitchFamily="2" charset="2"/>
              <a:buChar char=""/>
            </a:pPr>
            <a:r>
              <a:rPr lang="fr-FR"/>
              <a:t>Contexte</a:t>
            </a:r>
          </a:p>
          <a:p>
            <a:pPr>
              <a:lnSpc>
                <a:spcPct val="120000"/>
              </a:lnSpc>
              <a:buFont typeface="Monotype Sorts" pitchFamily="2" charset="2"/>
              <a:buChar char=""/>
            </a:pPr>
            <a:r>
              <a:rPr lang="fr-FR"/>
              <a:t>Tournée vers l'utilisateur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534400" cy="4495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spcAft>
                <a:spcPct val="75000"/>
              </a:spcAft>
            </a:pPr>
            <a:r>
              <a:rPr lang="fr-FR" sz="2800"/>
              <a:t>Test sur 50 évaluateurs</a:t>
            </a:r>
          </a:p>
          <a:p>
            <a:pPr lvl="1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itchFamily="2" charset="2"/>
              <a:buChar char=""/>
            </a:pPr>
            <a:r>
              <a:rPr lang="fr-FR"/>
              <a:t>  </a:t>
            </a:r>
            <a:r>
              <a:rPr lang="fr-FR" sz="2000"/>
              <a:t>Evaluation libre : pas de recouvrement</a:t>
            </a:r>
            <a:br>
              <a:rPr lang="fr-FR" sz="2000"/>
            </a:br>
            <a:endParaRPr lang="fr-FR" sz="2000"/>
          </a:p>
          <a:p>
            <a:pPr lvl="1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itchFamily="2" charset="2"/>
              <a:buChar char=""/>
            </a:pPr>
            <a:r>
              <a:rPr lang="fr-FR" sz="2000"/>
              <a:t>  Evaluation avec critères : couverture minimale</a:t>
            </a:r>
            <a:br>
              <a:rPr lang="fr-FR" sz="2000"/>
            </a:br>
            <a:endParaRPr lang="fr-FR" sz="2000"/>
          </a:p>
          <a:p>
            <a:pPr lvl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"/>
            </a:pPr>
            <a:r>
              <a:rPr lang="fr-FR" sz="2000"/>
              <a:t>  Evaluation avec EMPI : </a:t>
            </a:r>
          </a:p>
          <a:p>
            <a:pPr lvl="2">
              <a:spcBef>
                <a:spcPct val="0"/>
              </a:spcBef>
            </a:pPr>
            <a:r>
              <a:rPr lang="fr-FR" sz="1600"/>
              <a:t> Inclusion des évaluations précédentes</a:t>
            </a:r>
          </a:p>
          <a:p>
            <a:pPr lvl="2">
              <a:spcBef>
                <a:spcPct val="0"/>
              </a:spcBef>
              <a:spcAft>
                <a:spcPct val="50000"/>
              </a:spcAft>
            </a:pPr>
            <a:r>
              <a:rPr lang="fr-FR" sz="1600"/>
              <a:t> Modération de la divergence</a:t>
            </a:r>
            <a:br>
              <a:rPr lang="fr-FR" sz="1600"/>
            </a:br>
            <a:endParaRPr lang="fr-FR" sz="1600"/>
          </a:p>
          <a:p>
            <a:pPr lvl="1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itchFamily="2" charset="2"/>
              <a:buChar char=""/>
            </a:pPr>
            <a:r>
              <a:rPr lang="fr-FR" sz="2000"/>
              <a:t>  Amélioration de la stabilité grace à la notation exponentielle et aux pondérations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010400" cy="1066800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Quelques résultats :</a:t>
            </a:r>
            <a:endParaRPr lang="fr-FR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898650" y="2209800"/>
            <a:ext cx="701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 sz="2400">
              <a:latin typeface="Times" pitchFamily="18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676400" y="1066800"/>
          <a:ext cx="4949825" cy="5791200"/>
        </p:xfrm>
        <a:graphic>
          <a:graphicData uri="http://schemas.openxmlformats.org/presentationml/2006/ole">
            <p:oleObj spid="_x0000_s48131" name="Image" r:id="rId4" imgW="10081440" imgH="11796120" progId="Word.Picture.8">
              <p:embed/>
            </p:oleObj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108700" y="2819400"/>
            <a:ext cx="3302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Cinq modules complémentaires</a:t>
            </a:r>
          </a:p>
          <a:p>
            <a:pPr>
              <a:buFont typeface="Wingdings" pitchFamily="2" charset="2"/>
              <a:buChar char="Ä"/>
            </a:pPr>
            <a:endParaRPr lang="fr-FR" sz="2400">
              <a:latin typeface="Times" pitchFamily="18" charset="0"/>
            </a:endParaRP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Prise en compte des impressions générales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Questionnaire unique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10400" cy="990600"/>
          </a:xfrm>
          <a:noFill/>
          <a:ln/>
        </p:spPr>
        <p:txBody>
          <a:bodyPr anchor="b"/>
          <a:lstStyle/>
          <a:p>
            <a:r>
              <a:rPr lang="fr-FR"/>
              <a:t>Evaluation globale 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1524000" y="1371600"/>
            <a:ext cx="6540500" cy="4635500"/>
            <a:chOff x="820" y="1060"/>
            <a:chExt cx="4120" cy="2920"/>
          </a:xfrm>
        </p:grpSpPr>
        <p:sp>
          <p:nvSpPr>
            <p:cNvPr id="46083" name="Oval 3"/>
            <p:cNvSpPr>
              <a:spLocks noChangeArrowheads="1"/>
            </p:cNvSpPr>
            <p:nvPr/>
          </p:nvSpPr>
          <p:spPr bwMode="auto">
            <a:xfrm>
              <a:off x="2548" y="1060"/>
              <a:ext cx="1672" cy="1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2548" y="2452"/>
              <a:ext cx="1672" cy="1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3268" y="1732"/>
              <a:ext cx="1672" cy="1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1780" y="1732"/>
              <a:ext cx="1672" cy="1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820" y="1924"/>
              <a:ext cx="1144" cy="1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007" y="2372"/>
              <a:ext cx="88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fr-FR" sz="2000" b="0"/>
                <a:t>Ergonomie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855" y="2276"/>
              <a:ext cx="1002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fr-FR" sz="2000" b="0"/>
                <a:t>Qualité</a:t>
              </a:r>
            </a:p>
            <a:p>
              <a:r>
                <a:rPr lang="fr-FR" sz="2000" b="0"/>
                <a:t>Informatique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3734" y="2276"/>
              <a:ext cx="1138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/>
              <a:r>
                <a:rPr lang="fr-FR" sz="2000" b="0"/>
                <a:t>Aspects</a:t>
              </a:r>
            </a:p>
            <a:p>
              <a:pPr algn="r"/>
              <a:r>
                <a:rPr lang="fr-FR" sz="2000" b="0"/>
                <a:t>Pédagogiques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2962" y="1268"/>
              <a:ext cx="950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fr-FR" sz="2000" b="0"/>
                <a:t>Médias</a:t>
              </a:r>
            </a:p>
            <a:p>
              <a:pPr algn="ctr"/>
              <a:r>
                <a:rPr lang="fr-FR" sz="2000" b="0"/>
                <a:t>Esthétiques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2895" y="3284"/>
              <a:ext cx="10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fr-FR" sz="2000" b="0"/>
                <a:t>Scénarisation</a:t>
              </a: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2583" y="2784"/>
              <a:ext cx="71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fr-FR" sz="1600" b="0"/>
                <a:t>Navigation</a:t>
              </a: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3447" y="2688"/>
              <a:ext cx="5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fr-FR" sz="1600" b="0"/>
                <a:t>Ludique</a:t>
              </a:r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3591" y="2928"/>
              <a:ext cx="49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fr-FR" sz="1600" b="0"/>
                <a:t>Fiction</a:t>
              </a: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2631" y="1968"/>
              <a:ext cx="51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fr-FR" sz="1600" b="0"/>
                <a:t>Design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1026"/>
          <p:cNvSpPr>
            <a:spLocks noChangeArrowheads="1"/>
          </p:cNvSpPr>
          <p:nvPr/>
        </p:nvSpPr>
        <p:spPr bwMode="auto">
          <a:xfrm>
            <a:off x="1301750" y="990600"/>
            <a:ext cx="7239000" cy="685800"/>
          </a:xfrm>
          <a:prstGeom prst="roundRect">
            <a:avLst>
              <a:gd name="adj" fmla="val 16667"/>
            </a:avLst>
          </a:prstGeom>
          <a:solidFill>
            <a:srgbClr val="FFE70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3491" name="Rectangle 1027"/>
          <p:cNvSpPr>
            <a:spLocks noChangeArrowheads="1"/>
          </p:cNvSpPr>
          <p:nvPr/>
        </p:nvSpPr>
        <p:spPr bwMode="auto">
          <a:xfrm>
            <a:off x="6781800" y="2590800"/>
            <a:ext cx="1981200" cy="17526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63492" name="Rectangle 1028"/>
          <p:cNvSpPr>
            <a:spLocks noChangeArrowheads="1"/>
          </p:cNvSpPr>
          <p:nvPr/>
        </p:nvSpPr>
        <p:spPr bwMode="auto">
          <a:xfrm>
            <a:off x="1295400" y="3200400"/>
            <a:ext cx="1981200" cy="22098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fr-FR"/>
          </a:p>
        </p:txBody>
      </p:sp>
      <p:graphicFrame>
        <p:nvGraphicFramePr>
          <p:cNvPr id="63493" name="Object 1029"/>
          <p:cNvGraphicFramePr>
            <a:graphicFrameLocks noChangeAspect="1"/>
          </p:cNvGraphicFramePr>
          <p:nvPr/>
        </p:nvGraphicFramePr>
        <p:xfrm>
          <a:off x="3886200" y="1905000"/>
          <a:ext cx="1857375" cy="3995738"/>
        </p:xfrm>
        <a:graphic>
          <a:graphicData uri="http://schemas.openxmlformats.org/presentationml/2006/ole">
            <p:oleObj spid="_x0000_s63493" name="Clip" r:id="rId3" imgW="1857600" imgH="3995640" progId="">
              <p:embed/>
            </p:oleObj>
          </a:graphicData>
        </a:graphic>
      </p:graphicFrame>
      <p:sp>
        <p:nvSpPr>
          <p:cNvPr id="63494" name="Text Box 1030"/>
          <p:cNvSpPr txBox="1">
            <a:spLocks noChangeArrowheads="1"/>
          </p:cNvSpPr>
          <p:nvPr/>
        </p:nvSpPr>
        <p:spPr bwMode="auto">
          <a:xfrm>
            <a:off x="1460500" y="3505200"/>
            <a:ext cx="1646238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b="0">
                <a:latin typeface="Times New Roman" pitchFamily="18" charset="0"/>
              </a:rPr>
              <a:t>Enseignement </a:t>
            </a:r>
          </a:p>
          <a:p>
            <a:pPr algn="ctr"/>
            <a:r>
              <a:rPr lang="fr-FR" b="0">
                <a:latin typeface="Times New Roman" pitchFamily="18" charset="0"/>
              </a:rPr>
              <a:t>à Distance</a:t>
            </a:r>
            <a:endParaRPr lang="fr-FR" sz="1600" b="0">
              <a:latin typeface="Times New Roman" pitchFamily="18" charset="0"/>
            </a:endParaRPr>
          </a:p>
        </p:txBody>
      </p:sp>
      <p:sp>
        <p:nvSpPr>
          <p:cNvPr id="63495" name="Text Box 1031"/>
          <p:cNvSpPr txBox="1">
            <a:spLocks noChangeArrowheads="1"/>
          </p:cNvSpPr>
          <p:nvPr/>
        </p:nvSpPr>
        <p:spPr bwMode="auto">
          <a:xfrm>
            <a:off x="7267575" y="2690813"/>
            <a:ext cx="10033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b="0">
                <a:latin typeface="Times New Roman" pitchFamily="18" charset="0"/>
              </a:rPr>
              <a:t>Support </a:t>
            </a:r>
            <a:br>
              <a:rPr lang="fr-FR" b="0">
                <a:latin typeface="Times New Roman" pitchFamily="18" charset="0"/>
              </a:rPr>
            </a:br>
            <a:r>
              <a:rPr lang="fr-FR" b="0">
                <a:latin typeface="Times New Roman" pitchFamily="18" charset="0"/>
              </a:rPr>
              <a:t>de Cours</a:t>
            </a:r>
          </a:p>
        </p:txBody>
      </p:sp>
      <p:graphicFrame>
        <p:nvGraphicFramePr>
          <p:cNvPr id="63496" name="Object 1032"/>
          <p:cNvGraphicFramePr>
            <a:graphicFrameLocks noChangeAspect="1"/>
          </p:cNvGraphicFramePr>
          <p:nvPr/>
        </p:nvGraphicFramePr>
        <p:xfrm>
          <a:off x="1665288" y="4572000"/>
          <a:ext cx="912812" cy="635000"/>
        </p:xfrm>
        <a:graphic>
          <a:graphicData uri="http://schemas.openxmlformats.org/presentationml/2006/ole">
            <p:oleObj spid="_x0000_s63496" name="Clip" r:id="rId4" imgW="740160" imgH="514800" progId="">
              <p:embed/>
            </p:oleObj>
          </a:graphicData>
        </a:graphic>
      </p:graphicFrame>
      <p:graphicFrame>
        <p:nvGraphicFramePr>
          <p:cNvPr id="63497" name="Object 1033"/>
          <p:cNvGraphicFramePr>
            <a:graphicFrameLocks noChangeAspect="1"/>
          </p:cNvGraphicFramePr>
          <p:nvPr/>
        </p:nvGraphicFramePr>
        <p:xfrm>
          <a:off x="7316788" y="3581400"/>
          <a:ext cx="912812" cy="635000"/>
        </p:xfrm>
        <a:graphic>
          <a:graphicData uri="http://schemas.openxmlformats.org/presentationml/2006/ole">
            <p:oleObj spid="_x0000_s63497" name="Clip" r:id="rId5" imgW="740160" imgH="514800" progId="">
              <p:embed/>
            </p:oleObj>
          </a:graphicData>
        </a:graphic>
      </p:graphicFrame>
      <p:sp>
        <p:nvSpPr>
          <p:cNvPr id="63498" name="Text Box 1034"/>
          <p:cNvSpPr txBox="1">
            <a:spLocks noChangeArrowheads="1"/>
          </p:cNvSpPr>
          <p:nvPr/>
        </p:nvSpPr>
        <p:spPr bwMode="auto">
          <a:xfrm>
            <a:off x="1676400" y="1143000"/>
            <a:ext cx="673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i="1">
                <a:latin typeface="Times New Roman" pitchFamily="18" charset="0"/>
              </a:rPr>
              <a:t>Comment réaliser un site web de travail coopératif ?</a:t>
            </a:r>
            <a:endParaRPr lang="fr-FR" sz="2400" b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828800" y="1828800"/>
            <a:ext cx="6108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4000">
                <a:latin typeface="Times" pitchFamily="18" charset="0"/>
              </a:rPr>
              <a:t>Documents textuels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676400" y="2743200"/>
            <a:ext cx="70167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Problématique</a:t>
            </a:r>
            <a:r>
              <a:rPr lang="fr-FR" sz="2400" b="0">
                <a:latin typeface="Times" pitchFamily="18" charset="0"/>
              </a:rPr>
              <a:t> : Lisibilité et visibilité</a:t>
            </a:r>
          </a:p>
          <a:p>
            <a:pPr>
              <a:buFont typeface="Wingdings" pitchFamily="2" charset="2"/>
              <a:buChar char="Ä"/>
            </a:pPr>
            <a:endParaRPr lang="fr-FR" sz="2400" b="0">
              <a:latin typeface="Times" pitchFamily="18" charset="0"/>
            </a:endParaRP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Domaines</a:t>
            </a:r>
            <a:r>
              <a:rPr lang="fr-FR" sz="2400" b="0">
                <a:latin typeface="Times" pitchFamily="18" charset="0"/>
              </a:rPr>
              <a:t> : Edition, études sur les combinaisons de couleurs, techniques de rédaction, …</a:t>
            </a:r>
          </a:p>
          <a:p>
            <a:pPr>
              <a:buFont typeface="Wingdings" pitchFamily="2" charset="2"/>
              <a:buChar char="Ä"/>
            </a:pPr>
            <a:endParaRPr lang="fr-FR" sz="2400" b="0">
              <a:latin typeface="Times" pitchFamily="18" charset="0"/>
            </a:endParaRP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Proposition</a:t>
            </a:r>
            <a:r>
              <a:rPr lang="fr-FR" sz="2400" b="0">
                <a:latin typeface="Times" pitchFamily="18" charset="0"/>
              </a:rPr>
              <a:t> : Rédaction simplifiée, mise en page adaptée à la lecture sur écran, typographie harmonieuse, ...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des documents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219200" y="1600200"/>
            <a:ext cx="6108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4000">
                <a:latin typeface="Times" pitchFamily="18" charset="0"/>
              </a:rPr>
              <a:t>Documents visuels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143000" y="2438400"/>
            <a:ext cx="8077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Problématique</a:t>
            </a:r>
            <a:r>
              <a:rPr lang="fr-FR" sz="2400" b="0">
                <a:latin typeface="Times" pitchFamily="18" charset="0"/>
              </a:rPr>
              <a:t> : Iconicité et appétence</a:t>
            </a:r>
          </a:p>
          <a:p>
            <a:pPr>
              <a:buFont typeface="Wingdings" pitchFamily="2" charset="2"/>
              <a:buChar char="Ä"/>
            </a:pPr>
            <a:endParaRPr lang="fr-FR" sz="2400" b="0">
              <a:latin typeface="Times" pitchFamily="18" charset="0"/>
            </a:endParaRP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Domaines</a:t>
            </a:r>
            <a:r>
              <a:rPr lang="fr-FR" sz="2400" b="0">
                <a:latin typeface="Times" pitchFamily="18" charset="0"/>
              </a:rPr>
              <a:t> : Sémantique de l’image, photographie, images didactiques (Moles), …</a:t>
            </a:r>
          </a:p>
          <a:p>
            <a:pPr>
              <a:buFont typeface="Wingdings" pitchFamily="2" charset="2"/>
              <a:buChar char="Ä"/>
            </a:pPr>
            <a:endParaRPr lang="fr-FR" sz="2400">
              <a:latin typeface="Times" pitchFamily="18" charset="0"/>
            </a:endParaRP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Proposition</a:t>
            </a:r>
            <a:r>
              <a:rPr lang="fr-FR" sz="2400" b="0">
                <a:latin typeface="Times" pitchFamily="18" charset="0"/>
              </a:rPr>
              <a:t> : Analyse des images didactiques qui véhiculent un contenu, des illustrations qui renforcent les informations, du design graphique qui accompagne l’ensemble.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990600" y="5791200"/>
            <a:ext cx="610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400">
                <a:latin typeface="Times" pitchFamily="18" charset="0"/>
              </a:rPr>
              <a:t>Autre : Documents sonores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des documents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6108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4000">
                <a:latin typeface="Times" pitchFamily="18" charset="0"/>
              </a:rPr>
              <a:t>Navigation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752600" y="2057400"/>
            <a:ext cx="7759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Problématique</a:t>
            </a:r>
            <a:r>
              <a:rPr lang="fr-FR" sz="2400" b="0">
                <a:latin typeface="Times" pitchFamily="18" charset="0"/>
              </a:rPr>
              <a:t> : Délinéarisation et réappropriation</a:t>
            </a: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Proposition</a:t>
            </a:r>
            <a:r>
              <a:rPr lang="fr-FR" sz="2400" b="0">
                <a:latin typeface="Times" pitchFamily="18" charset="0"/>
              </a:rPr>
              <a:t> : Structure complexe et structurée, des outils de gestion du temps et de l’espace de navigation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33400" y="3276600"/>
            <a:ext cx="6108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4000">
                <a:latin typeface="Times" pitchFamily="18" charset="0"/>
              </a:rPr>
              <a:t>Interactivité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752600" y="3886200"/>
            <a:ext cx="7594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Ä"/>
            </a:pPr>
            <a:r>
              <a:rPr lang="fr-FR" sz="2400" b="0">
                <a:latin typeface="Times" pitchFamily="18" charset="0"/>
              </a:rPr>
              <a:t>Faire agir l’utilisateur de façon effective et profitable</a:t>
            </a:r>
          </a:p>
          <a:p>
            <a:pPr>
              <a:buFont typeface="Wingdings" pitchFamily="2" charset="2"/>
              <a:buChar char="Ä"/>
            </a:pPr>
            <a:r>
              <a:rPr lang="fr-FR" sz="2400" b="0">
                <a:latin typeface="Times" pitchFamily="18" charset="0"/>
              </a:rPr>
              <a:t>Actions créatives, interactivité émotionnelle et possibilités de communication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57200" y="5029200"/>
            <a:ext cx="6108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4000">
                <a:latin typeface="Times" pitchFamily="18" charset="0"/>
              </a:rPr>
              <a:t>Personnalisation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695450" y="5638800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Ä"/>
            </a:pPr>
            <a:r>
              <a:rPr lang="fr-FR" sz="2400" b="0">
                <a:latin typeface="Times" pitchFamily="18" charset="0"/>
              </a:rPr>
              <a:t>Information, paramétrage et adaptation</a:t>
            </a:r>
          </a:p>
        </p:txBody>
      </p:sp>
      <p:sp>
        <p:nvSpPr>
          <p:cNvPr id="52232" name="Rectangle 8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010400" cy="990600"/>
          </a:xfrm>
        </p:spPr>
        <p:txBody>
          <a:bodyPr/>
          <a:lstStyle/>
          <a:p>
            <a:r>
              <a:rPr lang="fr-FR"/>
              <a:t>Analyse de la Scénarisation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6108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4000">
                <a:latin typeface="Times" pitchFamily="18" charset="0"/>
              </a:rPr>
              <a:t>Fiction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7264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Description </a:t>
            </a:r>
            <a:r>
              <a:rPr lang="fr-FR" sz="2400" b="0">
                <a:latin typeface="Times" pitchFamily="18" charset="0"/>
              </a:rPr>
              <a:t>: Récit, personnage et ambiance</a:t>
            </a:r>
          </a:p>
          <a:p>
            <a:pPr>
              <a:buFont typeface="Wingdings" pitchFamily="2" charset="2"/>
              <a:buChar char="Ä"/>
            </a:pPr>
            <a:endParaRPr lang="fr-FR" sz="2400" b="0">
              <a:latin typeface="Times" pitchFamily="18" charset="0"/>
            </a:endParaRP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Proposition</a:t>
            </a:r>
            <a:r>
              <a:rPr lang="fr-FR" sz="2400" b="0">
                <a:latin typeface="Times" pitchFamily="18" charset="0"/>
              </a:rPr>
              <a:t> : Une fiction forte dans les didacticiels</a:t>
            </a:r>
          </a:p>
          <a:p>
            <a:pPr>
              <a:buFont typeface="Wingdings" pitchFamily="2" charset="2"/>
              <a:buChar char="Ä"/>
            </a:pPr>
            <a:endParaRPr lang="fr-FR" sz="2400" b="0">
              <a:latin typeface="Times" pitchFamily="18" charset="0"/>
            </a:endParaRP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Avantages</a:t>
            </a:r>
            <a:r>
              <a:rPr lang="fr-FR" sz="2400" b="0">
                <a:latin typeface="Times" pitchFamily="18" charset="0"/>
              </a:rPr>
              <a:t> : Fil conducteur qui permet de structurer la lecture, implication, maintien de l’attention, décentrage, créativité (cas des hyperhistoires), ...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de la Scénarisation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95300" y="5486400"/>
            <a:ext cx="899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400">
                <a:latin typeface="Times" pitchFamily="18" charset="0"/>
              </a:rPr>
              <a:t>Autre : Relations entre documents et scénarisation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476500" y="1317625"/>
            <a:ext cx="445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400">
                <a:latin typeface="Times" pitchFamily="18" charset="0"/>
              </a:rPr>
              <a:t>Indifférence</a:t>
            </a:r>
            <a:endParaRPr lang="fr-FR" sz="2400" b="0">
              <a:latin typeface="Times" pitchFamily="18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393950" y="1774825"/>
            <a:ext cx="1503363" cy="1196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fr-FR" sz="2400" b="0">
              <a:latin typeface="Times" pitchFamily="18" charset="0"/>
            </a:endParaRPr>
          </a:p>
          <a:p>
            <a:pPr algn="ctr"/>
            <a:r>
              <a:rPr lang="fr-FR" sz="2400" b="0">
                <a:latin typeface="Times" pitchFamily="18" charset="0"/>
              </a:rPr>
              <a:t>Doc. 1</a:t>
            </a:r>
          </a:p>
          <a:p>
            <a:pPr algn="ctr"/>
            <a:endParaRPr lang="fr-FR" sz="2400" b="0">
              <a:latin typeface="Times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962400" y="1774825"/>
            <a:ext cx="1503363" cy="1196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fr-FR" sz="2400" b="0">
              <a:latin typeface="Times" pitchFamily="18" charset="0"/>
            </a:endParaRPr>
          </a:p>
          <a:p>
            <a:pPr algn="ctr"/>
            <a:r>
              <a:rPr lang="fr-FR" sz="2400" b="0">
                <a:latin typeface="Times" pitchFamily="18" charset="0"/>
              </a:rPr>
              <a:t>Doc. 2</a:t>
            </a:r>
          </a:p>
          <a:p>
            <a:pPr algn="ctr"/>
            <a:endParaRPr lang="fr-FR" sz="2400" b="0">
              <a:latin typeface="Times" pitchFamily="18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530850" y="1774825"/>
            <a:ext cx="1503363" cy="1196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fr-FR" sz="2400" b="0">
              <a:latin typeface="Times" pitchFamily="18" charset="0"/>
            </a:endParaRPr>
          </a:p>
          <a:p>
            <a:pPr algn="ctr"/>
            <a:r>
              <a:rPr lang="fr-FR" sz="2400" b="0">
                <a:latin typeface="Times" pitchFamily="18" charset="0"/>
              </a:rPr>
              <a:t>Doc. 3</a:t>
            </a:r>
          </a:p>
          <a:p>
            <a:pPr algn="ctr"/>
            <a:endParaRPr lang="fr-FR" sz="2400" b="0">
              <a:latin typeface="Times" pitchFamily="18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393950" y="3429000"/>
            <a:ext cx="478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400">
                <a:latin typeface="Times" pitchFamily="18" charset="0"/>
              </a:rPr>
              <a:t>Redondance</a:t>
            </a:r>
            <a:r>
              <a:rPr lang="fr-FR" sz="2400" b="0">
                <a:latin typeface="Times" pitchFamily="18" charset="0"/>
              </a:rPr>
              <a:t> </a:t>
            </a:r>
            <a:r>
              <a:rPr lang="fr-FR" sz="2400">
                <a:latin typeface="Times" pitchFamily="18" charset="0"/>
              </a:rPr>
              <a:t>et</a:t>
            </a:r>
            <a:r>
              <a:rPr lang="fr-FR" sz="2400" b="0">
                <a:latin typeface="Times" pitchFamily="18" charset="0"/>
              </a:rPr>
              <a:t> </a:t>
            </a:r>
            <a:r>
              <a:rPr lang="fr-FR" sz="2400">
                <a:latin typeface="Times" pitchFamily="18" charset="0"/>
              </a:rPr>
              <a:t>complémentarité</a:t>
            </a:r>
            <a:endParaRPr lang="fr-FR" sz="2400" b="0">
              <a:latin typeface="Times" pitchFamily="18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2476500" y="3962400"/>
            <a:ext cx="2063750" cy="8318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400" b="0">
                <a:latin typeface="Times" pitchFamily="18" charset="0"/>
              </a:rPr>
              <a:t>Doc. 1</a:t>
            </a:r>
          </a:p>
          <a:p>
            <a:endParaRPr lang="fr-FR" sz="2400" b="0">
              <a:latin typeface="Times" pitchFamily="18" charset="0"/>
            </a:endParaRP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971800" y="4343400"/>
            <a:ext cx="3632200" cy="8318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400" b="0">
                <a:latin typeface="Times" pitchFamily="18" charset="0"/>
              </a:rPr>
              <a:t>       Doc. 2</a:t>
            </a:r>
          </a:p>
          <a:p>
            <a:pPr algn="ctr"/>
            <a:endParaRPr lang="fr-FR" sz="2400" b="0">
              <a:latin typeface="Times" pitchFamily="18" charset="0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613400" y="3962400"/>
            <a:ext cx="1503363" cy="1196975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fr-FR" sz="2400" b="0">
                <a:latin typeface="Times" pitchFamily="18" charset="0"/>
              </a:rPr>
              <a:t>Doc. 3</a:t>
            </a:r>
          </a:p>
          <a:p>
            <a:pPr algn="r"/>
            <a:endParaRPr lang="fr-FR" sz="2400" b="0">
              <a:latin typeface="Times" pitchFamily="18" charset="0"/>
            </a:endParaRPr>
          </a:p>
          <a:p>
            <a:pPr algn="r"/>
            <a:endParaRPr lang="fr-FR" sz="2400" b="0">
              <a:latin typeface="Times" pitchFamily="18" charset="0"/>
            </a:endParaRPr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Relations entre documents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828800" y="1905000"/>
            <a:ext cx="66865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Origine </a:t>
            </a:r>
            <a:r>
              <a:rPr lang="fr-FR" sz="2400" b="0">
                <a:latin typeface="Times" pitchFamily="18" charset="0"/>
              </a:rPr>
              <a:t>: Expériences, corpus, théorie de la perception visuelle (Gibson), sémantique de l’image, …</a:t>
            </a:r>
          </a:p>
          <a:p>
            <a:pPr>
              <a:buFont typeface="Wingdings" pitchFamily="2" charset="2"/>
              <a:buChar char="Ä"/>
            </a:pPr>
            <a:endParaRPr lang="fr-FR" sz="2400" b="0">
              <a:latin typeface="Times" pitchFamily="18" charset="0"/>
            </a:endParaRP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Caractéristiques</a:t>
            </a:r>
            <a:r>
              <a:rPr lang="fr-FR" sz="2400" b="0">
                <a:latin typeface="Times" pitchFamily="18" charset="0"/>
              </a:rPr>
              <a:t> : Instinctives, descriptibles, homogènes, persistantes.</a:t>
            </a:r>
          </a:p>
          <a:p>
            <a:pPr>
              <a:buFont typeface="Wingdings" pitchFamily="2" charset="2"/>
              <a:buChar char="Ä"/>
            </a:pPr>
            <a:endParaRPr lang="fr-FR" sz="2400" b="0">
              <a:latin typeface="Times" pitchFamily="18" charset="0"/>
            </a:endParaRPr>
          </a:p>
          <a:p>
            <a:pPr>
              <a:buFont typeface="Wingdings" pitchFamily="2" charset="2"/>
              <a:buChar char="Ä"/>
            </a:pPr>
            <a:r>
              <a:rPr lang="fr-FR" sz="2400">
                <a:latin typeface="Times" pitchFamily="18" charset="0"/>
              </a:rPr>
              <a:t>Proposition</a:t>
            </a:r>
            <a:r>
              <a:rPr lang="fr-FR" sz="2400" b="0">
                <a:latin typeface="Times" pitchFamily="18" charset="0"/>
              </a:rPr>
              <a:t> : Une caractérisation plutôt qu’une évaluation, des critères neutres et généraux.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Impressions générales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2393950" y="457200"/>
            <a:ext cx="4953000" cy="533400"/>
          </a:xfrm>
          <a:prstGeom prst="roundRect">
            <a:avLst>
              <a:gd name="adj" fmla="val 16667"/>
            </a:avLst>
          </a:prstGeom>
          <a:solidFill>
            <a:srgbClr val="FFE70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 flipH="1">
            <a:off x="1981200" y="1524000"/>
            <a:ext cx="2219325" cy="3892550"/>
            <a:chOff x="2856" y="918"/>
            <a:chExt cx="1290" cy="2452"/>
          </a:xfrm>
        </p:grpSpPr>
        <p:sp>
          <p:nvSpPr>
            <p:cNvPr id="64516" name="Freeform 4"/>
            <p:cNvSpPr>
              <a:spLocks/>
            </p:cNvSpPr>
            <p:nvPr/>
          </p:nvSpPr>
          <p:spPr bwMode="auto">
            <a:xfrm>
              <a:off x="2856" y="1669"/>
              <a:ext cx="505" cy="835"/>
            </a:xfrm>
            <a:custGeom>
              <a:avLst/>
              <a:gdLst/>
              <a:ahLst/>
              <a:cxnLst>
                <a:cxn ang="0">
                  <a:pos x="267" y="124"/>
                </a:cxn>
                <a:cxn ang="0">
                  <a:pos x="319" y="72"/>
                </a:cxn>
                <a:cxn ang="0">
                  <a:pos x="392" y="21"/>
                </a:cxn>
                <a:cxn ang="0">
                  <a:pos x="443" y="0"/>
                </a:cxn>
                <a:cxn ang="0">
                  <a:pos x="505" y="4"/>
                </a:cxn>
                <a:cxn ang="0">
                  <a:pos x="505" y="52"/>
                </a:cxn>
                <a:cxn ang="0">
                  <a:pos x="474" y="93"/>
                </a:cxn>
                <a:cxn ang="0">
                  <a:pos x="416" y="124"/>
                </a:cxn>
                <a:cxn ang="0">
                  <a:pos x="271" y="190"/>
                </a:cxn>
                <a:cxn ang="0">
                  <a:pos x="133" y="269"/>
                </a:cxn>
                <a:cxn ang="0">
                  <a:pos x="75" y="289"/>
                </a:cxn>
                <a:cxn ang="0">
                  <a:pos x="55" y="320"/>
                </a:cxn>
                <a:cxn ang="0">
                  <a:pos x="75" y="351"/>
                </a:cxn>
                <a:cxn ang="0">
                  <a:pos x="195" y="467"/>
                </a:cxn>
                <a:cxn ang="0">
                  <a:pos x="250" y="505"/>
                </a:cxn>
                <a:cxn ang="0">
                  <a:pos x="332" y="570"/>
                </a:cxn>
                <a:cxn ang="0">
                  <a:pos x="416" y="632"/>
                </a:cxn>
                <a:cxn ang="0">
                  <a:pos x="412" y="663"/>
                </a:cxn>
                <a:cxn ang="0">
                  <a:pos x="350" y="673"/>
                </a:cxn>
                <a:cxn ang="0">
                  <a:pos x="257" y="673"/>
                </a:cxn>
                <a:cxn ang="0">
                  <a:pos x="199" y="704"/>
                </a:cxn>
                <a:cxn ang="0">
                  <a:pos x="178" y="783"/>
                </a:cxn>
                <a:cxn ang="0">
                  <a:pos x="178" y="825"/>
                </a:cxn>
                <a:cxn ang="0">
                  <a:pos x="154" y="835"/>
                </a:cxn>
                <a:cxn ang="0">
                  <a:pos x="116" y="797"/>
                </a:cxn>
                <a:cxn ang="0">
                  <a:pos x="123" y="731"/>
                </a:cxn>
                <a:cxn ang="0">
                  <a:pos x="157" y="683"/>
                </a:cxn>
                <a:cxn ang="0">
                  <a:pos x="226" y="642"/>
                </a:cxn>
                <a:cxn ang="0">
                  <a:pos x="301" y="622"/>
                </a:cxn>
                <a:cxn ang="0">
                  <a:pos x="308" y="601"/>
                </a:cxn>
                <a:cxn ang="0">
                  <a:pos x="271" y="560"/>
                </a:cxn>
                <a:cxn ang="0">
                  <a:pos x="113" y="457"/>
                </a:cxn>
                <a:cxn ang="0">
                  <a:pos x="65" y="416"/>
                </a:cxn>
                <a:cxn ang="0">
                  <a:pos x="20" y="361"/>
                </a:cxn>
                <a:cxn ang="0">
                  <a:pos x="0" y="299"/>
                </a:cxn>
                <a:cxn ang="0">
                  <a:pos x="13" y="262"/>
                </a:cxn>
                <a:cxn ang="0">
                  <a:pos x="92" y="238"/>
                </a:cxn>
                <a:cxn ang="0">
                  <a:pos x="188" y="197"/>
                </a:cxn>
                <a:cxn ang="0">
                  <a:pos x="250" y="154"/>
                </a:cxn>
                <a:cxn ang="0">
                  <a:pos x="267" y="124"/>
                </a:cxn>
              </a:cxnLst>
              <a:rect l="0" t="0" r="r" b="b"/>
              <a:pathLst>
                <a:path w="505" h="835">
                  <a:moveTo>
                    <a:pt x="267" y="124"/>
                  </a:moveTo>
                  <a:lnTo>
                    <a:pt x="319" y="72"/>
                  </a:lnTo>
                  <a:lnTo>
                    <a:pt x="392" y="21"/>
                  </a:lnTo>
                  <a:lnTo>
                    <a:pt x="443" y="0"/>
                  </a:lnTo>
                  <a:lnTo>
                    <a:pt x="505" y="4"/>
                  </a:lnTo>
                  <a:lnTo>
                    <a:pt x="505" y="52"/>
                  </a:lnTo>
                  <a:lnTo>
                    <a:pt x="474" y="93"/>
                  </a:lnTo>
                  <a:lnTo>
                    <a:pt x="416" y="124"/>
                  </a:lnTo>
                  <a:lnTo>
                    <a:pt x="271" y="190"/>
                  </a:lnTo>
                  <a:lnTo>
                    <a:pt x="133" y="269"/>
                  </a:lnTo>
                  <a:lnTo>
                    <a:pt x="75" y="289"/>
                  </a:lnTo>
                  <a:lnTo>
                    <a:pt x="55" y="320"/>
                  </a:lnTo>
                  <a:lnTo>
                    <a:pt x="75" y="351"/>
                  </a:lnTo>
                  <a:lnTo>
                    <a:pt x="195" y="467"/>
                  </a:lnTo>
                  <a:lnTo>
                    <a:pt x="250" y="505"/>
                  </a:lnTo>
                  <a:lnTo>
                    <a:pt x="332" y="570"/>
                  </a:lnTo>
                  <a:lnTo>
                    <a:pt x="416" y="632"/>
                  </a:lnTo>
                  <a:lnTo>
                    <a:pt x="412" y="663"/>
                  </a:lnTo>
                  <a:lnTo>
                    <a:pt x="350" y="673"/>
                  </a:lnTo>
                  <a:lnTo>
                    <a:pt x="257" y="673"/>
                  </a:lnTo>
                  <a:lnTo>
                    <a:pt x="199" y="704"/>
                  </a:lnTo>
                  <a:lnTo>
                    <a:pt x="178" y="783"/>
                  </a:lnTo>
                  <a:lnTo>
                    <a:pt x="178" y="825"/>
                  </a:lnTo>
                  <a:lnTo>
                    <a:pt x="154" y="835"/>
                  </a:lnTo>
                  <a:lnTo>
                    <a:pt x="116" y="797"/>
                  </a:lnTo>
                  <a:lnTo>
                    <a:pt x="123" y="731"/>
                  </a:lnTo>
                  <a:lnTo>
                    <a:pt x="157" y="683"/>
                  </a:lnTo>
                  <a:lnTo>
                    <a:pt x="226" y="642"/>
                  </a:lnTo>
                  <a:lnTo>
                    <a:pt x="301" y="622"/>
                  </a:lnTo>
                  <a:lnTo>
                    <a:pt x="308" y="601"/>
                  </a:lnTo>
                  <a:lnTo>
                    <a:pt x="271" y="560"/>
                  </a:lnTo>
                  <a:lnTo>
                    <a:pt x="113" y="457"/>
                  </a:lnTo>
                  <a:lnTo>
                    <a:pt x="65" y="416"/>
                  </a:lnTo>
                  <a:lnTo>
                    <a:pt x="20" y="361"/>
                  </a:lnTo>
                  <a:lnTo>
                    <a:pt x="0" y="299"/>
                  </a:lnTo>
                  <a:lnTo>
                    <a:pt x="13" y="262"/>
                  </a:lnTo>
                  <a:lnTo>
                    <a:pt x="92" y="238"/>
                  </a:lnTo>
                  <a:lnTo>
                    <a:pt x="188" y="197"/>
                  </a:lnTo>
                  <a:lnTo>
                    <a:pt x="250" y="154"/>
                  </a:lnTo>
                  <a:lnTo>
                    <a:pt x="267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4517" name="Freeform 5"/>
            <p:cNvSpPr>
              <a:spLocks/>
            </p:cNvSpPr>
            <p:nvPr/>
          </p:nvSpPr>
          <p:spPr bwMode="auto">
            <a:xfrm>
              <a:off x="3306" y="1632"/>
              <a:ext cx="351" cy="799"/>
            </a:xfrm>
            <a:custGeom>
              <a:avLst/>
              <a:gdLst/>
              <a:ahLst/>
              <a:cxnLst>
                <a:cxn ang="0">
                  <a:pos x="75" y="61"/>
                </a:cxn>
                <a:cxn ang="0">
                  <a:pos x="106" y="10"/>
                </a:cxn>
                <a:cxn ang="0">
                  <a:pos x="144" y="0"/>
                </a:cxn>
                <a:cxn ang="0">
                  <a:pos x="196" y="0"/>
                </a:cxn>
                <a:cxn ang="0">
                  <a:pos x="261" y="37"/>
                </a:cxn>
                <a:cxn ang="0">
                  <a:pos x="302" y="120"/>
                </a:cxn>
                <a:cxn ang="0">
                  <a:pos x="333" y="227"/>
                </a:cxn>
                <a:cxn ang="0">
                  <a:pos x="351" y="336"/>
                </a:cxn>
                <a:cxn ang="0">
                  <a:pos x="351" y="484"/>
                </a:cxn>
                <a:cxn ang="0">
                  <a:pos x="313" y="645"/>
                </a:cxn>
                <a:cxn ang="0">
                  <a:pos x="258" y="740"/>
                </a:cxn>
                <a:cxn ang="0">
                  <a:pos x="185" y="788"/>
                </a:cxn>
                <a:cxn ang="0">
                  <a:pos x="117" y="799"/>
                </a:cxn>
                <a:cxn ang="0">
                  <a:pos x="65" y="768"/>
                </a:cxn>
                <a:cxn ang="0">
                  <a:pos x="24" y="730"/>
                </a:cxn>
                <a:cxn ang="0">
                  <a:pos x="13" y="669"/>
                </a:cxn>
                <a:cxn ang="0">
                  <a:pos x="0" y="552"/>
                </a:cxn>
                <a:cxn ang="0">
                  <a:pos x="10" y="408"/>
                </a:cxn>
                <a:cxn ang="0">
                  <a:pos x="41" y="258"/>
                </a:cxn>
                <a:cxn ang="0">
                  <a:pos x="61" y="150"/>
                </a:cxn>
                <a:cxn ang="0">
                  <a:pos x="75" y="61"/>
                </a:cxn>
              </a:cxnLst>
              <a:rect l="0" t="0" r="r" b="b"/>
              <a:pathLst>
                <a:path w="351" h="799">
                  <a:moveTo>
                    <a:pt x="75" y="61"/>
                  </a:moveTo>
                  <a:lnTo>
                    <a:pt x="106" y="10"/>
                  </a:lnTo>
                  <a:lnTo>
                    <a:pt x="144" y="0"/>
                  </a:lnTo>
                  <a:lnTo>
                    <a:pt x="196" y="0"/>
                  </a:lnTo>
                  <a:lnTo>
                    <a:pt x="261" y="37"/>
                  </a:lnTo>
                  <a:lnTo>
                    <a:pt x="302" y="120"/>
                  </a:lnTo>
                  <a:lnTo>
                    <a:pt x="333" y="227"/>
                  </a:lnTo>
                  <a:lnTo>
                    <a:pt x="351" y="336"/>
                  </a:lnTo>
                  <a:lnTo>
                    <a:pt x="351" y="484"/>
                  </a:lnTo>
                  <a:lnTo>
                    <a:pt x="313" y="645"/>
                  </a:lnTo>
                  <a:lnTo>
                    <a:pt x="258" y="740"/>
                  </a:lnTo>
                  <a:lnTo>
                    <a:pt x="185" y="788"/>
                  </a:lnTo>
                  <a:lnTo>
                    <a:pt x="117" y="799"/>
                  </a:lnTo>
                  <a:lnTo>
                    <a:pt x="65" y="768"/>
                  </a:lnTo>
                  <a:lnTo>
                    <a:pt x="24" y="730"/>
                  </a:lnTo>
                  <a:lnTo>
                    <a:pt x="13" y="669"/>
                  </a:lnTo>
                  <a:lnTo>
                    <a:pt x="0" y="552"/>
                  </a:lnTo>
                  <a:lnTo>
                    <a:pt x="10" y="408"/>
                  </a:lnTo>
                  <a:lnTo>
                    <a:pt x="41" y="258"/>
                  </a:lnTo>
                  <a:lnTo>
                    <a:pt x="61" y="150"/>
                  </a:lnTo>
                  <a:lnTo>
                    <a:pt x="75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4518" name="Freeform 6"/>
            <p:cNvSpPr>
              <a:spLocks/>
            </p:cNvSpPr>
            <p:nvPr/>
          </p:nvSpPr>
          <p:spPr bwMode="auto">
            <a:xfrm>
              <a:off x="3403" y="2327"/>
              <a:ext cx="205" cy="1043"/>
            </a:xfrm>
            <a:custGeom>
              <a:avLst/>
              <a:gdLst/>
              <a:ahLst/>
              <a:cxnLst>
                <a:cxn ang="0">
                  <a:pos x="99" y="185"/>
                </a:cxn>
                <a:cxn ang="0">
                  <a:pos x="71" y="116"/>
                </a:cxn>
                <a:cxn ang="0">
                  <a:pos x="71" y="41"/>
                </a:cxn>
                <a:cxn ang="0">
                  <a:pos x="109" y="0"/>
                </a:cxn>
                <a:cxn ang="0">
                  <a:pos x="153" y="20"/>
                </a:cxn>
                <a:cxn ang="0">
                  <a:pos x="184" y="92"/>
                </a:cxn>
                <a:cxn ang="0">
                  <a:pos x="201" y="216"/>
                </a:cxn>
                <a:cxn ang="0">
                  <a:pos x="205" y="370"/>
                </a:cxn>
                <a:cxn ang="0">
                  <a:pos x="194" y="504"/>
                </a:cxn>
                <a:cxn ang="0">
                  <a:pos x="174" y="648"/>
                </a:cxn>
                <a:cxn ang="0">
                  <a:pos x="174" y="823"/>
                </a:cxn>
                <a:cxn ang="0">
                  <a:pos x="201" y="895"/>
                </a:cxn>
                <a:cxn ang="0">
                  <a:pos x="191" y="929"/>
                </a:cxn>
                <a:cxn ang="0">
                  <a:pos x="143" y="940"/>
                </a:cxn>
                <a:cxn ang="0">
                  <a:pos x="92" y="988"/>
                </a:cxn>
                <a:cxn ang="0">
                  <a:pos x="68" y="1029"/>
                </a:cxn>
                <a:cxn ang="0">
                  <a:pos x="10" y="1043"/>
                </a:cxn>
                <a:cxn ang="0">
                  <a:pos x="0" y="998"/>
                </a:cxn>
                <a:cxn ang="0">
                  <a:pos x="20" y="960"/>
                </a:cxn>
                <a:cxn ang="0">
                  <a:pos x="92" y="929"/>
                </a:cxn>
                <a:cxn ang="0">
                  <a:pos x="143" y="906"/>
                </a:cxn>
                <a:cxn ang="0">
                  <a:pos x="160" y="885"/>
                </a:cxn>
                <a:cxn ang="0">
                  <a:pos x="140" y="827"/>
                </a:cxn>
                <a:cxn ang="0">
                  <a:pos x="123" y="709"/>
                </a:cxn>
                <a:cxn ang="0">
                  <a:pos x="119" y="569"/>
                </a:cxn>
                <a:cxn ang="0">
                  <a:pos x="123" y="476"/>
                </a:cxn>
                <a:cxn ang="0">
                  <a:pos x="129" y="350"/>
                </a:cxn>
                <a:cxn ang="0">
                  <a:pos x="119" y="237"/>
                </a:cxn>
                <a:cxn ang="0">
                  <a:pos x="99" y="185"/>
                </a:cxn>
              </a:cxnLst>
              <a:rect l="0" t="0" r="r" b="b"/>
              <a:pathLst>
                <a:path w="205" h="1043">
                  <a:moveTo>
                    <a:pt x="99" y="185"/>
                  </a:moveTo>
                  <a:lnTo>
                    <a:pt x="71" y="116"/>
                  </a:lnTo>
                  <a:lnTo>
                    <a:pt x="71" y="41"/>
                  </a:lnTo>
                  <a:lnTo>
                    <a:pt x="109" y="0"/>
                  </a:lnTo>
                  <a:lnTo>
                    <a:pt x="153" y="20"/>
                  </a:lnTo>
                  <a:lnTo>
                    <a:pt x="184" y="92"/>
                  </a:lnTo>
                  <a:lnTo>
                    <a:pt x="201" y="216"/>
                  </a:lnTo>
                  <a:lnTo>
                    <a:pt x="205" y="370"/>
                  </a:lnTo>
                  <a:lnTo>
                    <a:pt x="194" y="504"/>
                  </a:lnTo>
                  <a:lnTo>
                    <a:pt x="174" y="648"/>
                  </a:lnTo>
                  <a:lnTo>
                    <a:pt x="174" y="823"/>
                  </a:lnTo>
                  <a:lnTo>
                    <a:pt x="201" y="895"/>
                  </a:lnTo>
                  <a:lnTo>
                    <a:pt x="191" y="929"/>
                  </a:lnTo>
                  <a:lnTo>
                    <a:pt x="143" y="940"/>
                  </a:lnTo>
                  <a:lnTo>
                    <a:pt x="92" y="988"/>
                  </a:lnTo>
                  <a:lnTo>
                    <a:pt x="68" y="1029"/>
                  </a:lnTo>
                  <a:lnTo>
                    <a:pt x="10" y="1043"/>
                  </a:lnTo>
                  <a:lnTo>
                    <a:pt x="0" y="998"/>
                  </a:lnTo>
                  <a:lnTo>
                    <a:pt x="20" y="960"/>
                  </a:lnTo>
                  <a:lnTo>
                    <a:pt x="92" y="929"/>
                  </a:lnTo>
                  <a:lnTo>
                    <a:pt x="143" y="906"/>
                  </a:lnTo>
                  <a:lnTo>
                    <a:pt x="160" y="885"/>
                  </a:lnTo>
                  <a:lnTo>
                    <a:pt x="140" y="827"/>
                  </a:lnTo>
                  <a:lnTo>
                    <a:pt x="123" y="709"/>
                  </a:lnTo>
                  <a:lnTo>
                    <a:pt x="119" y="569"/>
                  </a:lnTo>
                  <a:lnTo>
                    <a:pt x="123" y="476"/>
                  </a:lnTo>
                  <a:lnTo>
                    <a:pt x="129" y="350"/>
                  </a:lnTo>
                  <a:lnTo>
                    <a:pt x="119" y="237"/>
                  </a:lnTo>
                  <a:lnTo>
                    <a:pt x="99" y="1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4519" name="Freeform 7"/>
            <p:cNvSpPr>
              <a:spLocks/>
            </p:cNvSpPr>
            <p:nvPr/>
          </p:nvSpPr>
          <p:spPr bwMode="auto">
            <a:xfrm>
              <a:off x="3115" y="2329"/>
              <a:ext cx="320" cy="1040"/>
            </a:xfrm>
            <a:custGeom>
              <a:avLst/>
              <a:gdLst/>
              <a:ahLst/>
              <a:cxnLst>
                <a:cxn ang="0">
                  <a:pos x="197" y="96"/>
                </a:cxn>
                <a:cxn ang="0">
                  <a:pos x="231" y="31"/>
                </a:cxn>
                <a:cxn ang="0">
                  <a:pos x="272" y="0"/>
                </a:cxn>
                <a:cxn ang="0">
                  <a:pos x="320" y="20"/>
                </a:cxn>
                <a:cxn ang="0">
                  <a:pos x="313" y="82"/>
                </a:cxn>
                <a:cxn ang="0">
                  <a:pos x="282" y="126"/>
                </a:cxn>
                <a:cxn ang="0">
                  <a:pos x="221" y="237"/>
                </a:cxn>
                <a:cxn ang="0">
                  <a:pos x="180" y="343"/>
                </a:cxn>
                <a:cxn ang="0">
                  <a:pos x="156" y="456"/>
                </a:cxn>
                <a:cxn ang="0">
                  <a:pos x="159" y="566"/>
                </a:cxn>
                <a:cxn ang="0">
                  <a:pos x="197" y="713"/>
                </a:cxn>
                <a:cxn ang="0">
                  <a:pos x="228" y="855"/>
                </a:cxn>
                <a:cxn ang="0">
                  <a:pos x="272" y="916"/>
                </a:cxn>
                <a:cxn ang="0">
                  <a:pos x="269" y="951"/>
                </a:cxn>
                <a:cxn ang="0">
                  <a:pos x="231" y="968"/>
                </a:cxn>
                <a:cxn ang="0">
                  <a:pos x="145" y="981"/>
                </a:cxn>
                <a:cxn ang="0">
                  <a:pos x="84" y="1019"/>
                </a:cxn>
                <a:cxn ang="0">
                  <a:pos x="52" y="1040"/>
                </a:cxn>
                <a:cxn ang="0">
                  <a:pos x="0" y="992"/>
                </a:cxn>
                <a:cxn ang="0">
                  <a:pos x="11" y="961"/>
                </a:cxn>
                <a:cxn ang="0">
                  <a:pos x="62" y="940"/>
                </a:cxn>
                <a:cxn ang="0">
                  <a:pos x="128" y="930"/>
                </a:cxn>
                <a:cxn ang="0">
                  <a:pos x="190" y="930"/>
                </a:cxn>
                <a:cxn ang="0">
                  <a:pos x="200" y="910"/>
                </a:cxn>
                <a:cxn ang="0">
                  <a:pos x="190" y="875"/>
                </a:cxn>
                <a:cxn ang="0">
                  <a:pos x="138" y="741"/>
                </a:cxn>
                <a:cxn ang="0">
                  <a:pos x="104" y="610"/>
                </a:cxn>
                <a:cxn ang="0">
                  <a:pos x="87" y="515"/>
                </a:cxn>
                <a:cxn ang="0">
                  <a:pos x="84" y="426"/>
                </a:cxn>
                <a:cxn ang="0">
                  <a:pos x="97" y="340"/>
                </a:cxn>
                <a:cxn ang="0">
                  <a:pos x="128" y="251"/>
                </a:cxn>
                <a:cxn ang="0">
                  <a:pos x="176" y="133"/>
                </a:cxn>
                <a:cxn ang="0">
                  <a:pos x="197" y="96"/>
                </a:cxn>
              </a:cxnLst>
              <a:rect l="0" t="0" r="r" b="b"/>
              <a:pathLst>
                <a:path w="320" h="1040">
                  <a:moveTo>
                    <a:pt x="197" y="96"/>
                  </a:moveTo>
                  <a:lnTo>
                    <a:pt x="231" y="31"/>
                  </a:lnTo>
                  <a:lnTo>
                    <a:pt x="272" y="0"/>
                  </a:lnTo>
                  <a:lnTo>
                    <a:pt x="320" y="20"/>
                  </a:lnTo>
                  <a:lnTo>
                    <a:pt x="313" y="82"/>
                  </a:lnTo>
                  <a:lnTo>
                    <a:pt x="282" y="126"/>
                  </a:lnTo>
                  <a:lnTo>
                    <a:pt x="221" y="237"/>
                  </a:lnTo>
                  <a:lnTo>
                    <a:pt x="180" y="343"/>
                  </a:lnTo>
                  <a:lnTo>
                    <a:pt x="156" y="456"/>
                  </a:lnTo>
                  <a:lnTo>
                    <a:pt x="159" y="566"/>
                  </a:lnTo>
                  <a:lnTo>
                    <a:pt x="197" y="713"/>
                  </a:lnTo>
                  <a:lnTo>
                    <a:pt x="228" y="855"/>
                  </a:lnTo>
                  <a:lnTo>
                    <a:pt x="272" y="916"/>
                  </a:lnTo>
                  <a:lnTo>
                    <a:pt x="269" y="951"/>
                  </a:lnTo>
                  <a:lnTo>
                    <a:pt x="231" y="968"/>
                  </a:lnTo>
                  <a:lnTo>
                    <a:pt x="145" y="981"/>
                  </a:lnTo>
                  <a:lnTo>
                    <a:pt x="84" y="1019"/>
                  </a:lnTo>
                  <a:lnTo>
                    <a:pt x="52" y="1040"/>
                  </a:lnTo>
                  <a:lnTo>
                    <a:pt x="0" y="992"/>
                  </a:lnTo>
                  <a:lnTo>
                    <a:pt x="11" y="961"/>
                  </a:lnTo>
                  <a:lnTo>
                    <a:pt x="62" y="940"/>
                  </a:lnTo>
                  <a:lnTo>
                    <a:pt x="128" y="930"/>
                  </a:lnTo>
                  <a:lnTo>
                    <a:pt x="190" y="930"/>
                  </a:lnTo>
                  <a:lnTo>
                    <a:pt x="200" y="910"/>
                  </a:lnTo>
                  <a:lnTo>
                    <a:pt x="190" y="875"/>
                  </a:lnTo>
                  <a:lnTo>
                    <a:pt x="138" y="741"/>
                  </a:lnTo>
                  <a:lnTo>
                    <a:pt x="104" y="610"/>
                  </a:lnTo>
                  <a:lnTo>
                    <a:pt x="87" y="515"/>
                  </a:lnTo>
                  <a:lnTo>
                    <a:pt x="84" y="426"/>
                  </a:lnTo>
                  <a:lnTo>
                    <a:pt x="97" y="340"/>
                  </a:lnTo>
                  <a:lnTo>
                    <a:pt x="128" y="251"/>
                  </a:lnTo>
                  <a:lnTo>
                    <a:pt x="176" y="133"/>
                  </a:lnTo>
                  <a:lnTo>
                    <a:pt x="197" y="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4520" name="Freeform 8"/>
            <p:cNvSpPr>
              <a:spLocks/>
            </p:cNvSpPr>
            <p:nvPr/>
          </p:nvSpPr>
          <p:spPr bwMode="auto">
            <a:xfrm>
              <a:off x="3176" y="1033"/>
              <a:ext cx="412" cy="543"/>
            </a:xfrm>
            <a:custGeom>
              <a:avLst/>
              <a:gdLst/>
              <a:ahLst/>
              <a:cxnLst>
                <a:cxn ang="0">
                  <a:pos x="151" y="454"/>
                </a:cxn>
                <a:cxn ang="0">
                  <a:pos x="182" y="522"/>
                </a:cxn>
                <a:cxn ang="0">
                  <a:pos x="254" y="543"/>
                </a:cxn>
                <a:cxn ang="0">
                  <a:pos x="316" y="536"/>
                </a:cxn>
                <a:cxn ang="0">
                  <a:pos x="367" y="492"/>
                </a:cxn>
                <a:cxn ang="0">
                  <a:pos x="408" y="402"/>
                </a:cxn>
                <a:cxn ang="0">
                  <a:pos x="412" y="296"/>
                </a:cxn>
                <a:cxn ang="0">
                  <a:pos x="398" y="203"/>
                </a:cxn>
                <a:cxn ang="0">
                  <a:pos x="340" y="99"/>
                </a:cxn>
                <a:cxn ang="0">
                  <a:pos x="298" y="51"/>
                </a:cxn>
                <a:cxn ang="0">
                  <a:pos x="254" y="21"/>
                </a:cxn>
                <a:cxn ang="0">
                  <a:pos x="213" y="0"/>
                </a:cxn>
                <a:cxn ang="0">
                  <a:pos x="141" y="7"/>
                </a:cxn>
                <a:cxn ang="0">
                  <a:pos x="103" y="69"/>
                </a:cxn>
                <a:cxn ang="0">
                  <a:pos x="83" y="134"/>
                </a:cxn>
                <a:cxn ang="0">
                  <a:pos x="83" y="238"/>
                </a:cxn>
                <a:cxn ang="0">
                  <a:pos x="100" y="337"/>
                </a:cxn>
                <a:cxn ang="0">
                  <a:pos x="120" y="392"/>
                </a:cxn>
                <a:cxn ang="0">
                  <a:pos x="6" y="474"/>
                </a:cxn>
                <a:cxn ang="0">
                  <a:pos x="0" y="505"/>
                </a:cxn>
                <a:cxn ang="0">
                  <a:pos x="17" y="522"/>
                </a:cxn>
                <a:cxn ang="0">
                  <a:pos x="141" y="430"/>
                </a:cxn>
                <a:cxn ang="0">
                  <a:pos x="151" y="454"/>
                </a:cxn>
              </a:cxnLst>
              <a:rect l="0" t="0" r="r" b="b"/>
              <a:pathLst>
                <a:path w="412" h="543">
                  <a:moveTo>
                    <a:pt x="151" y="454"/>
                  </a:moveTo>
                  <a:lnTo>
                    <a:pt x="182" y="522"/>
                  </a:lnTo>
                  <a:lnTo>
                    <a:pt x="254" y="543"/>
                  </a:lnTo>
                  <a:lnTo>
                    <a:pt x="316" y="536"/>
                  </a:lnTo>
                  <a:lnTo>
                    <a:pt x="367" y="492"/>
                  </a:lnTo>
                  <a:lnTo>
                    <a:pt x="408" y="402"/>
                  </a:lnTo>
                  <a:lnTo>
                    <a:pt x="412" y="296"/>
                  </a:lnTo>
                  <a:lnTo>
                    <a:pt x="398" y="203"/>
                  </a:lnTo>
                  <a:lnTo>
                    <a:pt x="340" y="99"/>
                  </a:lnTo>
                  <a:lnTo>
                    <a:pt x="298" y="51"/>
                  </a:lnTo>
                  <a:lnTo>
                    <a:pt x="254" y="21"/>
                  </a:lnTo>
                  <a:lnTo>
                    <a:pt x="213" y="0"/>
                  </a:lnTo>
                  <a:lnTo>
                    <a:pt x="141" y="7"/>
                  </a:lnTo>
                  <a:lnTo>
                    <a:pt x="103" y="69"/>
                  </a:lnTo>
                  <a:lnTo>
                    <a:pt x="83" y="134"/>
                  </a:lnTo>
                  <a:lnTo>
                    <a:pt x="83" y="238"/>
                  </a:lnTo>
                  <a:lnTo>
                    <a:pt x="100" y="337"/>
                  </a:lnTo>
                  <a:lnTo>
                    <a:pt x="120" y="392"/>
                  </a:lnTo>
                  <a:lnTo>
                    <a:pt x="6" y="474"/>
                  </a:lnTo>
                  <a:lnTo>
                    <a:pt x="0" y="505"/>
                  </a:lnTo>
                  <a:lnTo>
                    <a:pt x="17" y="522"/>
                  </a:lnTo>
                  <a:lnTo>
                    <a:pt x="141" y="430"/>
                  </a:lnTo>
                  <a:lnTo>
                    <a:pt x="151" y="4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4521" name="Freeform 9"/>
            <p:cNvSpPr>
              <a:spLocks/>
            </p:cNvSpPr>
            <p:nvPr/>
          </p:nvSpPr>
          <p:spPr bwMode="auto">
            <a:xfrm>
              <a:off x="3327" y="918"/>
              <a:ext cx="819" cy="908"/>
            </a:xfrm>
            <a:custGeom>
              <a:avLst/>
              <a:gdLst/>
              <a:ahLst/>
              <a:cxnLst>
                <a:cxn ang="0">
                  <a:pos x="545" y="628"/>
                </a:cxn>
                <a:cxn ang="0">
                  <a:pos x="504" y="669"/>
                </a:cxn>
                <a:cxn ang="0">
                  <a:pos x="417" y="720"/>
                </a:cxn>
                <a:cxn ang="0">
                  <a:pos x="339" y="751"/>
                </a:cxn>
                <a:cxn ang="0">
                  <a:pos x="284" y="782"/>
                </a:cxn>
                <a:cxn ang="0">
                  <a:pos x="232" y="823"/>
                </a:cxn>
                <a:cxn ang="0">
                  <a:pos x="226" y="895"/>
                </a:cxn>
                <a:cxn ang="0">
                  <a:pos x="277" y="908"/>
                </a:cxn>
                <a:cxn ang="0">
                  <a:pos x="407" y="833"/>
                </a:cxn>
                <a:cxn ang="0">
                  <a:pos x="504" y="744"/>
                </a:cxn>
                <a:cxn ang="0">
                  <a:pos x="617" y="631"/>
                </a:cxn>
                <a:cxn ang="0">
                  <a:pos x="709" y="559"/>
                </a:cxn>
                <a:cxn ang="0">
                  <a:pos x="788" y="504"/>
                </a:cxn>
                <a:cxn ang="0">
                  <a:pos x="819" y="477"/>
                </a:cxn>
                <a:cxn ang="0">
                  <a:pos x="808" y="443"/>
                </a:cxn>
                <a:cxn ang="0">
                  <a:pos x="771" y="395"/>
                </a:cxn>
                <a:cxn ang="0">
                  <a:pos x="634" y="320"/>
                </a:cxn>
                <a:cxn ang="0">
                  <a:pos x="504" y="250"/>
                </a:cxn>
                <a:cxn ang="0">
                  <a:pos x="345" y="178"/>
                </a:cxn>
                <a:cxn ang="0">
                  <a:pos x="287" y="137"/>
                </a:cxn>
                <a:cxn ang="0">
                  <a:pos x="226" y="82"/>
                </a:cxn>
                <a:cxn ang="0">
                  <a:pos x="164" y="21"/>
                </a:cxn>
                <a:cxn ang="0">
                  <a:pos x="109" y="0"/>
                </a:cxn>
                <a:cxn ang="0">
                  <a:pos x="0" y="76"/>
                </a:cxn>
                <a:cxn ang="0">
                  <a:pos x="7" y="147"/>
                </a:cxn>
                <a:cxn ang="0">
                  <a:pos x="27" y="175"/>
                </a:cxn>
                <a:cxn ang="0">
                  <a:pos x="82" y="164"/>
                </a:cxn>
                <a:cxn ang="0">
                  <a:pos x="72" y="134"/>
                </a:cxn>
                <a:cxn ang="0">
                  <a:pos x="51" y="123"/>
                </a:cxn>
                <a:cxn ang="0">
                  <a:pos x="41" y="86"/>
                </a:cxn>
                <a:cxn ang="0">
                  <a:pos x="102" y="45"/>
                </a:cxn>
                <a:cxn ang="0">
                  <a:pos x="154" y="86"/>
                </a:cxn>
                <a:cxn ang="0">
                  <a:pos x="154" y="123"/>
                </a:cxn>
                <a:cxn ang="0">
                  <a:pos x="133" y="168"/>
                </a:cxn>
                <a:cxn ang="0">
                  <a:pos x="150" y="199"/>
                </a:cxn>
                <a:cxn ang="0">
                  <a:pos x="253" y="226"/>
                </a:cxn>
                <a:cxn ang="0">
                  <a:pos x="294" y="188"/>
                </a:cxn>
                <a:cxn ang="0">
                  <a:pos x="431" y="271"/>
                </a:cxn>
                <a:cxn ang="0">
                  <a:pos x="545" y="323"/>
                </a:cxn>
                <a:cxn ang="0">
                  <a:pos x="607" y="354"/>
                </a:cxn>
                <a:cxn ang="0">
                  <a:pos x="668" y="385"/>
                </a:cxn>
                <a:cxn ang="0">
                  <a:pos x="716" y="426"/>
                </a:cxn>
                <a:cxn ang="0">
                  <a:pos x="747" y="467"/>
                </a:cxn>
                <a:cxn ang="0">
                  <a:pos x="719" y="497"/>
                </a:cxn>
                <a:cxn ang="0">
                  <a:pos x="654" y="539"/>
                </a:cxn>
                <a:cxn ang="0">
                  <a:pos x="586" y="586"/>
                </a:cxn>
                <a:cxn ang="0">
                  <a:pos x="545" y="628"/>
                </a:cxn>
              </a:cxnLst>
              <a:rect l="0" t="0" r="r" b="b"/>
              <a:pathLst>
                <a:path w="819" h="908">
                  <a:moveTo>
                    <a:pt x="545" y="628"/>
                  </a:moveTo>
                  <a:lnTo>
                    <a:pt x="504" y="669"/>
                  </a:lnTo>
                  <a:lnTo>
                    <a:pt x="417" y="720"/>
                  </a:lnTo>
                  <a:lnTo>
                    <a:pt x="339" y="751"/>
                  </a:lnTo>
                  <a:lnTo>
                    <a:pt x="284" y="782"/>
                  </a:lnTo>
                  <a:lnTo>
                    <a:pt x="232" y="823"/>
                  </a:lnTo>
                  <a:lnTo>
                    <a:pt x="226" y="895"/>
                  </a:lnTo>
                  <a:lnTo>
                    <a:pt x="277" y="908"/>
                  </a:lnTo>
                  <a:lnTo>
                    <a:pt x="407" y="833"/>
                  </a:lnTo>
                  <a:lnTo>
                    <a:pt x="504" y="744"/>
                  </a:lnTo>
                  <a:lnTo>
                    <a:pt x="617" y="631"/>
                  </a:lnTo>
                  <a:lnTo>
                    <a:pt x="709" y="559"/>
                  </a:lnTo>
                  <a:lnTo>
                    <a:pt x="788" y="504"/>
                  </a:lnTo>
                  <a:lnTo>
                    <a:pt x="819" y="477"/>
                  </a:lnTo>
                  <a:lnTo>
                    <a:pt x="808" y="443"/>
                  </a:lnTo>
                  <a:lnTo>
                    <a:pt x="771" y="395"/>
                  </a:lnTo>
                  <a:lnTo>
                    <a:pt x="634" y="320"/>
                  </a:lnTo>
                  <a:lnTo>
                    <a:pt x="504" y="250"/>
                  </a:lnTo>
                  <a:lnTo>
                    <a:pt x="345" y="178"/>
                  </a:lnTo>
                  <a:lnTo>
                    <a:pt x="287" y="137"/>
                  </a:lnTo>
                  <a:lnTo>
                    <a:pt x="226" y="82"/>
                  </a:lnTo>
                  <a:lnTo>
                    <a:pt x="164" y="21"/>
                  </a:lnTo>
                  <a:lnTo>
                    <a:pt x="109" y="0"/>
                  </a:lnTo>
                  <a:lnTo>
                    <a:pt x="0" y="76"/>
                  </a:lnTo>
                  <a:lnTo>
                    <a:pt x="7" y="147"/>
                  </a:lnTo>
                  <a:lnTo>
                    <a:pt x="27" y="175"/>
                  </a:lnTo>
                  <a:lnTo>
                    <a:pt x="82" y="164"/>
                  </a:lnTo>
                  <a:lnTo>
                    <a:pt x="72" y="134"/>
                  </a:lnTo>
                  <a:lnTo>
                    <a:pt x="51" y="123"/>
                  </a:lnTo>
                  <a:lnTo>
                    <a:pt x="41" y="86"/>
                  </a:lnTo>
                  <a:lnTo>
                    <a:pt x="102" y="45"/>
                  </a:lnTo>
                  <a:lnTo>
                    <a:pt x="154" y="86"/>
                  </a:lnTo>
                  <a:lnTo>
                    <a:pt x="154" y="123"/>
                  </a:lnTo>
                  <a:lnTo>
                    <a:pt x="133" y="168"/>
                  </a:lnTo>
                  <a:lnTo>
                    <a:pt x="150" y="199"/>
                  </a:lnTo>
                  <a:lnTo>
                    <a:pt x="253" y="226"/>
                  </a:lnTo>
                  <a:lnTo>
                    <a:pt x="294" y="188"/>
                  </a:lnTo>
                  <a:lnTo>
                    <a:pt x="431" y="271"/>
                  </a:lnTo>
                  <a:lnTo>
                    <a:pt x="545" y="323"/>
                  </a:lnTo>
                  <a:lnTo>
                    <a:pt x="607" y="354"/>
                  </a:lnTo>
                  <a:lnTo>
                    <a:pt x="668" y="385"/>
                  </a:lnTo>
                  <a:lnTo>
                    <a:pt x="716" y="426"/>
                  </a:lnTo>
                  <a:lnTo>
                    <a:pt x="747" y="467"/>
                  </a:lnTo>
                  <a:lnTo>
                    <a:pt x="719" y="497"/>
                  </a:lnTo>
                  <a:lnTo>
                    <a:pt x="654" y="539"/>
                  </a:lnTo>
                  <a:lnTo>
                    <a:pt x="586" y="586"/>
                  </a:lnTo>
                  <a:lnTo>
                    <a:pt x="545" y="6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5032375" y="3810000"/>
          <a:ext cx="1905000" cy="1323975"/>
        </p:xfrm>
        <a:graphic>
          <a:graphicData uri="http://schemas.openxmlformats.org/presentationml/2006/ole">
            <p:oleObj spid="_x0000_s64522" name="Clip" r:id="rId4" imgW="740160" imgH="514800" progId="">
              <p:embed/>
            </p:oleObj>
          </a:graphicData>
        </a:graphic>
      </p:graphicFrame>
      <p:sp>
        <p:nvSpPr>
          <p:cNvPr id="64523" name="WordArt 11"/>
          <p:cNvSpPr>
            <a:spLocks noChangeArrowheads="1" noChangeShapeType="1" noTextEdit="1"/>
          </p:cNvSpPr>
          <p:nvPr/>
        </p:nvSpPr>
        <p:spPr bwMode="auto">
          <a:xfrm rot="-846531">
            <a:off x="4210050" y="3276600"/>
            <a:ext cx="3384550" cy="1690688"/>
          </a:xfrm>
          <a:prstGeom prst="rect">
            <a:avLst/>
          </a:prstGeom>
        </p:spPr>
        <p:txBody>
          <a:bodyPr wrap="none" fromWordArt="1">
            <a:prstTxWarp prst="textArchUpPour">
              <a:avLst>
                <a:gd name="adj1" fmla="val 10800000"/>
                <a:gd name="adj2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Nouveau Site Web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724150" y="457200"/>
            <a:ext cx="446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i="1">
                <a:latin typeface="Times New Roman" pitchFamily="18" charset="0"/>
              </a:rPr>
              <a:t>Est-ce que l’on a pensé à tout ?</a:t>
            </a:r>
            <a:endParaRPr lang="fr-FR" sz="3200">
              <a:latin typeface="Times New Roman" pitchFamily="18" charset="0"/>
            </a:endParaRPr>
          </a:p>
        </p:txBody>
      </p:sp>
      <p:sp>
        <p:nvSpPr>
          <p:cNvPr id="64525" name="WordArt 13"/>
          <p:cNvSpPr>
            <a:spLocks noChangeArrowheads="1" noChangeShapeType="1" noTextEdit="1"/>
          </p:cNvSpPr>
          <p:nvPr/>
        </p:nvSpPr>
        <p:spPr bwMode="auto">
          <a:xfrm rot="-1127794">
            <a:off x="4375150" y="3276600"/>
            <a:ext cx="3302000" cy="2160588"/>
          </a:xfrm>
          <a:prstGeom prst="rect">
            <a:avLst/>
          </a:prstGeom>
        </p:spPr>
        <p:txBody>
          <a:bodyPr wrap="none" fromWordArt="1">
            <a:prstTxWarp prst="textArchDownPour">
              <a:avLst>
                <a:gd name="adj1" fmla="val 706513"/>
                <a:gd name="adj2" fmla="val 72046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EAD ou E-Commerce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1026"/>
          <p:cNvSpPr>
            <a:spLocks noChangeArrowheads="1"/>
          </p:cNvSpPr>
          <p:nvPr/>
        </p:nvSpPr>
        <p:spPr bwMode="auto">
          <a:xfrm>
            <a:off x="660400" y="5410200"/>
            <a:ext cx="4375150" cy="533400"/>
          </a:xfrm>
          <a:prstGeom prst="roundRect">
            <a:avLst>
              <a:gd name="adj" fmla="val 16667"/>
            </a:avLst>
          </a:prstGeom>
          <a:solidFill>
            <a:srgbClr val="FFE70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66564" name="Object 1028"/>
          <p:cNvGraphicFramePr>
            <a:graphicFrameLocks noChangeAspect="1"/>
          </p:cNvGraphicFramePr>
          <p:nvPr/>
        </p:nvGraphicFramePr>
        <p:xfrm>
          <a:off x="1952625" y="1143000"/>
          <a:ext cx="1295400" cy="3933825"/>
        </p:xfrm>
        <a:graphic>
          <a:graphicData uri="http://schemas.openxmlformats.org/presentationml/2006/ole">
            <p:oleObj spid="_x0000_s66564" name="Clip" r:id="rId3" imgW="1295640" imgH="3934080" progId="">
              <p:embed/>
            </p:oleObj>
          </a:graphicData>
        </a:graphic>
      </p:graphicFrame>
      <p:sp>
        <p:nvSpPr>
          <p:cNvPr id="66565" name="Text Box 1029"/>
          <p:cNvSpPr txBox="1">
            <a:spLocks noChangeArrowheads="1"/>
          </p:cNvSpPr>
          <p:nvPr/>
        </p:nvSpPr>
        <p:spPr bwMode="auto">
          <a:xfrm>
            <a:off x="742950" y="5410200"/>
            <a:ext cx="427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i="1">
                <a:latin typeface="Times New Roman" pitchFamily="18" charset="0"/>
              </a:rPr>
              <a:t>J’utilise le guide interactif ….</a:t>
            </a:r>
            <a:endParaRPr lang="fr-FR" sz="3200" b="0">
              <a:latin typeface="Times New Roman" pitchFamily="18" charset="0"/>
            </a:endParaRPr>
          </a:p>
        </p:txBody>
      </p:sp>
      <p:sp>
        <p:nvSpPr>
          <p:cNvPr id="66567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5105400" y="609600"/>
            <a:ext cx="3733800" cy="5943600"/>
          </a:xfrm>
          <a:noFill/>
          <a:ln/>
        </p:spPr>
        <p:txBody>
          <a:bodyPr/>
          <a:lstStyle/>
          <a:p>
            <a:pPr marL="342900" indent="-342900"/>
            <a:r>
              <a:rPr lang="fr-FR" sz="2000">
                <a:latin typeface="Times New Roman" pitchFamily="18" charset="0"/>
              </a:rPr>
              <a:t>Impressions Générales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Innovant, Attrayant...</a:t>
            </a:r>
          </a:p>
          <a:p>
            <a:pPr marL="342900" indent="-342900"/>
            <a:r>
              <a:rPr lang="fr-FR" sz="2000">
                <a:latin typeface="Times New Roman" pitchFamily="18" charset="0"/>
              </a:rPr>
              <a:t>Qualité technique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Robustesse, Liens, Mise à Jour...</a:t>
            </a:r>
          </a:p>
          <a:p>
            <a:pPr marL="342900" indent="-342900"/>
            <a:r>
              <a:rPr lang="fr-FR" sz="2000">
                <a:latin typeface="Times New Roman" pitchFamily="18" charset="0"/>
              </a:rPr>
              <a:t>Ergonomie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Guidage, Manipulation, Design...</a:t>
            </a:r>
          </a:p>
          <a:p>
            <a:pPr marL="342900" indent="-342900"/>
            <a:r>
              <a:rPr lang="fr-FR" sz="2000">
                <a:latin typeface="Times New Roman" pitchFamily="18" charset="0"/>
              </a:rPr>
              <a:t>Documents multimédias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Documents sonores/vidéos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Images didactiques...</a:t>
            </a:r>
          </a:p>
          <a:p>
            <a:pPr marL="342900" indent="-342900"/>
            <a:r>
              <a:rPr lang="fr-FR" sz="2000">
                <a:latin typeface="Times New Roman" pitchFamily="18" charset="0"/>
              </a:rPr>
              <a:t>Interactivité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Gestion des données 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Navigation...</a:t>
            </a:r>
          </a:p>
          <a:p>
            <a:pPr marL="342900" indent="-342900"/>
            <a:r>
              <a:rPr lang="fr-FR" sz="2000">
                <a:latin typeface="Times New Roman" pitchFamily="18" charset="0"/>
              </a:rPr>
              <a:t>Activité de l ’utilisateur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Outils pédagogiques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Evaluation de l’apprenant</a:t>
            </a:r>
          </a:p>
          <a:p>
            <a:pPr marL="742950" lvl="1" indent="-285750"/>
            <a:r>
              <a:rPr lang="fr-FR" sz="1600">
                <a:latin typeface="Times New Roman" pitchFamily="18" charset="0"/>
              </a:rPr>
              <a:t>Spécificités Commerce...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fr-FR"/>
              <a:t>Premiers principes ergonomiques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0" y="1828800"/>
            <a:ext cx="8420100" cy="4514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/>
              <a:t>L'utilisateur ne doit jamais se retrouver "</a:t>
            </a:r>
            <a:r>
              <a:rPr lang="fr-FR" b="1"/>
              <a:t>coincé</a:t>
            </a:r>
            <a:r>
              <a:rPr lang="fr-FR"/>
              <a:t>"</a:t>
            </a:r>
          </a:p>
          <a:p>
            <a:pPr>
              <a:lnSpc>
                <a:spcPct val="100000"/>
              </a:lnSpc>
            </a:pPr>
            <a:r>
              <a:rPr lang="fr-FR"/>
              <a:t>L'interface doit être </a:t>
            </a:r>
            <a:r>
              <a:rPr lang="fr-FR" b="1"/>
              <a:t>explicite</a:t>
            </a:r>
            <a:endParaRPr lang="fr-FR"/>
          </a:p>
          <a:p>
            <a:pPr>
              <a:lnSpc>
                <a:spcPct val="100000"/>
              </a:lnSpc>
            </a:pPr>
            <a:r>
              <a:rPr lang="fr-FR"/>
              <a:t>Une </a:t>
            </a:r>
            <a:r>
              <a:rPr lang="fr-FR" b="1"/>
              <a:t>aide</a:t>
            </a:r>
            <a:r>
              <a:rPr lang="fr-FR"/>
              <a:t> doit être fourni</a:t>
            </a:r>
          </a:p>
          <a:p>
            <a:pPr>
              <a:lnSpc>
                <a:spcPct val="100000"/>
              </a:lnSpc>
            </a:pPr>
            <a:r>
              <a:rPr lang="fr-FR" b="1"/>
              <a:t>Valider</a:t>
            </a:r>
            <a:r>
              <a:rPr lang="fr-FR"/>
              <a:t> clairement les actions de l'utilisateur</a:t>
            </a:r>
          </a:p>
          <a:p>
            <a:pPr>
              <a:lnSpc>
                <a:spcPct val="100000"/>
              </a:lnSpc>
            </a:pPr>
            <a:r>
              <a:rPr lang="fr-FR"/>
              <a:t>Mettre en évidence </a:t>
            </a:r>
            <a:r>
              <a:rPr lang="fr-FR" b="1"/>
              <a:t>les informations pertinentes </a:t>
            </a:r>
            <a:r>
              <a:rPr lang="fr-FR"/>
              <a:t>sur l'écran sans surcharger</a:t>
            </a:r>
          </a:p>
          <a:p>
            <a:pPr>
              <a:lnSpc>
                <a:spcPct val="100000"/>
              </a:lnSpc>
            </a:pPr>
            <a:r>
              <a:rPr lang="fr-FR"/>
              <a:t>Confier </a:t>
            </a:r>
            <a:r>
              <a:rPr lang="fr-FR" b="1"/>
              <a:t>l'évolution du logiciel </a:t>
            </a:r>
            <a:r>
              <a:rPr lang="fr-FR"/>
              <a:t>à l'utilisateur</a:t>
            </a:r>
          </a:p>
          <a:p>
            <a:pPr>
              <a:lnSpc>
                <a:spcPct val="100000"/>
              </a:lnSpc>
            </a:pPr>
            <a:r>
              <a:rPr lang="fr-FR"/>
              <a:t>Donner toujours la possibilité de </a:t>
            </a:r>
            <a:r>
              <a:rPr lang="fr-FR" b="1"/>
              <a:t>corriger ces erreurs</a:t>
            </a:r>
            <a:endParaRPr lang="fr-FR"/>
          </a:p>
          <a:p>
            <a:pPr>
              <a:lnSpc>
                <a:spcPct val="100000"/>
              </a:lnSpc>
            </a:pPr>
            <a:r>
              <a:rPr lang="fr-FR"/>
              <a:t>Les écrans doivent présenter une certaine </a:t>
            </a:r>
            <a:r>
              <a:rPr lang="fr-FR" b="1"/>
              <a:t>cohérence</a:t>
            </a:r>
            <a:endParaRPr lang="fr-FR" sz="1800" b="1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fr-FR"/>
              <a:t>Les 7 règles d'or</a:t>
            </a:r>
            <a:br>
              <a:rPr lang="fr-FR"/>
            </a:br>
            <a:r>
              <a:rPr lang="fr-FR"/>
              <a:t>de Joëlle Coutaz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019300"/>
            <a:ext cx="8420100" cy="4114800"/>
          </a:xfrm>
          <a:noFill/>
          <a:ln/>
        </p:spPr>
        <p:txBody>
          <a:bodyPr/>
          <a:lstStyle/>
          <a:p>
            <a:pPr>
              <a:lnSpc>
                <a:spcPct val="125000"/>
              </a:lnSpc>
            </a:pPr>
            <a:r>
              <a:rPr lang="fr-FR"/>
              <a:t>Lutter pour la cohérence</a:t>
            </a:r>
          </a:p>
          <a:p>
            <a:pPr>
              <a:lnSpc>
                <a:spcPct val="125000"/>
              </a:lnSpc>
            </a:pPr>
            <a:r>
              <a:rPr lang="fr-FR"/>
              <a:t>Lutter pour la concision</a:t>
            </a:r>
          </a:p>
          <a:p>
            <a:pPr>
              <a:lnSpc>
                <a:spcPct val="125000"/>
              </a:lnSpc>
            </a:pPr>
            <a:r>
              <a:rPr lang="fr-FR"/>
              <a:t>Réduire la charge cognitive</a:t>
            </a:r>
          </a:p>
          <a:p>
            <a:pPr>
              <a:lnSpc>
                <a:spcPct val="125000"/>
              </a:lnSpc>
            </a:pPr>
            <a:r>
              <a:rPr lang="fr-FR"/>
              <a:t>Contrôle entre les mains de l'utilisateur</a:t>
            </a:r>
          </a:p>
          <a:p>
            <a:pPr>
              <a:lnSpc>
                <a:spcPct val="125000"/>
              </a:lnSpc>
            </a:pPr>
            <a:r>
              <a:rPr lang="fr-FR"/>
              <a:t>Souplesse</a:t>
            </a:r>
          </a:p>
          <a:p>
            <a:pPr>
              <a:lnSpc>
                <a:spcPct val="125000"/>
              </a:lnSpc>
            </a:pPr>
            <a:r>
              <a:rPr lang="fr-FR"/>
              <a:t>Structurer le dialogue</a:t>
            </a:r>
          </a:p>
          <a:p>
            <a:pPr>
              <a:lnSpc>
                <a:spcPct val="125000"/>
              </a:lnSpc>
            </a:pPr>
            <a:r>
              <a:rPr lang="fr-FR"/>
              <a:t>Prédire les erreurs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fr-FR"/>
              <a:t>Premières recommandations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981200"/>
            <a:ext cx="8723312" cy="4114800"/>
          </a:xfrm>
          <a:noFill/>
          <a:ln/>
        </p:spPr>
        <p:txBody>
          <a:bodyPr/>
          <a:lstStyle/>
          <a:p>
            <a:r>
              <a:rPr lang="fr-FR"/>
              <a:t>Définition du </a:t>
            </a:r>
            <a:r>
              <a:rPr lang="fr-FR" b="1"/>
              <a:t>public</a:t>
            </a:r>
            <a:r>
              <a:rPr lang="fr-FR"/>
              <a:t> ! : niveau/âge, enfant/ado/adulte</a:t>
            </a:r>
            <a:br>
              <a:rPr lang="fr-FR"/>
            </a:br>
            <a:endParaRPr lang="fr-FR"/>
          </a:p>
          <a:p>
            <a:r>
              <a:rPr lang="fr-FR"/>
              <a:t>Définition de l'</a:t>
            </a:r>
            <a:r>
              <a:rPr lang="fr-FR" b="1"/>
              <a:t>utilisation</a:t>
            </a:r>
            <a:r>
              <a:rPr lang="fr-FR"/>
              <a:t> : quand ? où ? à la place de quoi ? mieux qu'un livre ?</a:t>
            </a:r>
            <a:br>
              <a:rPr lang="fr-FR"/>
            </a:br>
            <a:endParaRPr lang="fr-FR"/>
          </a:p>
          <a:p>
            <a:r>
              <a:rPr lang="fr-FR"/>
              <a:t>Prise en compte du </a:t>
            </a:r>
            <a:r>
              <a:rPr lang="fr-FR" b="1"/>
              <a:t>contexte</a:t>
            </a:r>
            <a:br>
              <a:rPr lang="fr-FR" b="1"/>
            </a:br>
            <a:endParaRPr lang="fr-FR"/>
          </a:p>
          <a:p>
            <a:r>
              <a:rPr lang="fr-FR"/>
              <a:t>Définir les dimensions du produit : interface, assistance, scénarisation, adaptabilité, évaluation, suivi du cursus...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8420100" cy="1143000"/>
          </a:xfrm>
          <a:noFill/>
          <a:ln/>
        </p:spPr>
        <p:txBody>
          <a:bodyPr anchor="b"/>
          <a:lstStyle/>
          <a:p>
            <a:r>
              <a:rPr lang="fr-FR"/>
              <a:t>A chaque catégorie ses implications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752600"/>
            <a:ext cx="9356725" cy="4933950"/>
          </a:xfrm>
          <a:noFill/>
          <a:ln/>
        </p:spPr>
        <p:txBody>
          <a:bodyPr/>
          <a:lstStyle/>
          <a:p>
            <a:r>
              <a:rPr lang="fr-FR"/>
              <a:t>Qualité de l'interface</a:t>
            </a:r>
          </a:p>
          <a:p>
            <a:pPr lvl="1">
              <a:buFont typeface="Monotype Sorts" pitchFamily="2" charset="2"/>
              <a:buChar char=""/>
            </a:pPr>
            <a:r>
              <a:rPr lang="fr-FR" sz="1600"/>
              <a:t>ludique, attractive...</a:t>
            </a:r>
            <a:endParaRPr lang="fr-FR" sz="2000"/>
          </a:p>
          <a:p>
            <a:r>
              <a:rPr lang="fr-FR"/>
              <a:t>Assistance, guidage</a:t>
            </a:r>
            <a:endParaRPr lang="fr-FR" sz="2800"/>
          </a:p>
          <a:p>
            <a:pPr lvl="1">
              <a:buFont typeface="Monotype Sorts" pitchFamily="2" charset="2"/>
              <a:buChar char=""/>
            </a:pPr>
            <a:r>
              <a:rPr lang="fr-FR" sz="1600"/>
              <a:t>temps de réaction, temps d'apprentissage, équilibre des connaissances, autonomie...</a:t>
            </a:r>
            <a:endParaRPr lang="fr-FR" sz="2000"/>
          </a:p>
          <a:p>
            <a:r>
              <a:rPr lang="fr-FR"/>
              <a:t>Scénarisation</a:t>
            </a:r>
            <a:endParaRPr lang="fr-FR" sz="2800"/>
          </a:p>
          <a:p>
            <a:pPr lvl="1">
              <a:buFont typeface="Monotype Sorts" pitchFamily="2" charset="2"/>
              <a:buChar char=""/>
            </a:pPr>
            <a:r>
              <a:rPr lang="fr-FR" sz="1600"/>
              <a:t>navigation, découpage pédagogique, adaptatif, multiplication des points de vue...</a:t>
            </a:r>
            <a:endParaRPr lang="fr-FR" sz="2000"/>
          </a:p>
          <a:p>
            <a:r>
              <a:rPr lang="fr-FR"/>
              <a:t>Adaptabilité</a:t>
            </a:r>
            <a:endParaRPr lang="fr-FR" sz="2800"/>
          </a:p>
          <a:p>
            <a:pPr lvl="1">
              <a:buFont typeface="Monotype Sorts" pitchFamily="2" charset="2"/>
              <a:buChar char=""/>
            </a:pPr>
            <a:r>
              <a:rPr lang="fr-FR" sz="1600"/>
              <a:t>âge, niveau, calibrage, expérience...</a:t>
            </a:r>
            <a:endParaRPr lang="fr-FR" sz="2000"/>
          </a:p>
          <a:p>
            <a:r>
              <a:rPr lang="fr-FR"/>
              <a:t>Evaluation</a:t>
            </a:r>
            <a:endParaRPr lang="fr-FR" sz="2800"/>
          </a:p>
          <a:p>
            <a:pPr lvl="1">
              <a:buFont typeface="Monotype Sorts" pitchFamily="2" charset="2"/>
              <a:buChar char=""/>
            </a:pPr>
            <a:r>
              <a:rPr lang="fr-FR" sz="1600"/>
              <a:t>niveau, adaptation aux performances...</a:t>
            </a:r>
            <a:endParaRPr lang="fr-FR" sz="2000"/>
          </a:p>
          <a:p>
            <a:r>
              <a:rPr lang="fr-FR"/>
              <a:t>Suivi du cursus</a:t>
            </a:r>
            <a:endParaRPr lang="fr-FR" sz="2800"/>
          </a:p>
          <a:p>
            <a:pPr lvl="1">
              <a:buFont typeface="Monotype Sorts" pitchFamily="2" charset="2"/>
              <a:buChar char=""/>
            </a:pPr>
            <a:r>
              <a:rPr lang="fr-FR" sz="1600"/>
              <a:t>Reprise, notion de temps, historique...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8382000" cy="914400"/>
          </a:xfrm>
          <a:noFill/>
          <a:ln/>
        </p:spPr>
        <p:txBody>
          <a:bodyPr anchor="b"/>
          <a:lstStyle/>
          <a:p>
            <a:r>
              <a:rPr lang="fr-FR"/>
              <a:t>Listes de Critères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371600"/>
            <a:ext cx="1828800" cy="457200"/>
          </a:xfrm>
          <a:noFill/>
          <a:ln/>
        </p:spPr>
        <p:txBody>
          <a:bodyPr/>
          <a:lstStyle/>
          <a:p>
            <a:r>
              <a:rPr lang="fr-FR"/>
              <a:t>J. Coutaz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35000" y="38862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"/>
            </a:pPr>
            <a:r>
              <a:rPr lang="fr-FR" sz="2400" b="0"/>
              <a:t>J. Vanderdonckt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207000" y="1447800"/>
            <a:ext cx="1447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"/>
            </a:pPr>
            <a:r>
              <a:rPr lang="fr-FR" sz="2400" b="0"/>
              <a:t>INRIA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351088" y="1524000"/>
            <a:ext cx="2438400" cy="180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fr-FR" sz="1600" b="0"/>
              <a:t>Cohérence</a:t>
            </a:r>
          </a:p>
          <a:p>
            <a:pPr algn="ctr"/>
            <a:r>
              <a:rPr lang="fr-FR" sz="1600" b="0"/>
              <a:t>Concision</a:t>
            </a:r>
          </a:p>
          <a:p>
            <a:pPr algn="ctr"/>
            <a:r>
              <a:rPr lang="fr-FR" sz="1600" b="0"/>
              <a:t>Charge de travail</a:t>
            </a:r>
          </a:p>
          <a:p>
            <a:pPr algn="ctr"/>
            <a:r>
              <a:rPr lang="fr-FR" sz="1600" b="0"/>
              <a:t>Contrôle</a:t>
            </a:r>
          </a:p>
          <a:p>
            <a:pPr algn="ctr"/>
            <a:r>
              <a:rPr lang="fr-FR" sz="1600" b="0"/>
              <a:t>Souplesse</a:t>
            </a:r>
          </a:p>
          <a:p>
            <a:pPr algn="ctr"/>
            <a:r>
              <a:rPr lang="fr-FR" sz="1600" b="0"/>
              <a:t>Structuration du dialogue</a:t>
            </a:r>
          </a:p>
          <a:p>
            <a:pPr algn="ctr"/>
            <a:r>
              <a:rPr lang="fr-FR" sz="1600" b="0"/>
              <a:t>Gestion des erreurs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044700" y="4495800"/>
            <a:ext cx="3205163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fr-FR" sz="1600" b="0"/>
              <a:t>8 critères principaux</a:t>
            </a:r>
          </a:p>
          <a:p>
            <a:pPr algn="ctr"/>
            <a:r>
              <a:rPr lang="fr-FR" sz="1600" b="0"/>
              <a:t>Un recueil de plus de 3000 règles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629400" y="1447800"/>
            <a:ext cx="2720975" cy="448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fr-FR" sz="1600" b="0"/>
              <a:t>Incitation</a:t>
            </a:r>
          </a:p>
          <a:p>
            <a:pPr algn="ctr"/>
            <a:r>
              <a:rPr lang="fr-FR" sz="1600" b="0"/>
              <a:t>Groupement par localisation</a:t>
            </a:r>
          </a:p>
          <a:p>
            <a:pPr algn="ctr"/>
            <a:r>
              <a:rPr lang="fr-FR" sz="1600" b="0"/>
              <a:t>Groupement par le format</a:t>
            </a:r>
          </a:p>
          <a:p>
            <a:pPr algn="ctr"/>
            <a:r>
              <a:rPr lang="fr-FR" sz="1600" b="0"/>
              <a:t>Retour informatif</a:t>
            </a:r>
          </a:p>
          <a:p>
            <a:pPr algn="ctr"/>
            <a:r>
              <a:rPr lang="fr-FR" sz="1600" b="0"/>
              <a:t>Clarté</a:t>
            </a:r>
          </a:p>
          <a:p>
            <a:pPr algn="ctr"/>
            <a:r>
              <a:rPr lang="fr-FR" sz="1600" b="0"/>
              <a:t>Concision</a:t>
            </a:r>
          </a:p>
          <a:p>
            <a:pPr algn="ctr"/>
            <a:r>
              <a:rPr lang="fr-FR" sz="1600" b="0"/>
              <a:t>Actions minimales</a:t>
            </a:r>
          </a:p>
          <a:p>
            <a:pPr algn="ctr"/>
            <a:r>
              <a:rPr lang="fr-FR" sz="1600" b="0"/>
              <a:t>Densité d'information</a:t>
            </a:r>
          </a:p>
          <a:p>
            <a:pPr algn="ctr"/>
            <a:r>
              <a:rPr lang="fr-FR" sz="1600" b="0"/>
              <a:t>Actions explicites</a:t>
            </a:r>
          </a:p>
          <a:p>
            <a:pPr algn="ctr"/>
            <a:r>
              <a:rPr lang="fr-FR" sz="1600" b="0"/>
              <a:t>Contrôle utilisateur</a:t>
            </a:r>
          </a:p>
          <a:p>
            <a:pPr algn="ctr"/>
            <a:r>
              <a:rPr lang="fr-FR" sz="1600" b="0"/>
              <a:t>Flexibilité</a:t>
            </a:r>
          </a:p>
          <a:p>
            <a:pPr algn="ctr"/>
            <a:r>
              <a:rPr lang="fr-FR" sz="1600" b="0"/>
              <a:t>Expérience utilissteur</a:t>
            </a:r>
          </a:p>
          <a:p>
            <a:pPr algn="ctr"/>
            <a:r>
              <a:rPr lang="fr-FR" sz="1600" b="0"/>
              <a:t>Protection</a:t>
            </a:r>
          </a:p>
          <a:p>
            <a:pPr algn="ctr"/>
            <a:r>
              <a:rPr lang="fr-FR" sz="1600" b="0"/>
              <a:t>Qualité des messages</a:t>
            </a:r>
          </a:p>
          <a:p>
            <a:pPr algn="ctr"/>
            <a:r>
              <a:rPr lang="fr-FR" sz="1600" b="0"/>
              <a:t>Correction des erreurs</a:t>
            </a:r>
          </a:p>
          <a:p>
            <a:pPr algn="ctr"/>
            <a:r>
              <a:rPr lang="fr-FR" sz="1600" b="0"/>
              <a:t>Homogénéité</a:t>
            </a:r>
          </a:p>
          <a:p>
            <a:pPr algn="ctr"/>
            <a:r>
              <a:rPr lang="fr-FR" sz="1600" b="0"/>
              <a:t>Signifiance</a:t>
            </a:r>
          </a:p>
          <a:p>
            <a:pPr algn="ctr"/>
            <a:r>
              <a:rPr lang="fr-FR" sz="1600" b="0"/>
              <a:t>Compatibilité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D49FFF"/>
      </a:lt2>
      <a:accent1>
        <a:srgbClr val="0000FF"/>
      </a:accent1>
      <a:accent2>
        <a:srgbClr val="FF5008"/>
      </a:accent2>
      <a:accent3>
        <a:srgbClr val="FFFFFF"/>
      </a:accent3>
      <a:accent4>
        <a:srgbClr val="000000"/>
      </a:accent4>
      <a:accent5>
        <a:srgbClr val="AAAAFF"/>
      </a:accent5>
      <a:accent6>
        <a:srgbClr val="E74806"/>
      </a:accent6>
      <a:hlink>
        <a:srgbClr val="8901F3"/>
      </a:hlink>
      <a:folHlink>
        <a:srgbClr val="919191"/>
      </a:folHlink>
    </a:clrScheme>
    <a:fontScheme name="Microsoft Office 98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Pages>6</Pages>
  <Words>783</Words>
  <Application>Microsoft Office PowerPoint</Application>
  <PresentationFormat>Format A4 (210 x 297 mm)</PresentationFormat>
  <Paragraphs>246</Paragraphs>
  <Slides>25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4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Microsoft Office 98</vt:lpstr>
      <vt:lpstr>Microsoft ClipArt Gallery</vt:lpstr>
      <vt:lpstr>Document</vt:lpstr>
      <vt:lpstr>Clip</vt:lpstr>
      <vt:lpstr>Image</vt:lpstr>
      <vt:lpstr>Philippe TRIGANO</vt:lpstr>
      <vt:lpstr>Diapositive 2</vt:lpstr>
      <vt:lpstr>Diapositive 3</vt:lpstr>
      <vt:lpstr>Diapositive 4</vt:lpstr>
      <vt:lpstr>Premiers principes ergonomiques</vt:lpstr>
      <vt:lpstr>Les 7 règles d'or de Joëlle Coutaz</vt:lpstr>
      <vt:lpstr>Premières recommandations</vt:lpstr>
      <vt:lpstr>A chaque catégorie ses implications</vt:lpstr>
      <vt:lpstr>Listes de Critères </vt:lpstr>
      <vt:lpstr>Travaux INRIA</vt:lpstr>
      <vt:lpstr>Quelques Critères…</vt:lpstr>
      <vt:lpstr>Quelques Critères… (suite)</vt:lpstr>
      <vt:lpstr>Quelques Critères  (Fin)</vt:lpstr>
      <vt:lpstr>Quelques Questions…</vt:lpstr>
      <vt:lpstr>Quelques Questions…</vt:lpstr>
      <vt:lpstr>La méthode EMPI :   justification de la forme</vt:lpstr>
      <vt:lpstr>Quelques résultats :</vt:lpstr>
      <vt:lpstr>Questionnaire unique</vt:lpstr>
      <vt:lpstr>Evaluation globale </vt:lpstr>
      <vt:lpstr>Analyse des documents</vt:lpstr>
      <vt:lpstr>Analyse des documents</vt:lpstr>
      <vt:lpstr>Analyse de la Scénarisation</vt:lpstr>
      <vt:lpstr>Analyse de la Scénarisation</vt:lpstr>
      <vt:lpstr>Relations entre documents</vt:lpstr>
      <vt:lpstr>Impressions générales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Philippe TRIGANO  Thème IA &amp; CHM</dc:title>
  <dc:creator>Philippe TRIGANO</dc:creator>
  <cp:lastModifiedBy>ptrigano</cp:lastModifiedBy>
  <cp:revision>16</cp:revision>
  <cp:lastPrinted>2009-04-22T19:24:48Z</cp:lastPrinted>
  <dcterms:created xsi:type="dcterms:W3CDTF">1998-06-11T22:08:26Z</dcterms:created>
  <dcterms:modified xsi:type="dcterms:W3CDTF">2012-01-31T15:36:21Z</dcterms:modified>
</cp:coreProperties>
</file>