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9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90" r:id="rId12"/>
    <p:sldId id="262" r:id="rId13"/>
    <p:sldId id="263" r:id="rId14"/>
    <p:sldId id="286" r:id="rId15"/>
    <p:sldId id="264" r:id="rId16"/>
    <p:sldId id="265" r:id="rId17"/>
    <p:sldId id="270" r:id="rId18"/>
    <p:sldId id="272" r:id="rId19"/>
    <p:sldId id="273" r:id="rId20"/>
    <p:sldId id="288" r:id="rId21"/>
    <p:sldId id="289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4002" autoAdjust="0"/>
    <p:restoredTop sz="98667" autoAdjust="0"/>
  </p:normalViewPr>
  <p:slideViewPr>
    <p:cSldViewPr snapToGrid="0" snapToObjects="1">
      <p:cViewPr varScale="1">
        <p:scale>
          <a:sx n="99" d="100"/>
          <a:sy n="99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78D9E-FADB-4244-91AC-BEA8616A9698}" type="datetimeFigureOut">
              <a:rPr lang="fr-FR" smtClean="0"/>
              <a:t>14/03/14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3C0AC-BB5B-5049-9DA4-0EC9A00642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27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CDB068-50DF-2345-8811-F6D51A17C5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9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CDB068-50DF-2345-8811-F6D51A17C5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8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5105400" y="5984875"/>
            <a:ext cx="3140075" cy="230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CDB068-50DF-2345-8811-F6D51A17C5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5105400" y="5984875"/>
            <a:ext cx="3140075" cy="230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CDB068-50DF-2345-8811-F6D51A17C5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84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>
          <a:xfrm>
            <a:off x="5105400" y="5984875"/>
            <a:ext cx="3140075" cy="230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CDB068-50DF-2345-8811-F6D51A17C5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74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>
          <a:xfrm>
            <a:off x="5105400" y="5984875"/>
            <a:ext cx="3140075" cy="230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CDB068-50DF-2345-8811-F6D51A17C5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63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0" y="1223963"/>
            <a:ext cx="4062413" cy="4414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223963"/>
            <a:ext cx="4062412" cy="4414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5105400" y="5984875"/>
            <a:ext cx="3140075" cy="230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CDB068-50DF-2345-8811-F6D51A17C5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9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846138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16100"/>
            <a:ext cx="8229600" cy="463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Titre 1</a:t>
            </a:r>
          </a:p>
          <a:p>
            <a:pPr lvl="1"/>
            <a:r>
              <a:rPr lang="fr-FR" dirty="0" smtClean="0"/>
              <a:t>Texte 1</a:t>
            </a:r>
          </a:p>
          <a:p>
            <a:pPr lvl="2"/>
            <a:r>
              <a:rPr lang="fr-FR" dirty="0" smtClean="0"/>
              <a:t>Sous-titre 1.1</a:t>
            </a:r>
          </a:p>
          <a:p>
            <a:pPr lvl="3"/>
            <a:r>
              <a:rPr lang="fr-FR" dirty="0" smtClean="0"/>
              <a:t>Texte 1.1</a:t>
            </a:r>
          </a:p>
          <a:p>
            <a:pPr lvl="4"/>
            <a:r>
              <a:rPr lang="fr-FR" dirty="0" smtClean="0"/>
              <a:t>Puce 1.1.a</a:t>
            </a:r>
          </a:p>
          <a:p>
            <a:pPr lvl="5"/>
            <a:r>
              <a:rPr lang="fr-FR" dirty="0" smtClean="0"/>
              <a:t>Texte 1.1.a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18463" y="6597650"/>
            <a:ext cx="5857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A6A6A6"/>
                </a:solidFill>
                <a:latin typeface="Calibri" charset="0"/>
                <a:cs typeface="Calibri" charset="0"/>
              </a:defRPr>
            </a:lvl1pPr>
          </a:lstStyle>
          <a:p>
            <a:fld id="{B2CDB068-50DF-2345-8811-F6D51A17C50C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28688" y="6643688"/>
            <a:ext cx="7429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fr-FR" sz="900" i="1" dirty="0" smtClean="0">
                <a:solidFill>
                  <a:srgbClr val="A6A6A6"/>
                </a:solidFill>
                <a:latin typeface="Calibri" charset="0"/>
              </a:rPr>
              <a:t>Archivistique audiovisuelle</a:t>
            </a:r>
            <a:r>
              <a:rPr lang="fr-FR" sz="900" i="1" baseline="0" dirty="0" smtClean="0">
                <a:solidFill>
                  <a:srgbClr val="A6A6A6"/>
                </a:solidFill>
                <a:latin typeface="Calibri" charset="0"/>
              </a:rPr>
              <a:t> et numérique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030" name="Image 5" descr="fetch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19526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Image 14" descr="Logo_UTC_Recherch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55588"/>
            <a:ext cx="863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Image 6" descr="Logo_Heudiasyc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800"/>
            <a:ext cx="143986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15"/>
          <p:cNvCxnSpPr/>
          <p:nvPr/>
        </p:nvCxnSpPr>
        <p:spPr>
          <a:xfrm>
            <a:off x="0" y="700088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SzPct val="120000"/>
        <a:buFont typeface="Arial" charset="0"/>
        <a:defRPr sz="3200" b="1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46088" indent="11113" algn="l" rtl="0" eaLnBrk="1" fontAlgn="base" hangingPunct="1">
        <a:spcBef>
          <a:spcPct val="20000"/>
        </a:spcBef>
        <a:spcAft>
          <a:spcPct val="0"/>
        </a:spcAft>
        <a:buSzPct val="120000"/>
        <a:buFont typeface="Arial" charset="0"/>
        <a:defRPr sz="2800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100000"/>
        <a:buFont typeface="Arial" charset="0"/>
        <a:buChar char="•"/>
        <a:defRPr sz="2400" b="1" kern="1200">
          <a:solidFill>
            <a:srgbClr val="003399"/>
          </a:solidFill>
          <a:latin typeface="+mn-lt"/>
          <a:ea typeface="ＭＳ Ｐゴシック" charset="0"/>
          <a:cs typeface="+mn-cs"/>
        </a:defRPr>
      </a:lvl3pPr>
      <a:lvl4pPr marL="1169988" indent="201613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Font typeface="Courier New" charset="0"/>
        <a:buChar char="o"/>
        <a:defRPr sz="2000" b="1" kern="1200">
          <a:solidFill>
            <a:srgbClr val="7F7F7F"/>
          </a:solidFill>
          <a:latin typeface="+mn-lt"/>
          <a:ea typeface="ＭＳ Ｐゴシック" charset="0"/>
          <a:cs typeface="+mn-cs"/>
        </a:defRPr>
      </a:lvl5pPr>
      <a:lvl6pPr marL="2062163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L’objet technique et ses cohérences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Bruno Bachimont</a:t>
            </a:r>
          </a:p>
          <a:p>
            <a:endParaRPr lang="fr-FR" dirty="0" smtClean="0"/>
          </a:p>
          <a:p>
            <a:r>
              <a:rPr lang="fr-FR" dirty="0" smtClean="0"/>
              <a:t>Université de Technologie de Compiègne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61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tension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Deux tendances opposées :</a:t>
            </a:r>
          </a:p>
          <a:p>
            <a:pPr lvl="1"/>
            <a:r>
              <a:rPr lang="fr-FR" dirty="0" smtClean="0"/>
              <a:t>Arraisonnement : </a:t>
            </a:r>
          </a:p>
          <a:p>
            <a:pPr lvl="2"/>
            <a:r>
              <a:rPr lang="fr-FR" dirty="0" smtClean="0"/>
              <a:t>Ce qui arrive est rapporté / réduit à ce qui est programmé ou exécuté à partir de la configuration ;</a:t>
            </a:r>
          </a:p>
          <a:p>
            <a:pPr lvl="1"/>
            <a:r>
              <a:rPr lang="fr-FR" dirty="0" smtClean="0"/>
              <a:t>Inscription matérielle constituante :</a:t>
            </a:r>
          </a:p>
          <a:p>
            <a:pPr lvl="2"/>
            <a:r>
              <a:rPr lang="fr-FR" dirty="0" smtClean="0"/>
              <a:t>Genèse des possibles en ouvrant un horizon à partir duquel se déterminer : ouverture temporelle et sémantique.</a:t>
            </a:r>
          </a:p>
          <a:p>
            <a:r>
              <a:rPr lang="fr-FR" dirty="0" smtClean="0"/>
              <a:t>Tension incarnation / réification:</a:t>
            </a:r>
          </a:p>
          <a:p>
            <a:pPr lvl="1"/>
            <a:r>
              <a:rPr lang="fr-FR" dirty="0" smtClean="0"/>
              <a:t>Incarnation = manifestation matérielle d’une transcendance, le dispositif donnant à appréhender une transcendance qu’il incarne;</a:t>
            </a:r>
          </a:p>
          <a:p>
            <a:pPr lvl="1"/>
            <a:r>
              <a:rPr lang="fr-FR" dirty="0" smtClean="0"/>
              <a:t>Réification = le dispositif devient une clôture d’où rien ne sort et où rien ne rentre.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66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cohérences de la technique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1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age 4"/>
          <p:cNvSpPr/>
          <p:nvPr/>
        </p:nvSpPr>
        <p:spPr>
          <a:xfrm>
            <a:off x="1844842" y="2433054"/>
            <a:ext cx="6136105" cy="3181684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Dispositif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857607" y="3009651"/>
            <a:ext cx="4058631" cy="211227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58000"/>
                </a:schemeClr>
              </a:gs>
              <a:gs pos="35000">
                <a:schemeClr val="accent1">
                  <a:tint val="37000"/>
                  <a:satMod val="300000"/>
                  <a:alpha val="58000"/>
                </a:schemeClr>
              </a:gs>
              <a:gs pos="100000">
                <a:schemeClr val="accent1">
                  <a:tint val="15000"/>
                  <a:satMod val="350000"/>
                  <a:alpha val="5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301999" y="3382211"/>
            <a:ext cx="3221790" cy="1336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Cohérence interne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439118" y="1484766"/>
            <a:ext cx="1970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Cohérence externe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93609" y="2367385"/>
            <a:ext cx="207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Cohérence concrète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3"/>
            <a:endCxn id="6" idx="1"/>
          </p:cNvCxnSpPr>
          <p:nvPr/>
        </p:nvCxnSpPr>
        <p:spPr>
          <a:xfrm>
            <a:off x="2666187" y="2552051"/>
            <a:ext cx="785793" cy="766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" idx="1"/>
            <a:endCxn id="5" idx="3"/>
          </p:cNvCxnSpPr>
          <p:nvPr/>
        </p:nvCxnSpPr>
        <p:spPr>
          <a:xfrm flipH="1">
            <a:off x="4912895" y="1807932"/>
            <a:ext cx="526223" cy="807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7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Cohérence interne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La manipulation se déroule de manière réglée et répétable, manifestant empiriquement une nécessité idéale :</a:t>
            </a:r>
          </a:p>
          <a:p>
            <a:pPr lvl="1"/>
            <a:r>
              <a:rPr lang="fr-FR" dirty="0" smtClean="0"/>
              <a:t>Figure de </a:t>
            </a:r>
            <a:r>
              <a:rPr lang="fr-FR" b="1" i="1" dirty="0" smtClean="0"/>
              <a:t>l’exécution</a:t>
            </a:r>
          </a:p>
          <a:p>
            <a:pPr lvl="1"/>
            <a:r>
              <a:rPr lang="fr-FR" dirty="0" smtClean="0"/>
              <a:t>Recherche de </a:t>
            </a:r>
            <a:r>
              <a:rPr lang="fr-FR" b="1" i="1" dirty="0" smtClean="0"/>
              <a:t>la certitude</a:t>
            </a:r>
          </a:p>
          <a:p>
            <a:pPr lvl="2"/>
            <a:r>
              <a:rPr lang="fr-FR" dirty="0" smtClean="0"/>
              <a:t>Théorisation et démonstration.</a:t>
            </a:r>
          </a:p>
          <a:p>
            <a:pPr lvl="1"/>
            <a:r>
              <a:rPr lang="fr-FR" dirty="0" smtClean="0"/>
              <a:t>Métis / ruse vis-à-vis de la nature: </a:t>
            </a:r>
          </a:p>
          <a:p>
            <a:pPr lvl="2"/>
            <a:r>
              <a:rPr lang="fr-FR" dirty="0" smtClean="0"/>
              <a:t>Détourner la causalité de la nature pour reconstruire la nôtre</a:t>
            </a:r>
          </a:p>
          <a:p>
            <a:pPr lvl="2"/>
            <a:r>
              <a:rPr lang="fr-FR" dirty="0" smtClean="0"/>
              <a:t>Nécessité hypothétique ou improbable instituée comme cadre du dispositif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8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Cohérence concrète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29906"/>
            <a:ext cx="8229600" cy="463708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Un dispositif n’est pas seulement le fruit d’une idéalité scientifique, mais le résultat de compromis technique entre différents principes à faire cohabiter (concrétisation de </a:t>
            </a:r>
            <a:r>
              <a:rPr lang="fr-FR" dirty="0" err="1" smtClean="0"/>
              <a:t>Simondon</a:t>
            </a:r>
            <a:r>
              <a:rPr lang="fr-FR" dirty="0" smtClean="0"/>
              <a:t>) :</a:t>
            </a:r>
          </a:p>
          <a:p>
            <a:pPr lvl="1"/>
            <a:r>
              <a:rPr lang="fr-FR" dirty="0" smtClean="0"/>
              <a:t>Comportement des matériaux et leur fonction attendue (</a:t>
            </a:r>
            <a:r>
              <a:rPr lang="fr-FR" dirty="0" err="1" smtClean="0"/>
              <a:t>e.g</a:t>
            </a:r>
            <a:r>
              <a:rPr lang="fr-FR" dirty="0" smtClean="0"/>
              <a:t>. : plomberie des centrales nucléaires)</a:t>
            </a:r>
          </a:p>
          <a:p>
            <a:pPr lvl="1"/>
            <a:r>
              <a:rPr lang="fr-FR" dirty="0" smtClean="0"/>
              <a:t>Figure de la </a:t>
            </a:r>
            <a:r>
              <a:rPr lang="fr-FR" b="1" dirty="0" smtClean="0"/>
              <a:t>modélisation / simulation</a:t>
            </a:r>
          </a:p>
          <a:p>
            <a:pPr lvl="1"/>
            <a:r>
              <a:rPr lang="fr-FR" dirty="0" smtClean="0"/>
              <a:t>Recherche de </a:t>
            </a:r>
            <a:r>
              <a:rPr lang="fr-FR" b="1" dirty="0" smtClean="0"/>
              <a:t>l’efficacité</a:t>
            </a:r>
          </a:p>
          <a:p>
            <a:pPr lvl="2"/>
            <a:r>
              <a:rPr lang="fr-FR" dirty="0" smtClean="0"/>
              <a:t>Puissance et efficience : dépenser moins, obtenir plus.</a:t>
            </a:r>
          </a:p>
          <a:p>
            <a:pPr lvl="1"/>
            <a:r>
              <a:rPr lang="fr-FR" dirty="0" err="1" smtClean="0"/>
              <a:t>Metis</a:t>
            </a:r>
            <a:r>
              <a:rPr lang="fr-FR" dirty="0" smtClean="0"/>
              <a:t> / ruse : vis-à-vis des utilités visées</a:t>
            </a:r>
          </a:p>
          <a:p>
            <a:pPr lvl="2"/>
            <a:r>
              <a:rPr lang="fr-FR" dirty="0"/>
              <a:t>C</a:t>
            </a:r>
            <a:r>
              <a:rPr lang="fr-FR" dirty="0" smtClean="0"/>
              <a:t>ontrôle et gestion sur les environnants du dispositif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07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Cohérence externe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Compromis du dispositif avec son environnement ; inscription du dispositif dans le monde concret.</a:t>
            </a:r>
          </a:p>
          <a:p>
            <a:pPr lvl="1"/>
            <a:r>
              <a:rPr lang="fr-FR" dirty="0" smtClean="0"/>
              <a:t>Figure de </a:t>
            </a:r>
            <a:r>
              <a:rPr lang="fr-FR" b="1" i="1" dirty="0" smtClean="0"/>
              <a:t>l’interprétation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Recherche de </a:t>
            </a:r>
            <a:r>
              <a:rPr lang="fr-FR" b="1" i="1" dirty="0" smtClean="0"/>
              <a:t>l’utilité</a:t>
            </a:r>
            <a:r>
              <a:rPr lang="fr-FR" dirty="0" smtClean="0"/>
              <a:t>, de </a:t>
            </a:r>
            <a:r>
              <a:rPr lang="fr-FR" b="1" i="1" dirty="0" smtClean="0"/>
              <a:t>l’accumulation 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Métis / ruse vis-à-vis d’Autrui</a:t>
            </a:r>
          </a:p>
          <a:p>
            <a:pPr lvl="2"/>
            <a:r>
              <a:rPr lang="fr-FR" dirty="0" smtClean="0"/>
              <a:t>Rapporter le social et l’autrui à un élément du gain et du profit.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08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832332"/>
            <a:ext cx="8229600" cy="711200"/>
          </a:xfrm>
        </p:spPr>
        <p:txBody>
          <a:bodyPr anchor="ctr"/>
          <a:lstStyle/>
          <a:p>
            <a:r>
              <a:rPr lang="fr-FR" dirty="0" smtClean="0"/>
              <a:t>En résumé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557468"/>
              </p:ext>
            </p:extLst>
          </p:nvPr>
        </p:nvGraphicFramePr>
        <p:xfrm>
          <a:off x="457200" y="2395941"/>
          <a:ext cx="8229599" cy="323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750"/>
                <a:gridCol w="1449511"/>
                <a:gridCol w="1159609"/>
                <a:gridCol w="800683"/>
                <a:gridCol w="1145804"/>
                <a:gridCol w="1395585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Cohérence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Paradigme épistémologique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Posture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Objet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Principe en jeu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Figure</a:t>
                      </a:r>
                      <a:r>
                        <a:rPr lang="fr-FR" sz="1600" baseline="0" dirty="0" smtClean="0"/>
                        <a:t> de l’arraisonnement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Figure</a:t>
                      </a:r>
                      <a:r>
                        <a:rPr lang="fr-FR" sz="1600" baseline="0" dirty="0" smtClean="0"/>
                        <a:t> de l’émancipation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Interne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Le scientifique : formation, démonstration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Nature et science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Savoir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Le nécessaire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Maîtrise : la techno-science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Intelligibilité : le</a:t>
                      </a:r>
                      <a:r>
                        <a:rPr lang="fr-FR" sz="1400" baseline="0" dirty="0" smtClean="0"/>
                        <a:t> savant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Concrète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L’ingénieur</a:t>
                      </a:r>
                      <a:r>
                        <a:rPr lang="fr-FR" sz="1400" baseline="0" dirty="0" smtClean="0"/>
                        <a:t> : modélisation, simulation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Devenir et</a:t>
                      </a:r>
                      <a:r>
                        <a:rPr lang="fr-FR" sz="1400" baseline="0" dirty="0" smtClean="0"/>
                        <a:t> sagacité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Matière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Le Possible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Le contrôle : le technicien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L’inouï :</a:t>
                      </a:r>
                      <a:r>
                        <a:rPr lang="fr-FR" sz="1400" baseline="0" dirty="0" smtClean="0"/>
                        <a:t> l’artiste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Externe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Le rhéteur : caractérisation</a:t>
                      </a:r>
                      <a:r>
                        <a:rPr lang="fr-FR" sz="1400" baseline="0" dirty="0" smtClean="0"/>
                        <a:t> / argumentation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Dialogue</a:t>
                      </a:r>
                      <a:r>
                        <a:rPr lang="fr-FR" sz="1400" baseline="0" dirty="0" smtClean="0"/>
                        <a:t> et rhétorique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Autrui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Le Convenu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La manipulation : le marketing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Le débat : le politique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8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Technique et ses milieux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5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Milieu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 objet technique ne fonctionne pas de manière isolé :</a:t>
            </a:r>
          </a:p>
          <a:p>
            <a:pPr lvl="1"/>
            <a:r>
              <a:rPr lang="fr-FR" dirty="0" smtClean="0"/>
              <a:t>Milieu associé correspondant à l’environnement, lui-même technique, permettant son fonctionnement.</a:t>
            </a:r>
          </a:p>
          <a:p>
            <a:pPr lvl="1"/>
            <a:r>
              <a:rPr lang="fr-FR" dirty="0" smtClean="0"/>
              <a:t>Ce milieu fournit les ressources nécessaire à son fonctionnement :</a:t>
            </a:r>
          </a:p>
          <a:p>
            <a:pPr lvl="2"/>
            <a:r>
              <a:rPr lang="fr-FR" dirty="0" smtClean="0"/>
              <a:t>Energies</a:t>
            </a:r>
          </a:p>
          <a:p>
            <a:pPr lvl="2"/>
            <a:r>
              <a:rPr lang="fr-FR" dirty="0" smtClean="0"/>
              <a:t>Communications</a:t>
            </a:r>
          </a:p>
          <a:p>
            <a:pPr lvl="2"/>
            <a:r>
              <a:rPr lang="fr-FR" dirty="0" smtClean="0"/>
              <a:t>Composants / pièces (de rechange)</a:t>
            </a:r>
          </a:p>
          <a:p>
            <a:r>
              <a:rPr lang="fr-FR" dirty="0" smtClean="0"/>
              <a:t>Entre le geste artisanal et le principe scientifique, le technique est un système de dispositifs en interdépendance.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20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Milieu technique et évolution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milieu technique évolue :</a:t>
            </a:r>
          </a:p>
          <a:p>
            <a:pPr lvl="1"/>
            <a:r>
              <a:rPr lang="fr-FR" dirty="0" smtClean="0"/>
              <a:t>Transition plus ou moins forte d’un système techno-industriel à un autre :</a:t>
            </a:r>
          </a:p>
          <a:p>
            <a:pPr lvl="2"/>
            <a:r>
              <a:rPr lang="fr-FR" dirty="0" smtClean="0"/>
              <a:t>De la vapeur à l’électricité</a:t>
            </a:r>
          </a:p>
          <a:p>
            <a:pPr lvl="2"/>
            <a:r>
              <a:rPr lang="fr-FR" dirty="0" smtClean="0"/>
              <a:t>De l’analogique au numérique</a:t>
            </a:r>
          </a:p>
          <a:p>
            <a:pPr lvl="2"/>
            <a:r>
              <a:rPr lang="fr-FR" dirty="0" smtClean="0"/>
              <a:t>Etc.</a:t>
            </a:r>
          </a:p>
          <a:p>
            <a:r>
              <a:rPr lang="fr-FR" dirty="0" smtClean="0"/>
              <a:t>Un objet devient obsolète quand, bien qu’étant encore opérationnel, il n’est pas adapté à son milieu technique.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85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Qu’est-ce qu’un objet technique ?</a:t>
            </a:r>
          </a:p>
          <a:p>
            <a:pPr lvl="1"/>
            <a:r>
              <a:rPr lang="fr-FR" dirty="0" smtClean="0"/>
              <a:t>Technique et constitution du </a:t>
            </a:r>
            <a:r>
              <a:rPr lang="fr-FR" dirty="0" smtClean="0"/>
              <a:t>sens</a:t>
            </a:r>
          </a:p>
          <a:p>
            <a:endParaRPr lang="fr-FR" dirty="0"/>
          </a:p>
          <a:p>
            <a:r>
              <a:rPr lang="fr-FR" dirty="0" smtClean="0"/>
              <a:t>Comment aborder un objet technique ?</a:t>
            </a:r>
            <a:endParaRPr lang="fr-FR" dirty="0" smtClean="0"/>
          </a:p>
          <a:p>
            <a:pPr lvl="1"/>
            <a:r>
              <a:rPr lang="fr-FR" dirty="0" smtClean="0"/>
              <a:t>Les trois niveaux de cohérence d’un objet technique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Que </a:t>
            </a:r>
            <a:r>
              <a:rPr lang="fr-FR" dirty="0" smtClean="0"/>
              <a:t>faut-il savoir sur un objet technique ?</a:t>
            </a:r>
          </a:p>
          <a:p>
            <a:pPr lvl="1"/>
            <a:r>
              <a:rPr lang="fr-FR" dirty="0" smtClean="0"/>
              <a:t>La technique et ses milieux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18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Conserver un objet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Un objet technique ne fonctionne que s’il peut être restitué dans ses trois cohérences:</a:t>
            </a:r>
          </a:p>
          <a:p>
            <a:pPr lvl="1"/>
            <a:r>
              <a:rPr lang="fr-FR" dirty="0" smtClean="0"/>
              <a:t>Cohérence interne : la science</a:t>
            </a:r>
          </a:p>
          <a:p>
            <a:pPr lvl="2"/>
            <a:r>
              <a:rPr lang="fr-FR" dirty="0" smtClean="0"/>
              <a:t>intelligibilité de son mode de fonctionnement</a:t>
            </a:r>
          </a:p>
          <a:p>
            <a:pPr lvl="2"/>
            <a:r>
              <a:rPr lang="fr-FR" dirty="0" smtClean="0"/>
              <a:t>Connaissances scientifiques permettant de comprendre « pourquoi ça marche »</a:t>
            </a:r>
          </a:p>
          <a:p>
            <a:pPr lvl="1"/>
            <a:r>
              <a:rPr lang="fr-FR" dirty="0" smtClean="0"/>
              <a:t>Cohérence concrète : le système technique </a:t>
            </a:r>
          </a:p>
          <a:p>
            <a:pPr lvl="2"/>
            <a:r>
              <a:rPr lang="fr-FR" dirty="0" smtClean="0"/>
              <a:t>Connaissance de ses conditions pratiques de fonctionnement</a:t>
            </a:r>
          </a:p>
          <a:p>
            <a:pPr lvl="2"/>
            <a:r>
              <a:rPr lang="fr-FR" dirty="0" smtClean="0"/>
              <a:t>Son intégration dans le milieu technique associé</a:t>
            </a:r>
          </a:p>
          <a:p>
            <a:pPr lvl="1"/>
            <a:r>
              <a:rPr lang="fr-FR" dirty="0" smtClean="0"/>
              <a:t>Cohérence externe : le milieu socio-culturel</a:t>
            </a:r>
          </a:p>
          <a:p>
            <a:pPr lvl="2"/>
            <a:r>
              <a:rPr lang="fr-FR" dirty="0" smtClean="0"/>
              <a:t>La valeur et la signification de l’objet technique</a:t>
            </a:r>
          </a:p>
          <a:p>
            <a:pPr lvl="2"/>
            <a:r>
              <a:rPr lang="fr-FR" dirty="0" smtClean="0"/>
              <a:t>L’interprétation esthétique, juridique, sociale qui est en est faite.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82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puis c’est tout….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01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Technique et sens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02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qui n’a pas de sens…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L’indifférencié :</a:t>
            </a:r>
          </a:p>
          <a:p>
            <a:pPr lvl="1"/>
            <a:r>
              <a:rPr lang="fr-FR" dirty="0" smtClean="0"/>
              <a:t>La figure du flux;</a:t>
            </a:r>
          </a:p>
          <a:p>
            <a:pPr lvl="2"/>
            <a:r>
              <a:rPr lang="fr-FR" dirty="0" smtClean="0"/>
              <a:t>Ce qui emporte ou noie, sans repère ou recul possible.</a:t>
            </a:r>
          </a:p>
          <a:p>
            <a:r>
              <a:rPr lang="fr-FR" dirty="0" smtClean="0"/>
              <a:t>Le singulier :</a:t>
            </a:r>
          </a:p>
          <a:p>
            <a:pPr lvl="1"/>
            <a:r>
              <a:rPr lang="fr-FR" dirty="0" smtClean="0"/>
              <a:t>La figure du point isolé;</a:t>
            </a:r>
          </a:p>
          <a:p>
            <a:pPr lvl="2"/>
            <a:r>
              <a:rPr lang="fr-FR" dirty="0" smtClean="0"/>
              <a:t>ce qui n’a aucune solidarité avec l’ailleurs, ce qui se définit soi-même, comme un absolu.</a:t>
            </a:r>
          </a:p>
          <a:p>
            <a:pPr algn="ctr">
              <a:buNone/>
            </a:pPr>
            <a:r>
              <a:rPr lang="fr-FR" dirty="0" smtClean="0"/>
              <a:t>Sans repère dans le temps: le flux</a:t>
            </a:r>
          </a:p>
          <a:p>
            <a:pPr algn="ctr">
              <a:buNone/>
            </a:pPr>
            <a:r>
              <a:rPr lang="fr-FR" dirty="0" smtClean="0"/>
              <a:t>Sans repère dans l’espace: le point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28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Technique et sens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technique apporte une structuration dans le non-sens et crée la possibilité du sens :</a:t>
            </a:r>
          </a:p>
          <a:p>
            <a:pPr lvl="1"/>
            <a:r>
              <a:rPr lang="fr-FR" dirty="0" smtClean="0"/>
              <a:t>Définir des unités à partir d’un fond, unités qui constituent des prises pour la manipulation et l’action;</a:t>
            </a:r>
          </a:p>
          <a:p>
            <a:pPr lvl="1"/>
            <a:r>
              <a:rPr lang="fr-FR" dirty="0" smtClean="0"/>
              <a:t>Solidariser ces unités dans la perspective d’une manipulation.</a:t>
            </a:r>
          </a:p>
          <a:p>
            <a:pPr algn="ctr">
              <a:buNone/>
            </a:pPr>
            <a:r>
              <a:rPr lang="fr-FR" dirty="0" smtClean="0"/>
              <a:t>La technique discrétise le flux</a:t>
            </a:r>
          </a:p>
          <a:p>
            <a:pPr algn="ctr">
              <a:buNone/>
            </a:pPr>
            <a:r>
              <a:rPr lang="fr-FR" dirty="0" smtClean="0"/>
              <a:t>La technique solidarise le point.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98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conception du sens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Donner du sens à ce qui arrive :</a:t>
            </a:r>
          </a:p>
          <a:p>
            <a:pPr lvl="1"/>
            <a:r>
              <a:rPr lang="fr-FR" dirty="0" smtClean="0"/>
              <a:t>Ce qui arrive : le flux qui nous emporte, le point qui nous tombe dessus</a:t>
            </a:r>
          </a:p>
          <a:p>
            <a:pPr lvl="1"/>
            <a:r>
              <a:rPr lang="fr-FR" dirty="0" smtClean="0"/>
              <a:t>Donner du sens :</a:t>
            </a:r>
          </a:p>
          <a:p>
            <a:pPr lvl="2"/>
            <a:r>
              <a:rPr lang="fr-FR" dirty="0" smtClean="0"/>
              <a:t>Inscrire dans un horizon</a:t>
            </a:r>
          </a:p>
          <a:p>
            <a:pPr lvl="2"/>
            <a:r>
              <a:rPr lang="fr-FR" dirty="0" smtClean="0"/>
              <a:t>Sortir du face à face, de l’abandon au flux ou de l’écrasement par le point</a:t>
            </a:r>
          </a:p>
          <a:p>
            <a:pPr lvl="2"/>
            <a:r>
              <a:rPr lang="fr-FR" dirty="0" smtClean="0"/>
              <a:t>L’horizon absolu, toujours convocable pour donner du sens: Autrui (Autrui absolu = Dieu).</a:t>
            </a:r>
          </a:p>
          <a:p>
            <a:pPr lvl="2"/>
            <a:r>
              <a:rPr lang="fr-FR" dirty="0" smtClean="0"/>
              <a:t>Répondre (et non réagir) dans un devenir temporel à l’événement en se sortant du flux pour se projeter et accompagner ce devenir.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06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Technique et structuration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La technique structure le flux et le point en introduisant des </a:t>
            </a:r>
            <a:r>
              <a:rPr lang="fr-FR" b="1" i="1" dirty="0" smtClean="0"/>
              <a:t>dispositifs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Configuration spatiale conditionnant le déroulement temporel</a:t>
            </a:r>
          </a:p>
          <a:p>
            <a:pPr lvl="1"/>
            <a:r>
              <a:rPr lang="fr-FR" dirty="0" smtClean="0"/>
              <a:t>Ouverture d’un horizon d’interprétation:</a:t>
            </a:r>
          </a:p>
          <a:p>
            <a:pPr lvl="2"/>
            <a:r>
              <a:rPr lang="fr-FR" dirty="0" smtClean="0"/>
              <a:t>Donner des prises sur le « plus tard » ou « l’après »</a:t>
            </a:r>
          </a:p>
          <a:p>
            <a:pPr lvl="2"/>
            <a:r>
              <a:rPr lang="fr-FR" dirty="0" smtClean="0"/>
              <a:t>Situer le présent vis-à-vis du passé retenu et du futur anticipé;</a:t>
            </a:r>
          </a:p>
          <a:p>
            <a:pPr lvl="2"/>
            <a:r>
              <a:rPr lang="fr-FR" dirty="0" smtClean="0"/>
              <a:t>Investissement sémantique dû à la </a:t>
            </a:r>
            <a:r>
              <a:rPr lang="fr-FR" b="1" i="1" dirty="0" smtClean="0"/>
              <a:t>nature </a:t>
            </a:r>
            <a:r>
              <a:rPr lang="fr-FR" dirty="0" smtClean="0"/>
              <a:t>matérielle des unités manipulées, de manière arbitraire à la manipulation exercée sur ces unités manipulées</a:t>
            </a:r>
          </a:p>
          <a:p>
            <a:pPr lvl="3"/>
            <a:r>
              <a:rPr lang="fr-FR" dirty="0" smtClean="0"/>
              <a:t>Exemple : l’écriture</a:t>
            </a:r>
          </a:p>
          <a:p>
            <a:pPr lvl="1"/>
            <a:r>
              <a:rPr lang="fr-FR" dirty="0" smtClean="0"/>
              <a:t>La technique élargit le champ à partir duquel l’horizon du sens nous convoque. </a:t>
            </a:r>
          </a:p>
          <a:p>
            <a:pPr lvl="2"/>
            <a:r>
              <a:rPr lang="fr-FR" dirty="0" smtClean="0"/>
              <a:t>Le dispositif structure la réponse à l’événement.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92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 par la technique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1363579" y="3248526"/>
            <a:ext cx="240632" cy="240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104189" y="3248526"/>
            <a:ext cx="240632" cy="240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844799" y="3248526"/>
            <a:ext cx="240632" cy="240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585409" y="3248526"/>
            <a:ext cx="240632" cy="240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326019" y="3248526"/>
            <a:ext cx="240632" cy="240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066629" y="3248526"/>
            <a:ext cx="240632" cy="240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807239" y="3248526"/>
            <a:ext cx="240632" cy="240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547849" y="3248526"/>
            <a:ext cx="240632" cy="240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288459" y="3248526"/>
            <a:ext cx="240632" cy="240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8029069" y="3248526"/>
            <a:ext cx="240632" cy="240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3" idx="6"/>
            <a:endCxn id="4" idx="2"/>
          </p:cNvCxnSpPr>
          <p:nvPr/>
        </p:nvCxnSpPr>
        <p:spPr>
          <a:xfrm>
            <a:off x="1604211" y="3368842"/>
            <a:ext cx="4999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44821" y="3367254"/>
            <a:ext cx="4999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085431" y="3365666"/>
            <a:ext cx="4999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826041" y="3364078"/>
            <a:ext cx="4999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66651" y="3362490"/>
            <a:ext cx="4999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307261" y="3360902"/>
            <a:ext cx="4999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047871" y="3359314"/>
            <a:ext cx="4999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788481" y="3357726"/>
            <a:ext cx="4999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7529091" y="3356138"/>
            <a:ext cx="4999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èche courbée vers le bas 22"/>
          <p:cNvSpPr/>
          <p:nvPr/>
        </p:nvSpPr>
        <p:spPr>
          <a:xfrm>
            <a:off x="4807275" y="2245886"/>
            <a:ext cx="3462418" cy="65505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Anticiper : 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donner prise sur le futur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Flèche courbée vers le haut 24"/>
          <p:cNvSpPr/>
          <p:nvPr/>
        </p:nvSpPr>
        <p:spPr>
          <a:xfrm rot="10800000">
            <a:off x="1256624" y="2245886"/>
            <a:ext cx="3550650" cy="655052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524003" y="2321448"/>
            <a:ext cx="3143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Retenir : </a:t>
            </a:r>
          </a:p>
          <a:p>
            <a:pPr algn="ctr"/>
            <a:r>
              <a:rPr lang="fr-FR" dirty="0" smtClean="0"/>
              <a:t>Donner une reprise sur le passé</a:t>
            </a:r>
            <a:endParaRPr lang="fr-FR" dirty="0"/>
          </a:p>
        </p:txBody>
      </p:sp>
      <p:sp>
        <p:nvSpPr>
          <p:cNvPr id="27" name="Double flèche verticale 26"/>
          <p:cNvSpPr/>
          <p:nvPr/>
        </p:nvSpPr>
        <p:spPr>
          <a:xfrm>
            <a:off x="4678938" y="1477869"/>
            <a:ext cx="256674" cy="375653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959685" y="4304632"/>
            <a:ext cx="32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Investir de sens le dispositif en interprétant les unités du fait de leur nature matérielle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3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Fermeture par la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Fermeture temporelle :</a:t>
            </a:r>
          </a:p>
          <a:p>
            <a:pPr lvl="1"/>
            <a:r>
              <a:rPr lang="fr-FR" dirty="0" smtClean="0"/>
              <a:t>Le passé et le futur se réduisent à ce qui peut être calculé à partir du présent :</a:t>
            </a:r>
          </a:p>
          <a:p>
            <a:pPr lvl="1"/>
            <a:r>
              <a:rPr lang="fr-FR" dirty="0" smtClean="0"/>
              <a:t>La prise sur l’avenir ne peut déboucher sur un horizon de sens.</a:t>
            </a:r>
          </a:p>
          <a:p>
            <a:r>
              <a:rPr lang="fr-FR" dirty="0" smtClean="0"/>
              <a:t>Fermeture interprétative :</a:t>
            </a:r>
          </a:p>
          <a:p>
            <a:pPr lvl="1"/>
            <a:r>
              <a:rPr lang="fr-FR" dirty="0" smtClean="0"/>
              <a:t>Les unités du dispositif sont abstraites en unités formelles qui n’ont d’existence que leur </a:t>
            </a:r>
            <a:r>
              <a:rPr lang="fr-FR" dirty="0" err="1" smtClean="0"/>
              <a:t>manipulabilité</a:t>
            </a:r>
            <a:r>
              <a:rPr lang="fr-FR" dirty="0" smtClean="0"/>
              <a:t> par le dispositif.</a:t>
            </a:r>
          </a:p>
          <a:p>
            <a:pPr lvl="1"/>
            <a:r>
              <a:rPr lang="fr-FR" dirty="0" smtClean="0"/>
              <a:t>L’investissement sémantique devient impossible.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48502"/>
      </p:ext>
    </p:extLst>
  </p:cSld>
  <p:clrMapOvr>
    <a:masterClrMapping/>
  </p:clrMapOvr>
</p:sld>
</file>

<file path=ppt/theme/theme1.xml><?xml version="1.0" encoding="utf-8"?>
<a:theme xmlns:a="http://schemas.openxmlformats.org/drawingml/2006/main" name="Heudiasyc">
  <a:themeElements>
    <a:clrScheme name="Personnalisé 1">
      <a:dk1>
        <a:srgbClr val="003399"/>
      </a:dk1>
      <a:lt1>
        <a:srgbClr val="FFFFFF"/>
      </a:lt1>
      <a:dk2>
        <a:srgbClr val="003399"/>
      </a:dk2>
      <a:lt2>
        <a:srgbClr val="FFFFFF"/>
      </a:lt2>
      <a:accent1>
        <a:srgbClr val="003399"/>
      </a:accent1>
      <a:accent2>
        <a:srgbClr val="7F7F7F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1-Document.pptx</Template>
  <TotalTime>6003</TotalTime>
  <Words>961</Words>
  <Application>Microsoft Macintosh PowerPoint</Application>
  <PresentationFormat>Présentation à l'écran (4:3)</PresentationFormat>
  <Paragraphs>154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Heudiasyc</vt:lpstr>
      <vt:lpstr>L’objet technique et ses cohérences</vt:lpstr>
      <vt:lpstr>Sommaire</vt:lpstr>
      <vt:lpstr>Technique et sens</vt:lpstr>
      <vt:lpstr>Ce qui n’a pas de sens…</vt:lpstr>
      <vt:lpstr>Technique et sens</vt:lpstr>
      <vt:lpstr>Quelle conception du sens ?</vt:lpstr>
      <vt:lpstr>Technique et structuration</vt:lpstr>
      <vt:lpstr>Ouverture par la technique</vt:lpstr>
      <vt:lpstr>Fermeture par la technique</vt:lpstr>
      <vt:lpstr>La tension technique</vt:lpstr>
      <vt:lpstr>Les cohérences de la technique</vt:lpstr>
      <vt:lpstr>Dispositif</vt:lpstr>
      <vt:lpstr>Cohérence interne</vt:lpstr>
      <vt:lpstr>Cohérence concrète</vt:lpstr>
      <vt:lpstr>Cohérence externe</vt:lpstr>
      <vt:lpstr>En résumé</vt:lpstr>
      <vt:lpstr>La Technique et ses milieux</vt:lpstr>
      <vt:lpstr>Milieu technique</vt:lpstr>
      <vt:lpstr>Milieu technique et évolution</vt:lpstr>
      <vt:lpstr>Conserver un objet technique</vt:lpstr>
      <vt:lpstr>Et puis c’est tout….</vt:lpstr>
    </vt:vector>
  </TitlesOfParts>
  <Company>Université de Technologie de Compiègne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techniques, objets industriels</dc:title>
  <dc:creator>Bruno Bachimont</dc:creator>
  <cp:lastModifiedBy>Bruno Bachimont</cp:lastModifiedBy>
  <cp:revision>21</cp:revision>
  <dcterms:created xsi:type="dcterms:W3CDTF">2014-02-03T07:13:37Z</dcterms:created>
  <dcterms:modified xsi:type="dcterms:W3CDTF">2014-03-14T11:17:37Z</dcterms:modified>
</cp:coreProperties>
</file>