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dvent Pro SemiBold"/>
      <p:regular r:id="rId23"/>
      <p:bold r:id="rId24"/>
    </p:embeddedFont>
    <p:embeddedFont>
      <p:font typeface="Fira Sans Extra Condensed Medium"/>
      <p:regular r:id="rId25"/>
      <p:bold r:id="rId26"/>
      <p:italic r:id="rId27"/>
      <p:boldItalic r:id="rId28"/>
    </p:embeddedFont>
    <p:embeddedFont>
      <p:font typeface="Fira Sans Condensed Medium"/>
      <p:regular r:id="rId29"/>
      <p:bold r:id="rId30"/>
      <p:italic r:id="rId31"/>
      <p:boldItalic r:id="rId32"/>
    </p:embeddedFont>
    <p:embeddedFont>
      <p:font typeface="Maven Pro"/>
      <p:regular r:id="rId33"/>
      <p:bold r:id="rId34"/>
    </p:embeddedFont>
    <p:embeddedFont>
      <p:font typeface="Share Tech"/>
      <p:regular r:id="rId35"/>
    </p:embeddedFont>
    <p:embeddedFont>
      <p:font typeface="Maven Pro Regular"/>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dventProSemiBold-bold.fntdata"/><Relationship Id="rId23" Type="http://schemas.openxmlformats.org/officeDocument/2006/relationships/font" Target="fonts/AdventPro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italic.fntdata"/><Relationship Id="rId30" Type="http://schemas.openxmlformats.org/officeDocument/2006/relationships/font" Target="fonts/FiraSansCondensedMedium-bold.fntdata"/><Relationship Id="rId11" Type="http://schemas.openxmlformats.org/officeDocument/2006/relationships/slide" Target="slides/slide7.xml"/><Relationship Id="rId33" Type="http://schemas.openxmlformats.org/officeDocument/2006/relationships/font" Target="fonts/MavenPro-regular.fntdata"/><Relationship Id="rId10" Type="http://schemas.openxmlformats.org/officeDocument/2006/relationships/slide" Target="slides/slide6.xml"/><Relationship Id="rId32" Type="http://schemas.openxmlformats.org/officeDocument/2006/relationships/font" Target="fonts/FiraSansCondensedMedium-boldItalic.fntdata"/><Relationship Id="rId13" Type="http://schemas.openxmlformats.org/officeDocument/2006/relationships/slide" Target="slides/slide9.xml"/><Relationship Id="rId35" Type="http://schemas.openxmlformats.org/officeDocument/2006/relationships/font" Target="fonts/ShareTech-regular.fntdata"/><Relationship Id="rId12" Type="http://schemas.openxmlformats.org/officeDocument/2006/relationships/slide" Target="slides/slide8.xml"/><Relationship Id="rId34" Type="http://schemas.openxmlformats.org/officeDocument/2006/relationships/font" Target="fonts/MavenPro-bold.fntdata"/><Relationship Id="rId15" Type="http://schemas.openxmlformats.org/officeDocument/2006/relationships/slide" Target="slides/slide11.xml"/><Relationship Id="rId37" Type="http://schemas.openxmlformats.org/officeDocument/2006/relationships/font" Target="fonts/MavenProRegular-bold.fntdata"/><Relationship Id="rId14" Type="http://schemas.openxmlformats.org/officeDocument/2006/relationships/slide" Target="slides/slide10.xml"/><Relationship Id="rId36" Type="http://schemas.openxmlformats.org/officeDocument/2006/relationships/font" Target="fonts/MavenProRegular-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282284a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282284a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ad189f281c_0_3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ad189f281c_0_3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ad189f281c_0_3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ad189f281c_0_3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ad189f281c_0_3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ad189f281c_0_3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282284a57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a282284a57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ad189f281c_0_4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ad189f281c_0_4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d189f281c_0_4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d189f281c_0_4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282284a57_0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282284a57_0_1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ad189f281c_0_5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ad189f281c_0_5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ad189f281c_0_5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ad189f281c_0_5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282284a57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282284a57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ad189f2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ad189f2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d189f281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d189f281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d189f281c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ad189f281c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ad189f281c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ad189f281c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d189f281c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ad189f281c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d189f281c_0_2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d189f281c_0_2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ad189f281c_0_2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ad189f281c_0_2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3"/>
          <p:cNvGrpSpPr/>
          <p:nvPr/>
        </p:nvGrpSpPr>
        <p:grpSpPr>
          <a:xfrm>
            <a:off x="6232314" y="3696331"/>
            <a:ext cx="121434" cy="1073147"/>
            <a:chOff x="6232314" y="3696331"/>
            <a:chExt cx="121434" cy="1073147"/>
          </a:xfrm>
        </p:grpSpPr>
        <p:sp>
          <p:nvSpPr>
            <p:cNvPr id="437" name="Google Shape;437;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3"/>
          <p:cNvGrpSpPr/>
          <p:nvPr/>
        </p:nvGrpSpPr>
        <p:grpSpPr>
          <a:xfrm>
            <a:off x="6780548" y="337714"/>
            <a:ext cx="133252" cy="1952377"/>
            <a:chOff x="6780548" y="337714"/>
            <a:chExt cx="133252" cy="1952377"/>
          </a:xfrm>
        </p:grpSpPr>
        <p:sp>
          <p:nvSpPr>
            <p:cNvPr id="440" name="Google Shape;440;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1608717" y="1280046"/>
            <a:ext cx="199237" cy="2828935"/>
            <a:chOff x="1608717" y="1280046"/>
            <a:chExt cx="199237" cy="2828935"/>
          </a:xfrm>
        </p:grpSpPr>
        <p:sp>
          <p:nvSpPr>
            <p:cNvPr id="443" name="Google Shape;443;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3"/>
          <p:cNvGrpSpPr/>
          <p:nvPr/>
        </p:nvGrpSpPr>
        <p:grpSpPr>
          <a:xfrm>
            <a:off x="8008096" y="2108910"/>
            <a:ext cx="199001" cy="2139769"/>
            <a:chOff x="8008096" y="2108910"/>
            <a:chExt cx="199001" cy="2139769"/>
          </a:xfrm>
        </p:grpSpPr>
        <p:sp>
          <p:nvSpPr>
            <p:cNvPr id="449" name="Google Shape;449;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3"/>
          <p:cNvGrpSpPr/>
          <p:nvPr/>
        </p:nvGrpSpPr>
        <p:grpSpPr>
          <a:xfrm>
            <a:off x="4472500" y="3928605"/>
            <a:ext cx="199001" cy="867198"/>
            <a:chOff x="4475150" y="4052605"/>
            <a:chExt cx="199001" cy="867198"/>
          </a:xfrm>
        </p:grpSpPr>
        <p:sp>
          <p:nvSpPr>
            <p:cNvPr id="452" name="Google Shape;452;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3"/>
          <p:cNvSpPr txBox="1"/>
          <p:nvPr/>
        </p:nvSpPr>
        <p:spPr>
          <a:xfrm>
            <a:off x="2911900" y="3131563"/>
            <a:ext cx="32955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64975"/>
                </a:solidFill>
                <a:latin typeface="Maven Pro"/>
                <a:ea typeface="Maven Pro"/>
                <a:cs typeface="Maven Pro"/>
                <a:sym typeface="Maven Pro"/>
              </a:rPr>
              <a:t>Pertemuan 11</a:t>
            </a:r>
            <a:endParaRPr b="1" sz="3000">
              <a:solidFill>
                <a:srgbClr val="F64975"/>
              </a:solidFill>
              <a:latin typeface="Maven Pro"/>
              <a:ea typeface="Maven Pro"/>
              <a:cs typeface="Maven Pro"/>
              <a:sym typeface="Maven Pro"/>
            </a:endParaRPr>
          </a:p>
        </p:txBody>
      </p:sp>
      <p:sp>
        <p:nvSpPr>
          <p:cNvPr id="456" name="Google Shape;456;p23"/>
          <p:cNvSpPr txBox="1"/>
          <p:nvPr/>
        </p:nvSpPr>
        <p:spPr>
          <a:xfrm>
            <a:off x="668350" y="835588"/>
            <a:ext cx="7782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rgbClr val="00CFCC"/>
                </a:solidFill>
                <a:latin typeface="Maven Pro"/>
                <a:ea typeface="Maven Pro"/>
                <a:cs typeface="Maven Pro"/>
                <a:sym typeface="Maven Pro"/>
              </a:rPr>
              <a:t>Praktikum</a:t>
            </a:r>
            <a:r>
              <a:rPr b="1" lang="en" sz="4200">
                <a:solidFill>
                  <a:srgbClr val="F64975"/>
                </a:solidFill>
                <a:latin typeface="Maven Pro"/>
                <a:ea typeface="Maven Pro"/>
                <a:cs typeface="Maven Pro"/>
                <a:sym typeface="Maven Pro"/>
              </a:rPr>
              <a:t> </a:t>
            </a:r>
            <a:endParaRPr b="1" sz="4200">
              <a:solidFill>
                <a:srgbClr val="F64975"/>
              </a:solidFill>
              <a:latin typeface="Maven Pro"/>
              <a:ea typeface="Maven Pro"/>
              <a:cs typeface="Maven Pro"/>
              <a:sym typeface="Maven Pro"/>
            </a:endParaRPr>
          </a:p>
          <a:p>
            <a:pPr indent="0" lvl="0" marL="0" rtl="0" algn="ctr">
              <a:spcBef>
                <a:spcPts val="0"/>
              </a:spcBef>
              <a:spcAft>
                <a:spcPts val="0"/>
              </a:spcAft>
              <a:buNone/>
            </a:pPr>
            <a:r>
              <a:rPr b="1" lang="en" sz="4200">
                <a:solidFill>
                  <a:srgbClr val="FFFFFF"/>
                </a:solidFill>
                <a:latin typeface="Maven Pro"/>
                <a:ea typeface="Maven Pro"/>
                <a:cs typeface="Maven Pro"/>
                <a:sym typeface="Maven Pro"/>
              </a:rPr>
              <a:t>Algoritma dan Pemrograman</a:t>
            </a:r>
            <a:endParaRPr b="1" sz="4200">
              <a:solidFill>
                <a:srgbClr val="FFFFFF"/>
              </a:solidFill>
              <a:latin typeface="Maven Pro"/>
              <a:ea typeface="Maven Pro"/>
              <a:cs typeface="Maven Pro"/>
              <a:sym typeface="Maven Pro"/>
            </a:endParaRPr>
          </a:p>
        </p:txBody>
      </p:sp>
      <p:sp>
        <p:nvSpPr>
          <p:cNvPr id="457" name="Google Shape;457;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3"/>
          <p:cNvGrpSpPr/>
          <p:nvPr/>
        </p:nvGrpSpPr>
        <p:grpSpPr>
          <a:xfrm>
            <a:off x="6232314" y="3696331"/>
            <a:ext cx="121434" cy="1073147"/>
            <a:chOff x="6232314" y="3696331"/>
            <a:chExt cx="121434" cy="1073147"/>
          </a:xfrm>
        </p:grpSpPr>
        <p:sp>
          <p:nvSpPr>
            <p:cNvPr id="463" name="Google Shape;463;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23"/>
          <p:cNvGrpSpPr/>
          <p:nvPr/>
        </p:nvGrpSpPr>
        <p:grpSpPr>
          <a:xfrm>
            <a:off x="6780548" y="337714"/>
            <a:ext cx="133252" cy="1952377"/>
            <a:chOff x="6780548" y="337714"/>
            <a:chExt cx="133252" cy="1952377"/>
          </a:xfrm>
        </p:grpSpPr>
        <p:sp>
          <p:nvSpPr>
            <p:cNvPr id="466" name="Google Shape;466;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3"/>
          <p:cNvGrpSpPr/>
          <p:nvPr/>
        </p:nvGrpSpPr>
        <p:grpSpPr>
          <a:xfrm>
            <a:off x="1608717" y="1280046"/>
            <a:ext cx="199237" cy="2828935"/>
            <a:chOff x="1608717" y="1280046"/>
            <a:chExt cx="199237" cy="2828935"/>
          </a:xfrm>
        </p:grpSpPr>
        <p:sp>
          <p:nvSpPr>
            <p:cNvPr id="469" name="Google Shape;469;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23"/>
          <p:cNvGrpSpPr/>
          <p:nvPr/>
        </p:nvGrpSpPr>
        <p:grpSpPr>
          <a:xfrm>
            <a:off x="8008096" y="2108910"/>
            <a:ext cx="199001" cy="2139769"/>
            <a:chOff x="8008096" y="2108910"/>
            <a:chExt cx="199001" cy="2139769"/>
          </a:xfrm>
        </p:grpSpPr>
        <p:sp>
          <p:nvSpPr>
            <p:cNvPr id="475" name="Google Shape;475;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3"/>
          <p:cNvGrpSpPr/>
          <p:nvPr/>
        </p:nvGrpSpPr>
        <p:grpSpPr>
          <a:xfrm>
            <a:off x="4472500" y="3928605"/>
            <a:ext cx="199001" cy="867198"/>
            <a:chOff x="4475150" y="4052605"/>
            <a:chExt cx="199001" cy="867198"/>
          </a:xfrm>
        </p:grpSpPr>
        <p:sp>
          <p:nvSpPr>
            <p:cNvPr id="478" name="Google Shape;478;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2"/>
          <p:cNvSpPr txBox="1"/>
          <p:nvPr>
            <p:ph type="ctrTitle"/>
          </p:nvPr>
        </p:nvSpPr>
        <p:spPr>
          <a:xfrm>
            <a:off x="432150" y="402150"/>
            <a:ext cx="5005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Membaca File per Karakter</a:t>
            </a:r>
            <a:endParaRPr b="1">
              <a:solidFill>
                <a:schemeClr val="accent2"/>
              </a:solidFill>
            </a:endParaRPr>
          </a:p>
        </p:txBody>
      </p:sp>
      <p:grpSp>
        <p:nvGrpSpPr>
          <p:cNvPr id="634" name="Google Shape;634;p32"/>
          <p:cNvGrpSpPr/>
          <p:nvPr/>
        </p:nvGrpSpPr>
        <p:grpSpPr>
          <a:xfrm>
            <a:off x="5587186" y="1220544"/>
            <a:ext cx="119309" cy="2856120"/>
            <a:chOff x="4834661" y="1213469"/>
            <a:chExt cx="119309" cy="2856120"/>
          </a:xfrm>
        </p:grpSpPr>
        <p:sp>
          <p:nvSpPr>
            <p:cNvPr id="635" name="Google Shape;635;p32"/>
            <p:cNvSpPr/>
            <p:nvPr/>
          </p:nvSpPr>
          <p:spPr>
            <a:xfrm>
              <a:off x="4834661" y="2061506"/>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4834661" y="1984420"/>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4834661" y="2138592"/>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4834661" y="2215172"/>
              <a:ext cx="119309" cy="36472"/>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4834661" y="2292258"/>
              <a:ext cx="119309" cy="36502"/>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4834661" y="1676046"/>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4834661" y="1598930"/>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4834661" y="1753132"/>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4834661" y="1830218"/>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4834661" y="1907304"/>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4834661" y="1290556"/>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4834661" y="1213469"/>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4834661" y="1367672"/>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4834661" y="1444758"/>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4834661" y="1521844"/>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4834661" y="2373516"/>
              <a:ext cx="119309" cy="1696074"/>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32"/>
          <p:cNvSpPr txBox="1"/>
          <p:nvPr/>
        </p:nvSpPr>
        <p:spPr>
          <a:xfrm>
            <a:off x="5773575" y="2109513"/>
            <a:ext cx="3264900" cy="107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aven Pro"/>
                <a:ea typeface="Maven Pro"/>
                <a:cs typeface="Maven Pro"/>
                <a:sym typeface="Maven Pro"/>
              </a:rPr>
              <a:t>Function </a:t>
            </a:r>
            <a:r>
              <a:rPr b="1" lang="en">
                <a:solidFill>
                  <a:srgbClr val="FFFFFF"/>
                </a:solidFill>
                <a:latin typeface="Maven Pro"/>
                <a:ea typeface="Maven Pro"/>
                <a:cs typeface="Maven Pro"/>
                <a:sym typeface="Maven Pro"/>
              </a:rPr>
              <a:t>eof()</a:t>
            </a:r>
            <a:r>
              <a:rPr lang="en">
                <a:solidFill>
                  <a:srgbClr val="FFFFFF"/>
                </a:solidFill>
                <a:latin typeface="Maven Pro"/>
                <a:ea typeface="Maven Pro"/>
                <a:cs typeface="Maven Pro"/>
                <a:sym typeface="Maven Pro"/>
              </a:rPr>
              <a:t> akan mengembalikan nilai </a:t>
            </a:r>
            <a:r>
              <a:rPr b="1" lang="en">
                <a:solidFill>
                  <a:srgbClr val="FFFFFF"/>
                </a:solidFill>
                <a:latin typeface="Maven Pro"/>
                <a:ea typeface="Maven Pro"/>
                <a:cs typeface="Maven Pro"/>
                <a:sym typeface="Maven Pro"/>
              </a:rPr>
              <a:t>true</a:t>
            </a:r>
            <a:r>
              <a:rPr lang="en">
                <a:solidFill>
                  <a:srgbClr val="FFFFFF"/>
                </a:solidFill>
                <a:latin typeface="Maven Pro"/>
                <a:ea typeface="Maven Pro"/>
                <a:cs typeface="Maven Pro"/>
                <a:sym typeface="Maven Pro"/>
              </a:rPr>
              <a:t> jika file yang dibuka untuk dibaca telah mencapai akhir konten dari file.</a:t>
            </a:r>
            <a:endParaRPr>
              <a:solidFill>
                <a:srgbClr val="FFFFFF"/>
              </a:solidFill>
              <a:latin typeface="Maven Pro"/>
              <a:ea typeface="Maven Pro"/>
              <a:cs typeface="Maven Pro"/>
              <a:sym typeface="Maven Pro"/>
            </a:endParaRPr>
          </a:p>
        </p:txBody>
      </p:sp>
      <p:pic>
        <p:nvPicPr>
          <p:cNvPr id="652" name="Google Shape;652;p32"/>
          <p:cNvPicPr preferRelativeResize="0"/>
          <p:nvPr/>
        </p:nvPicPr>
        <p:blipFill>
          <a:blip r:embed="rId3">
            <a:alphaModFix/>
          </a:blip>
          <a:stretch>
            <a:fillRect/>
          </a:stretch>
        </p:blipFill>
        <p:spPr>
          <a:xfrm>
            <a:off x="432150" y="1518900"/>
            <a:ext cx="4941950" cy="210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3"/>
          <p:cNvSpPr txBox="1"/>
          <p:nvPr>
            <p:ph type="ctrTitle"/>
          </p:nvPr>
        </p:nvSpPr>
        <p:spPr>
          <a:xfrm>
            <a:off x="343025" y="361600"/>
            <a:ext cx="7539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rPr>
              <a:t>Menghitung Banyak Huruf ‘A’ yang Terdapat Dalam File Text</a:t>
            </a:r>
            <a:endParaRPr b="1" sz="2300">
              <a:solidFill>
                <a:schemeClr val="lt2"/>
              </a:solidFill>
            </a:endParaRPr>
          </a:p>
        </p:txBody>
      </p:sp>
      <p:grpSp>
        <p:nvGrpSpPr>
          <p:cNvPr id="658" name="Google Shape;658;p33"/>
          <p:cNvGrpSpPr/>
          <p:nvPr/>
        </p:nvGrpSpPr>
        <p:grpSpPr>
          <a:xfrm>
            <a:off x="5587186" y="1220544"/>
            <a:ext cx="119309" cy="2856120"/>
            <a:chOff x="4834661" y="1213469"/>
            <a:chExt cx="119309" cy="2856120"/>
          </a:xfrm>
        </p:grpSpPr>
        <p:sp>
          <p:nvSpPr>
            <p:cNvPr id="659" name="Google Shape;659;p33"/>
            <p:cNvSpPr/>
            <p:nvPr/>
          </p:nvSpPr>
          <p:spPr>
            <a:xfrm>
              <a:off x="4834661" y="2061506"/>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4834661" y="1984420"/>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4834661" y="2138592"/>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4834661" y="2215172"/>
              <a:ext cx="119309" cy="36472"/>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4834661" y="2292258"/>
              <a:ext cx="119309" cy="36502"/>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4834661" y="1676046"/>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4834661" y="1598930"/>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4834661" y="1753132"/>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4834661" y="1830218"/>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4834661" y="1907304"/>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4834661" y="1290556"/>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4834661" y="1213469"/>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4834661" y="1367672"/>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4834661" y="1444758"/>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4834661" y="1521844"/>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4834661" y="2373516"/>
              <a:ext cx="119309" cy="1696074"/>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5" name="Google Shape;675;p33"/>
          <p:cNvPicPr preferRelativeResize="0"/>
          <p:nvPr/>
        </p:nvPicPr>
        <p:blipFill>
          <a:blip r:embed="rId3">
            <a:alphaModFix/>
          </a:blip>
          <a:stretch>
            <a:fillRect/>
          </a:stretch>
        </p:blipFill>
        <p:spPr>
          <a:xfrm>
            <a:off x="495300" y="1185113"/>
            <a:ext cx="4815697" cy="277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4"/>
          <p:cNvSpPr txBox="1"/>
          <p:nvPr>
            <p:ph type="ctrTitle"/>
          </p:nvPr>
        </p:nvSpPr>
        <p:spPr>
          <a:xfrm>
            <a:off x="663550" y="554375"/>
            <a:ext cx="5564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Pemanggilan dari Program Utama</a:t>
            </a:r>
            <a:endParaRPr>
              <a:solidFill>
                <a:schemeClr val="accent2"/>
              </a:solidFill>
            </a:endParaRPr>
          </a:p>
        </p:txBody>
      </p:sp>
      <p:grpSp>
        <p:nvGrpSpPr>
          <p:cNvPr id="681" name="Google Shape;681;p34"/>
          <p:cNvGrpSpPr/>
          <p:nvPr/>
        </p:nvGrpSpPr>
        <p:grpSpPr>
          <a:xfrm>
            <a:off x="7686104" y="-476250"/>
            <a:ext cx="2291257" cy="2922300"/>
            <a:chOff x="4882900" y="-64350"/>
            <a:chExt cx="2493750" cy="2922300"/>
          </a:xfrm>
        </p:grpSpPr>
        <p:sp>
          <p:nvSpPr>
            <p:cNvPr id="682" name="Google Shape;682;p3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7" name="Google Shape;687;p34"/>
          <p:cNvPicPr preferRelativeResize="0"/>
          <p:nvPr/>
        </p:nvPicPr>
        <p:blipFill>
          <a:blip r:embed="rId3">
            <a:alphaModFix/>
          </a:blip>
          <a:stretch>
            <a:fillRect/>
          </a:stretch>
        </p:blipFill>
        <p:spPr>
          <a:xfrm>
            <a:off x="808400" y="1251150"/>
            <a:ext cx="6496600" cy="298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5"/>
          <p:cNvSpPr txBox="1"/>
          <p:nvPr>
            <p:ph type="ctrTitle"/>
          </p:nvPr>
        </p:nvSpPr>
        <p:spPr>
          <a:xfrm>
            <a:off x="1370375" y="2153100"/>
            <a:ext cx="62799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rgbClr val="FFD6E1"/>
                </a:solidFill>
                <a:latin typeface="Maven Pro"/>
                <a:ea typeface="Maven Pro"/>
                <a:cs typeface="Maven Pro"/>
                <a:sym typeface="Maven Pro"/>
              </a:rPr>
              <a:t>Tugas</a:t>
            </a:r>
            <a:endParaRPr b="1" sz="4200">
              <a:solidFill>
                <a:srgbClr val="FFD6E1"/>
              </a:solidFill>
              <a:latin typeface="Maven Pro"/>
              <a:ea typeface="Maven Pro"/>
              <a:cs typeface="Maven Pro"/>
              <a:sym typeface="Maven Pro"/>
            </a:endParaRPr>
          </a:p>
        </p:txBody>
      </p:sp>
      <p:sp>
        <p:nvSpPr>
          <p:cNvPr id="693" name="Google Shape;693;p3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1369950" y="3869000"/>
            <a:ext cx="2007727"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6"/>
          <p:cNvSpPr txBox="1"/>
          <p:nvPr>
            <p:ph idx="1" type="body"/>
          </p:nvPr>
        </p:nvSpPr>
        <p:spPr>
          <a:xfrm>
            <a:off x="618825" y="1273800"/>
            <a:ext cx="7067400" cy="3063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FFFFFF"/>
                </a:solidFill>
              </a:rPr>
              <a:t>Buatlah program untuk menghitung jumlah karakter tertentu, misalnya karakter ‘A’. Input berupa nama file dan karakter yang akan dihitung. Contoh:</a:t>
            </a:r>
            <a:endParaRPr sz="1500">
              <a:solidFill>
                <a:srgbClr val="FFFFFF"/>
              </a:solidFill>
            </a:endParaRPr>
          </a:p>
          <a:p>
            <a:pPr indent="0" lvl="0" marL="0" rtl="0" algn="just">
              <a:lnSpc>
                <a:spcPct val="115000"/>
              </a:lnSpc>
              <a:spcBef>
                <a:spcPts val="0"/>
              </a:spcBef>
              <a:spcAft>
                <a:spcPts val="0"/>
              </a:spcAft>
              <a:buNone/>
            </a:pPr>
            <a:r>
              <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Input:</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Nama file					: operasiFile.txt</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Karakter yang akan dihitung	: A</a:t>
            </a:r>
            <a:endParaRPr sz="1500">
              <a:solidFill>
                <a:srgbClr val="FFFFFF"/>
              </a:solidFill>
            </a:endParaRPr>
          </a:p>
          <a:p>
            <a:pPr indent="0" lvl="0" marL="0" rtl="0" algn="just">
              <a:lnSpc>
                <a:spcPct val="115000"/>
              </a:lnSpc>
              <a:spcBef>
                <a:spcPts val="0"/>
              </a:spcBef>
              <a:spcAft>
                <a:spcPts val="0"/>
              </a:spcAft>
              <a:buNone/>
            </a:pPr>
            <a:r>
              <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Output:</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Jumlah karakter yang dicari	: 3</a:t>
            </a:r>
            <a:endParaRPr sz="1500">
              <a:solidFill>
                <a:srgbClr val="FFFFFF"/>
              </a:solidFill>
            </a:endParaRPr>
          </a:p>
        </p:txBody>
      </p:sp>
      <p:sp>
        <p:nvSpPr>
          <p:cNvPr id="700" name="Google Shape;700;p36"/>
          <p:cNvSpPr txBox="1"/>
          <p:nvPr>
            <p:ph type="ctrTitle"/>
          </p:nvPr>
        </p:nvSpPr>
        <p:spPr>
          <a:xfrm>
            <a:off x="618825" y="696000"/>
            <a:ext cx="3468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Tugas 1</a:t>
            </a:r>
            <a:endParaRPr>
              <a:solidFill>
                <a:schemeClr val="accent2"/>
              </a:solidFill>
            </a:endParaRPr>
          </a:p>
        </p:txBody>
      </p:sp>
      <p:grpSp>
        <p:nvGrpSpPr>
          <p:cNvPr id="701" name="Google Shape;701;p36"/>
          <p:cNvGrpSpPr/>
          <p:nvPr/>
        </p:nvGrpSpPr>
        <p:grpSpPr>
          <a:xfrm>
            <a:off x="7686104" y="-476250"/>
            <a:ext cx="2291257" cy="2922300"/>
            <a:chOff x="4882900" y="-64350"/>
            <a:chExt cx="2493750" cy="2922300"/>
          </a:xfrm>
        </p:grpSpPr>
        <p:sp>
          <p:nvSpPr>
            <p:cNvPr id="702" name="Google Shape;702;p3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7"/>
          <p:cNvSpPr txBox="1"/>
          <p:nvPr>
            <p:ph idx="1" type="body"/>
          </p:nvPr>
        </p:nvSpPr>
        <p:spPr>
          <a:xfrm>
            <a:off x="570900" y="1460150"/>
            <a:ext cx="8002200" cy="2982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FFFFFF"/>
                </a:solidFill>
              </a:rPr>
              <a:t>Buatlah program C++ untuk melakukan enkripsi shift chiper suatu file teks (dengan asumsi semua karakter huruf adalah huruf kapital). Inputnya adalah </a:t>
            </a:r>
            <a:r>
              <a:rPr b="1" lang="en" sz="1500">
                <a:solidFill>
                  <a:srgbClr val="FFFFFF"/>
                </a:solidFill>
              </a:rPr>
              <a:t>file teks</a:t>
            </a:r>
            <a:r>
              <a:rPr lang="en" sz="1500">
                <a:solidFill>
                  <a:srgbClr val="FFFFFF"/>
                </a:solidFill>
              </a:rPr>
              <a:t> </a:t>
            </a:r>
            <a:r>
              <a:rPr b="1" lang="en" sz="1500">
                <a:solidFill>
                  <a:srgbClr val="FFFFFF"/>
                </a:solidFill>
              </a:rPr>
              <a:t>yang akan dienkripsi</a:t>
            </a:r>
            <a:r>
              <a:rPr lang="en" sz="1500">
                <a:solidFill>
                  <a:srgbClr val="FFFFFF"/>
                </a:solidFill>
              </a:rPr>
              <a:t> dan </a:t>
            </a:r>
            <a:r>
              <a:rPr b="1" lang="en" sz="1500">
                <a:solidFill>
                  <a:srgbClr val="FFFFFF"/>
                </a:solidFill>
              </a:rPr>
              <a:t>besar pergeseran</a:t>
            </a:r>
            <a:r>
              <a:rPr lang="en" sz="1500">
                <a:solidFill>
                  <a:srgbClr val="FFFFFF"/>
                </a:solidFill>
              </a:rPr>
              <a:t> </a:t>
            </a:r>
            <a:r>
              <a:rPr b="1" lang="en" sz="1500">
                <a:solidFill>
                  <a:srgbClr val="FFFFFF"/>
                </a:solidFill>
              </a:rPr>
              <a:t>(integer)</a:t>
            </a:r>
            <a:r>
              <a:rPr lang="en" sz="1500">
                <a:solidFill>
                  <a:srgbClr val="FFFFFF"/>
                </a:solidFill>
              </a:rPr>
              <a:t>. Outputnya adalah </a:t>
            </a:r>
            <a:r>
              <a:rPr b="1" lang="en" sz="1500">
                <a:solidFill>
                  <a:srgbClr val="FFFFFF"/>
                </a:solidFill>
              </a:rPr>
              <a:t>file teks hasil enkripsi</a:t>
            </a:r>
            <a:r>
              <a:rPr lang="en" sz="1500">
                <a:solidFill>
                  <a:srgbClr val="FFFFFF"/>
                </a:solidFill>
              </a:rPr>
              <a:t>.</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Hint:</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Ide dasar shift cipher adalah mengubah setiap karakter huruf ke karakter huruf lain. Misalkan pergeserannya 2, maka berikut ini karakter hasil enkripsi:</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Awal: A B C D E F G H I J K L M N O P Q R S T U V W X Y Z</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Hasil: C D E F G H  I J K L M N O P Q R S T U V W X Y Z A B</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Sehingga misal diberikan suatu teks	: C++ IS EASY.</a:t>
            </a:r>
            <a:endParaRPr sz="1500">
              <a:solidFill>
                <a:srgbClr val="FFFFFF"/>
              </a:solidFill>
            </a:endParaRPr>
          </a:p>
          <a:p>
            <a:pPr indent="0" lvl="0" marL="0" rtl="0" algn="just">
              <a:lnSpc>
                <a:spcPct val="115000"/>
              </a:lnSpc>
              <a:spcBef>
                <a:spcPts val="0"/>
              </a:spcBef>
              <a:spcAft>
                <a:spcPts val="0"/>
              </a:spcAft>
              <a:buNone/>
            </a:pPr>
            <a:r>
              <a:rPr lang="en" sz="1500">
                <a:solidFill>
                  <a:srgbClr val="FFFFFF"/>
                </a:solidFill>
              </a:rPr>
              <a:t>Maka hasil enkripsinya adalah		: E++ KU GCUA</a:t>
            </a:r>
            <a:endParaRPr sz="1500">
              <a:solidFill>
                <a:srgbClr val="FFFFFF"/>
              </a:solidFill>
            </a:endParaRPr>
          </a:p>
        </p:txBody>
      </p:sp>
      <p:sp>
        <p:nvSpPr>
          <p:cNvPr id="712" name="Google Shape;712;p37"/>
          <p:cNvSpPr txBox="1"/>
          <p:nvPr>
            <p:ph type="ctrTitle"/>
          </p:nvPr>
        </p:nvSpPr>
        <p:spPr>
          <a:xfrm>
            <a:off x="570900" y="696000"/>
            <a:ext cx="3468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Tugas 2</a:t>
            </a:r>
            <a:endParaRPr>
              <a:solidFill>
                <a:schemeClr val="accent2"/>
              </a:solidFill>
            </a:endParaRPr>
          </a:p>
        </p:txBody>
      </p:sp>
      <p:grpSp>
        <p:nvGrpSpPr>
          <p:cNvPr id="713" name="Google Shape;713;p37"/>
          <p:cNvGrpSpPr/>
          <p:nvPr/>
        </p:nvGrpSpPr>
        <p:grpSpPr>
          <a:xfrm>
            <a:off x="7686104" y="-476250"/>
            <a:ext cx="2291257" cy="2922300"/>
            <a:chOff x="4882900" y="-64350"/>
            <a:chExt cx="2493750" cy="2922300"/>
          </a:xfrm>
        </p:grpSpPr>
        <p:sp>
          <p:nvSpPr>
            <p:cNvPr id="714" name="Google Shape;714;p3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8"/>
          <p:cNvSpPr txBox="1"/>
          <p:nvPr/>
        </p:nvSpPr>
        <p:spPr>
          <a:xfrm>
            <a:off x="404600" y="6825"/>
            <a:ext cx="5831400" cy="133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600">
                <a:solidFill>
                  <a:schemeClr val="accent2"/>
                </a:solidFill>
                <a:latin typeface="Maven Pro"/>
                <a:ea typeface="Maven Pro"/>
                <a:cs typeface="Maven Pro"/>
                <a:sym typeface="Maven Pro"/>
              </a:rPr>
              <a:t>Tugas</a:t>
            </a:r>
            <a:endParaRPr b="1" sz="3600">
              <a:solidFill>
                <a:schemeClr val="accent2"/>
              </a:solidFill>
              <a:latin typeface="Maven Pro"/>
              <a:ea typeface="Maven Pro"/>
              <a:cs typeface="Maven Pro"/>
              <a:sym typeface="Maven Pro"/>
            </a:endParaRPr>
          </a:p>
          <a:p>
            <a:pPr indent="0" lvl="0" marL="0" rtl="0" algn="just">
              <a:spcBef>
                <a:spcPts val="0"/>
              </a:spcBef>
              <a:spcAft>
                <a:spcPts val="0"/>
              </a:spcAft>
              <a:buNone/>
            </a:pPr>
            <a:r>
              <a:rPr b="1" lang="en" sz="3600">
                <a:solidFill>
                  <a:schemeClr val="accent2"/>
                </a:solidFill>
                <a:latin typeface="Maven Pro"/>
                <a:ea typeface="Maven Pro"/>
                <a:cs typeface="Maven Pro"/>
                <a:sym typeface="Maven Pro"/>
              </a:rPr>
              <a:t>Laporan Praktikum</a:t>
            </a:r>
            <a:endParaRPr b="1" sz="3600">
              <a:solidFill>
                <a:schemeClr val="accent2"/>
              </a:solidFill>
              <a:latin typeface="Maven Pro"/>
              <a:ea typeface="Maven Pro"/>
              <a:cs typeface="Maven Pro"/>
              <a:sym typeface="Maven Pro"/>
            </a:endParaRPr>
          </a:p>
        </p:txBody>
      </p:sp>
      <p:sp>
        <p:nvSpPr>
          <p:cNvPr id="724" name="Google Shape;724;p38"/>
          <p:cNvSpPr txBox="1"/>
          <p:nvPr/>
        </p:nvSpPr>
        <p:spPr>
          <a:xfrm flipH="1">
            <a:off x="159925" y="2292125"/>
            <a:ext cx="4420800" cy="188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Format file: kelas_NPM_laprak11.pdf</a:t>
            </a:r>
            <a:endParaRPr sz="1700">
              <a:solidFill>
                <a:srgbClr val="FFFFFF"/>
              </a:solidFill>
              <a:latin typeface="Maven Pro Regular"/>
              <a:ea typeface="Maven Pro Regular"/>
              <a:cs typeface="Maven Pro Regular"/>
              <a:sym typeface="Maven Pro Regular"/>
            </a:endParaRPr>
          </a:p>
          <a:p>
            <a:pPr indent="0" lvl="0" marL="457200" rtl="0" algn="l">
              <a:lnSpc>
                <a:spcPct val="115000"/>
              </a:lnSpc>
              <a:spcBef>
                <a:spcPts val="0"/>
              </a:spcBef>
              <a:spcAft>
                <a:spcPts val="0"/>
              </a:spcAft>
              <a:buNone/>
            </a:pPr>
            <a:r>
              <a:rPr lang="en" sz="1700">
                <a:solidFill>
                  <a:srgbClr val="FFFFFF"/>
                </a:solidFill>
                <a:latin typeface="Maven Pro Regular"/>
                <a:ea typeface="Maven Pro Regular"/>
                <a:cs typeface="Maven Pro Regular"/>
                <a:sym typeface="Maven Pro Regular"/>
              </a:rPr>
              <a:t>ex: A_140810200001_laprak11.pdf</a:t>
            </a:r>
            <a:endParaRPr sz="1700">
              <a:solidFill>
                <a:srgbClr val="FFFFFF"/>
              </a:solidFill>
              <a:latin typeface="Maven Pro Regular"/>
              <a:ea typeface="Maven Pro Regular"/>
              <a:cs typeface="Maven Pro Regular"/>
              <a:sym typeface="Maven Pro Regular"/>
            </a:endParaRPr>
          </a:p>
          <a:p>
            <a:pPr indent="-336550" lvl="0" marL="457200" rtl="0" algn="l">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Kumpulkan di classroom</a:t>
            </a:r>
            <a:endParaRPr sz="1700">
              <a:solidFill>
                <a:srgbClr val="FFFFFF"/>
              </a:solidFill>
              <a:latin typeface="Maven Pro Regular"/>
              <a:ea typeface="Maven Pro Regular"/>
              <a:cs typeface="Maven Pro Regular"/>
              <a:sym typeface="Maven Pro Regular"/>
            </a:endParaRPr>
          </a:p>
          <a:p>
            <a:pPr indent="-336550" lvl="0" marL="457200" rtl="0" algn="l">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Deadline Selasa,  01 Desember 2020 jam 23.59</a:t>
            </a:r>
            <a:endParaRPr sz="1700">
              <a:solidFill>
                <a:srgbClr val="FFFFFF"/>
              </a:solidFill>
              <a:latin typeface="Maven Pro Regular"/>
              <a:ea typeface="Maven Pro Regular"/>
              <a:cs typeface="Maven Pro Regular"/>
              <a:sym typeface="Maven Pro Regular"/>
            </a:endParaRPr>
          </a:p>
        </p:txBody>
      </p:sp>
      <p:sp>
        <p:nvSpPr>
          <p:cNvPr id="725" name="Google Shape;725;p38"/>
          <p:cNvSpPr txBox="1"/>
          <p:nvPr/>
        </p:nvSpPr>
        <p:spPr>
          <a:xfrm flipH="1">
            <a:off x="1502625" y="1579975"/>
            <a:ext cx="1972800" cy="41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accent4"/>
                </a:solidFill>
                <a:latin typeface="Maven Pro"/>
                <a:ea typeface="Maven Pro"/>
                <a:cs typeface="Maven Pro"/>
                <a:sym typeface="Maven Pro"/>
              </a:rPr>
              <a:t>Ketentuan:</a:t>
            </a:r>
            <a:endParaRPr b="1" sz="2200">
              <a:solidFill>
                <a:schemeClr val="accent4"/>
              </a:solidFill>
              <a:latin typeface="Maven Pro"/>
              <a:ea typeface="Maven Pro"/>
              <a:cs typeface="Maven Pro"/>
              <a:sym typeface="Maven Pro"/>
            </a:endParaRPr>
          </a:p>
        </p:txBody>
      </p:sp>
      <p:sp>
        <p:nvSpPr>
          <p:cNvPr id="726" name="Google Shape;726;p38"/>
          <p:cNvSpPr txBox="1"/>
          <p:nvPr/>
        </p:nvSpPr>
        <p:spPr>
          <a:xfrm flipH="1">
            <a:off x="5922700" y="1514450"/>
            <a:ext cx="1972800" cy="41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chemeClr val="accent4"/>
                </a:solidFill>
                <a:latin typeface="Maven Pro"/>
                <a:ea typeface="Maven Pro"/>
                <a:cs typeface="Maven Pro"/>
                <a:sym typeface="Maven Pro"/>
              </a:rPr>
              <a:t>Isi Laprak:</a:t>
            </a:r>
            <a:endParaRPr b="1" sz="2200">
              <a:solidFill>
                <a:schemeClr val="accent4"/>
              </a:solidFill>
              <a:latin typeface="Maven Pro"/>
              <a:ea typeface="Maven Pro"/>
              <a:cs typeface="Maven Pro"/>
              <a:sym typeface="Maven Pro"/>
            </a:endParaRPr>
          </a:p>
        </p:txBody>
      </p:sp>
      <p:sp>
        <p:nvSpPr>
          <p:cNvPr id="727" name="Google Shape;727;p38"/>
          <p:cNvSpPr txBox="1"/>
          <p:nvPr/>
        </p:nvSpPr>
        <p:spPr>
          <a:xfrm flipH="1">
            <a:off x="4889200" y="2186575"/>
            <a:ext cx="4105200" cy="26379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Cover</a:t>
            </a:r>
            <a:endParaRPr sz="1700">
              <a:solidFill>
                <a:srgbClr val="FFFFFF"/>
              </a:solidFill>
              <a:latin typeface="Maven Pro Regular"/>
              <a:ea typeface="Maven Pro Regular"/>
              <a:cs typeface="Maven Pro Regular"/>
              <a:sym typeface="Maven Pro Regular"/>
            </a:endParaRPr>
          </a:p>
          <a:p>
            <a:pPr indent="-336550" lvl="0" marL="457200" rtl="0" algn="just">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Tujuan</a:t>
            </a:r>
            <a:endParaRPr sz="1700">
              <a:solidFill>
                <a:srgbClr val="FFFFFF"/>
              </a:solidFill>
              <a:latin typeface="Maven Pro Regular"/>
              <a:ea typeface="Maven Pro Regular"/>
              <a:cs typeface="Maven Pro Regular"/>
              <a:sym typeface="Maven Pro Regular"/>
            </a:endParaRPr>
          </a:p>
          <a:p>
            <a:pPr indent="-336550" lvl="0" marL="457200" rtl="0" algn="just">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Materi</a:t>
            </a:r>
            <a:endParaRPr sz="1700">
              <a:solidFill>
                <a:srgbClr val="FFFFFF"/>
              </a:solidFill>
              <a:latin typeface="Maven Pro Regular"/>
              <a:ea typeface="Maven Pro Regular"/>
              <a:cs typeface="Maven Pro Regular"/>
              <a:sym typeface="Maven Pro Regular"/>
            </a:endParaRPr>
          </a:p>
          <a:p>
            <a:pPr indent="-336550" lvl="0" marL="457200" rtl="0" algn="just">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Contoh &amp; Latihan (Kode &amp; Screenshot Hasil Program)</a:t>
            </a:r>
            <a:endParaRPr sz="1700">
              <a:solidFill>
                <a:srgbClr val="FFFFFF"/>
              </a:solidFill>
              <a:latin typeface="Maven Pro Regular"/>
              <a:ea typeface="Maven Pro Regular"/>
              <a:cs typeface="Maven Pro Regular"/>
              <a:sym typeface="Maven Pro Regular"/>
            </a:endParaRPr>
          </a:p>
          <a:p>
            <a:pPr indent="-336550" lvl="0" marL="457200" rtl="0" algn="just">
              <a:lnSpc>
                <a:spcPct val="115000"/>
              </a:lnSpc>
              <a:spcBef>
                <a:spcPts val="0"/>
              </a:spcBef>
              <a:spcAft>
                <a:spcPts val="0"/>
              </a:spcAft>
              <a:buClr>
                <a:srgbClr val="FFFFFF"/>
              </a:buClr>
              <a:buSzPts val="1700"/>
              <a:buFont typeface="Maven Pro Regular"/>
              <a:buChar char="●"/>
            </a:pPr>
            <a:r>
              <a:rPr lang="en" sz="1700">
                <a:solidFill>
                  <a:schemeClr val="lt1"/>
                </a:solidFill>
                <a:latin typeface="Maven Pro Regular"/>
                <a:ea typeface="Maven Pro Regular"/>
                <a:cs typeface="Maven Pro Regular"/>
                <a:sym typeface="Maven Pro Regular"/>
              </a:rPr>
              <a:t>Tugas (Kode &amp; Screenshot Hasil Program)</a:t>
            </a:r>
            <a:endParaRPr sz="1700">
              <a:solidFill>
                <a:srgbClr val="FFFFFF"/>
              </a:solidFill>
              <a:latin typeface="Maven Pro Regular"/>
              <a:ea typeface="Maven Pro Regular"/>
              <a:cs typeface="Maven Pro Regular"/>
              <a:sym typeface="Maven Pro Regular"/>
            </a:endParaRPr>
          </a:p>
          <a:p>
            <a:pPr indent="-336550" lvl="0" marL="457200" rtl="0" algn="just">
              <a:lnSpc>
                <a:spcPct val="115000"/>
              </a:lnSpc>
              <a:spcBef>
                <a:spcPts val="0"/>
              </a:spcBef>
              <a:spcAft>
                <a:spcPts val="0"/>
              </a:spcAft>
              <a:buClr>
                <a:srgbClr val="FFFFFF"/>
              </a:buClr>
              <a:buSzPts val="1700"/>
              <a:buFont typeface="Maven Pro Regular"/>
              <a:buChar char="●"/>
            </a:pPr>
            <a:r>
              <a:rPr lang="en" sz="1700">
                <a:solidFill>
                  <a:srgbClr val="FFFFFF"/>
                </a:solidFill>
                <a:latin typeface="Maven Pro Regular"/>
                <a:ea typeface="Maven Pro Regular"/>
                <a:cs typeface="Maven Pro Regular"/>
                <a:sym typeface="Maven Pro Regular"/>
              </a:rPr>
              <a:t>Kesimpulan</a:t>
            </a:r>
            <a:endParaRPr sz="1700">
              <a:solidFill>
                <a:srgbClr val="FFFFFF"/>
              </a:solidFill>
              <a:latin typeface="Maven Pro Regular"/>
              <a:ea typeface="Maven Pro Regular"/>
              <a:cs typeface="Maven Pro Regular"/>
              <a:sym typeface="Maven Pro Regular"/>
            </a:endParaRPr>
          </a:p>
        </p:txBody>
      </p:sp>
      <p:cxnSp>
        <p:nvCxnSpPr>
          <p:cNvPr id="728" name="Google Shape;728;p38"/>
          <p:cNvCxnSpPr/>
          <p:nvPr/>
        </p:nvCxnSpPr>
        <p:spPr>
          <a:xfrm>
            <a:off x="4658775" y="1440725"/>
            <a:ext cx="26700" cy="3500700"/>
          </a:xfrm>
          <a:prstGeom prst="straightConnector1">
            <a:avLst/>
          </a:prstGeom>
          <a:noFill/>
          <a:ln cap="flat" cmpd="sng" w="38100">
            <a:solidFill>
              <a:schemeClr val="accent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9"/>
          <p:cNvSpPr txBox="1"/>
          <p:nvPr/>
        </p:nvSpPr>
        <p:spPr>
          <a:xfrm>
            <a:off x="826050" y="1420500"/>
            <a:ext cx="7491900" cy="13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2"/>
                </a:solidFill>
                <a:latin typeface="Maven Pro"/>
                <a:ea typeface="Maven Pro"/>
                <a:cs typeface="Maven Pro"/>
                <a:sym typeface="Maven Pro"/>
              </a:rPr>
              <a:t>Siap-Siap U</a:t>
            </a:r>
            <a:r>
              <a:rPr b="1" lang="en" sz="6000">
                <a:solidFill>
                  <a:schemeClr val="accent2"/>
                </a:solidFill>
                <a:latin typeface="Maven Pro"/>
                <a:ea typeface="Maven Pro"/>
                <a:cs typeface="Maven Pro"/>
                <a:sym typeface="Maven Pro"/>
              </a:rPr>
              <a:t>AS</a:t>
            </a:r>
            <a:endParaRPr b="1" sz="6000">
              <a:solidFill>
                <a:schemeClr val="accent2"/>
              </a:solidFill>
              <a:latin typeface="Maven Pro"/>
              <a:ea typeface="Maven Pro"/>
              <a:cs typeface="Maven Pro"/>
              <a:sym typeface="Maven Pro"/>
            </a:endParaRPr>
          </a:p>
        </p:txBody>
      </p:sp>
      <p:sp>
        <p:nvSpPr>
          <p:cNvPr id="734" name="Google Shape;734;p39"/>
          <p:cNvSpPr txBox="1"/>
          <p:nvPr>
            <p:ph idx="2" type="body"/>
          </p:nvPr>
        </p:nvSpPr>
        <p:spPr>
          <a:xfrm>
            <a:off x="680400" y="2981325"/>
            <a:ext cx="7783200" cy="55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solidFill>
                  <a:schemeClr val="accent4"/>
                </a:solidFill>
              </a:rPr>
              <a:t>Semua tugas harus sudah dikumpulkan</a:t>
            </a:r>
            <a:endParaRPr b="1" sz="2400">
              <a:solidFill>
                <a:schemeClr val="accent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0"/>
          <p:cNvSpPr txBox="1"/>
          <p:nvPr>
            <p:ph type="ctrTitle"/>
          </p:nvPr>
        </p:nvSpPr>
        <p:spPr>
          <a:xfrm>
            <a:off x="3044100" y="3247750"/>
            <a:ext cx="3055800" cy="54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Maven Pro"/>
                <a:ea typeface="Maven Pro"/>
                <a:cs typeface="Maven Pro"/>
                <a:sym typeface="Maven Pro"/>
              </a:rPr>
              <a:t>— </a:t>
            </a:r>
            <a:r>
              <a:rPr b="1" lang="en">
                <a:solidFill>
                  <a:schemeClr val="accent4"/>
                </a:solidFill>
                <a:latin typeface="Maven Pro"/>
                <a:ea typeface="Maven Pro"/>
                <a:cs typeface="Maven Pro"/>
                <a:sym typeface="Maven Pro"/>
              </a:rPr>
              <a:t>Steve Jobs</a:t>
            </a:r>
            <a:endParaRPr b="1">
              <a:solidFill>
                <a:schemeClr val="accent4"/>
              </a:solidFill>
              <a:latin typeface="Maven Pro"/>
              <a:ea typeface="Maven Pro"/>
              <a:cs typeface="Maven Pro"/>
              <a:sym typeface="Maven Pro"/>
            </a:endParaRPr>
          </a:p>
        </p:txBody>
      </p:sp>
      <p:sp>
        <p:nvSpPr>
          <p:cNvPr id="740" name="Google Shape;740;p40"/>
          <p:cNvSpPr txBox="1"/>
          <p:nvPr>
            <p:ph idx="1" type="subTitle"/>
          </p:nvPr>
        </p:nvSpPr>
        <p:spPr>
          <a:xfrm>
            <a:off x="2144250" y="1396950"/>
            <a:ext cx="4855500" cy="17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2"/>
                </a:solidFill>
                <a:latin typeface="Maven Pro Regular"/>
                <a:ea typeface="Maven Pro Regular"/>
                <a:cs typeface="Maven Pro Regular"/>
                <a:sym typeface="Maven Pro Regular"/>
              </a:rPr>
              <a:t>“Everyone in this country should learn how to program because it teaches you how to think”</a:t>
            </a:r>
            <a:endParaRPr sz="2400">
              <a:solidFill>
                <a:schemeClr val="accent2"/>
              </a:solidFill>
              <a:latin typeface="Maven Pro Regular"/>
              <a:ea typeface="Maven Pro Regular"/>
              <a:cs typeface="Maven Pro Regular"/>
              <a:sym typeface="Maven Pro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4"/>
          <p:cNvSpPr txBox="1"/>
          <p:nvPr>
            <p:ph type="ctrTitle"/>
          </p:nvPr>
        </p:nvSpPr>
        <p:spPr>
          <a:xfrm>
            <a:off x="1370525" y="1023600"/>
            <a:ext cx="62799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rgbClr val="FFD6E1"/>
                </a:solidFill>
                <a:latin typeface="Maven Pro"/>
                <a:ea typeface="Maven Pro"/>
                <a:cs typeface="Maven Pro"/>
                <a:sym typeface="Maven Pro"/>
              </a:rPr>
              <a:t>Review</a:t>
            </a:r>
            <a:endParaRPr b="1" sz="4200">
              <a:solidFill>
                <a:srgbClr val="FFD6E1"/>
              </a:solidFill>
              <a:latin typeface="Maven Pro"/>
              <a:ea typeface="Maven Pro"/>
              <a:cs typeface="Maven Pro"/>
              <a:sym typeface="Maven Pro"/>
            </a:endParaRPr>
          </a:p>
        </p:txBody>
      </p:sp>
      <p:sp>
        <p:nvSpPr>
          <p:cNvPr id="486" name="Google Shape;486;p24"/>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1369950" y="3869000"/>
            <a:ext cx="2007727"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txBox="1"/>
          <p:nvPr>
            <p:ph type="ctrTitle"/>
          </p:nvPr>
        </p:nvSpPr>
        <p:spPr>
          <a:xfrm>
            <a:off x="1432050" y="1963975"/>
            <a:ext cx="6279900" cy="11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solidFill>
                  <a:schemeClr val="accent4"/>
                </a:solidFill>
                <a:latin typeface="Maven Pro"/>
                <a:ea typeface="Maven Pro"/>
                <a:cs typeface="Maven Pro"/>
                <a:sym typeface="Maven Pro"/>
              </a:rPr>
              <a:t>Pointer</a:t>
            </a:r>
            <a:endParaRPr b="1" sz="2800">
              <a:solidFill>
                <a:schemeClr val="accent4"/>
              </a:solidFill>
              <a:latin typeface="Maven Pro"/>
              <a:ea typeface="Maven Pro"/>
              <a:cs typeface="Maven Pro"/>
              <a:sym typeface="Maven Pro"/>
            </a:endParaRPr>
          </a:p>
          <a:p>
            <a:pPr indent="0" lvl="0" marL="0" rtl="0" algn="ctr">
              <a:spcBef>
                <a:spcPts val="0"/>
              </a:spcBef>
              <a:spcAft>
                <a:spcPts val="0"/>
              </a:spcAft>
              <a:buNone/>
            </a:pPr>
            <a:r>
              <a:rPr b="1" lang="en" sz="2800">
                <a:solidFill>
                  <a:schemeClr val="accent4"/>
                </a:solidFill>
                <a:latin typeface="Maven Pro"/>
                <a:ea typeface="Maven Pro"/>
                <a:cs typeface="Maven Pro"/>
                <a:sym typeface="Maven Pro"/>
              </a:rPr>
              <a:t>Pointer to</a:t>
            </a:r>
            <a:r>
              <a:rPr b="1" lang="en" sz="2800">
                <a:solidFill>
                  <a:schemeClr val="accent4"/>
                </a:solidFill>
                <a:latin typeface="Maven Pro"/>
                <a:ea typeface="Maven Pro"/>
                <a:cs typeface="Maven Pro"/>
                <a:sym typeface="Maven Pro"/>
              </a:rPr>
              <a:t> Record</a:t>
            </a:r>
            <a:endParaRPr b="1" sz="2800">
              <a:solidFill>
                <a:schemeClr val="accent4"/>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5"/>
          <p:cNvSpPr txBox="1"/>
          <p:nvPr>
            <p:ph type="ctrTitle"/>
          </p:nvPr>
        </p:nvSpPr>
        <p:spPr>
          <a:xfrm>
            <a:off x="1370375" y="2153100"/>
            <a:ext cx="62799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2"/>
                </a:solidFill>
                <a:latin typeface="Maven Pro"/>
                <a:ea typeface="Maven Pro"/>
                <a:cs typeface="Maven Pro"/>
                <a:sym typeface="Maven Pro"/>
              </a:rPr>
              <a:t>Operasi</a:t>
            </a:r>
            <a:r>
              <a:rPr b="1" lang="en" sz="4200">
                <a:solidFill>
                  <a:srgbClr val="FFD6E1"/>
                </a:solidFill>
                <a:latin typeface="Maven Pro"/>
                <a:ea typeface="Maven Pro"/>
                <a:cs typeface="Maven Pro"/>
                <a:sym typeface="Maven Pro"/>
              </a:rPr>
              <a:t> File</a:t>
            </a:r>
            <a:endParaRPr b="1" sz="4200">
              <a:solidFill>
                <a:srgbClr val="FFD6E1"/>
              </a:solidFill>
              <a:latin typeface="Maven Pro"/>
              <a:ea typeface="Maven Pro"/>
              <a:cs typeface="Maven Pro"/>
              <a:sym typeface="Maven Pro"/>
            </a:endParaRPr>
          </a:p>
        </p:txBody>
      </p:sp>
      <p:sp>
        <p:nvSpPr>
          <p:cNvPr id="494" name="Google Shape;494;p2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1369950" y="3869000"/>
            <a:ext cx="2007727"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6"/>
          <p:cNvSpPr txBox="1"/>
          <p:nvPr>
            <p:ph idx="1" type="body"/>
          </p:nvPr>
        </p:nvSpPr>
        <p:spPr>
          <a:xfrm>
            <a:off x="618825" y="903950"/>
            <a:ext cx="6836400" cy="3035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File yang pola penyimpanan datanya dalam bentuk karakter, dipakai untuk menyimpan data seperti karakter &amp; string.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Dalam bahasa pemrograman C++ dapat dilakukan operasi file dengan menggunakan:</a:t>
            </a:r>
            <a:endParaRPr/>
          </a:p>
          <a:p>
            <a:pPr indent="-342900" lvl="0" marL="457200" rtl="0" algn="just">
              <a:lnSpc>
                <a:spcPct val="115000"/>
              </a:lnSpc>
              <a:spcBef>
                <a:spcPts val="0"/>
              </a:spcBef>
              <a:spcAft>
                <a:spcPts val="0"/>
              </a:spcAft>
              <a:buSzPts val="1800"/>
              <a:buAutoNum type="arabicPeriod"/>
            </a:pPr>
            <a:r>
              <a:rPr b="1" lang="en"/>
              <a:t>Ifstream</a:t>
            </a:r>
            <a:r>
              <a:rPr lang="en"/>
              <a:t> memberikan output dengan membaca isi file.</a:t>
            </a:r>
            <a:endParaRPr/>
          </a:p>
          <a:p>
            <a:pPr indent="-342900" lvl="0" marL="457200" rtl="0" algn="just">
              <a:lnSpc>
                <a:spcPct val="115000"/>
              </a:lnSpc>
              <a:spcBef>
                <a:spcPts val="0"/>
              </a:spcBef>
              <a:spcAft>
                <a:spcPts val="0"/>
              </a:spcAft>
              <a:buSzPts val="1800"/>
              <a:buAutoNum type="arabicPeriod"/>
            </a:pPr>
            <a:r>
              <a:rPr b="1" lang="en"/>
              <a:t>Ofstream</a:t>
            </a:r>
            <a:r>
              <a:rPr lang="en"/>
              <a:t> memberikan input dengan menuliskan isi file.</a:t>
            </a:r>
            <a:endParaRPr/>
          </a:p>
          <a:p>
            <a:pPr indent="-342900" lvl="0" marL="457200" rtl="0" algn="just">
              <a:lnSpc>
                <a:spcPct val="115000"/>
              </a:lnSpc>
              <a:spcBef>
                <a:spcPts val="0"/>
              </a:spcBef>
              <a:spcAft>
                <a:spcPts val="0"/>
              </a:spcAft>
              <a:buSzPts val="1800"/>
              <a:buAutoNum type="arabicPeriod"/>
            </a:pPr>
            <a:r>
              <a:rPr b="1" lang="en"/>
              <a:t>Fstream</a:t>
            </a:r>
            <a:r>
              <a:rPr lang="en"/>
              <a:t> melakukan keduanya.</a:t>
            </a:r>
            <a:endParaRPr/>
          </a:p>
          <a:p>
            <a:pPr indent="0" lvl="0" marL="457200" rtl="0" algn="just">
              <a:lnSpc>
                <a:spcPct val="115000"/>
              </a:lnSpc>
              <a:spcBef>
                <a:spcPts val="0"/>
              </a:spcBef>
              <a:spcAft>
                <a:spcPts val="0"/>
              </a:spcAft>
              <a:buNone/>
            </a:pPr>
            <a:r>
              <a:rPr lang="en"/>
              <a:t>Contoh : penulisan pada file text yang berformat .txt</a:t>
            </a:r>
            <a:endParaRPr/>
          </a:p>
        </p:txBody>
      </p:sp>
      <p:sp>
        <p:nvSpPr>
          <p:cNvPr id="501" name="Google Shape;501;p26"/>
          <p:cNvSpPr txBox="1"/>
          <p:nvPr>
            <p:ph type="ctrTitle"/>
          </p:nvPr>
        </p:nvSpPr>
        <p:spPr>
          <a:xfrm>
            <a:off x="618825" y="293475"/>
            <a:ext cx="3468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Operasi File</a:t>
            </a:r>
            <a:endParaRPr>
              <a:solidFill>
                <a:schemeClr val="accent2"/>
              </a:solidFill>
            </a:endParaRPr>
          </a:p>
        </p:txBody>
      </p:sp>
      <p:grpSp>
        <p:nvGrpSpPr>
          <p:cNvPr id="502" name="Google Shape;502;p26"/>
          <p:cNvGrpSpPr/>
          <p:nvPr/>
        </p:nvGrpSpPr>
        <p:grpSpPr>
          <a:xfrm>
            <a:off x="7686104" y="-476250"/>
            <a:ext cx="2291257" cy="2922300"/>
            <a:chOff x="4882900" y="-64350"/>
            <a:chExt cx="2493750" cy="2922300"/>
          </a:xfrm>
        </p:grpSpPr>
        <p:sp>
          <p:nvSpPr>
            <p:cNvPr id="503" name="Google Shape;503;p2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7"/>
          <p:cNvSpPr txBox="1"/>
          <p:nvPr>
            <p:ph type="ctrTitle"/>
          </p:nvPr>
        </p:nvSpPr>
        <p:spPr>
          <a:xfrm>
            <a:off x="603900" y="424475"/>
            <a:ext cx="6306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Contoh Fungsi Operasi File Teks</a:t>
            </a:r>
            <a:endParaRPr b="1">
              <a:solidFill>
                <a:schemeClr val="lt2"/>
              </a:solidFill>
            </a:endParaRPr>
          </a:p>
        </p:txBody>
      </p:sp>
      <p:grpSp>
        <p:nvGrpSpPr>
          <p:cNvPr id="513" name="Google Shape;513;p27"/>
          <p:cNvGrpSpPr/>
          <p:nvPr/>
        </p:nvGrpSpPr>
        <p:grpSpPr>
          <a:xfrm>
            <a:off x="5587186" y="1220544"/>
            <a:ext cx="119309" cy="2856120"/>
            <a:chOff x="4834661" y="1213469"/>
            <a:chExt cx="119309" cy="2856120"/>
          </a:xfrm>
        </p:grpSpPr>
        <p:sp>
          <p:nvSpPr>
            <p:cNvPr id="514" name="Google Shape;514;p27"/>
            <p:cNvSpPr/>
            <p:nvPr/>
          </p:nvSpPr>
          <p:spPr>
            <a:xfrm>
              <a:off x="4834661" y="2061506"/>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4834661" y="1984420"/>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4834661" y="2138592"/>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4834661" y="2215172"/>
              <a:ext cx="119309" cy="36472"/>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4834661" y="2292258"/>
              <a:ext cx="119309" cy="36502"/>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4834661" y="1676046"/>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4834661" y="1598930"/>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4834661" y="1753132"/>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4834661" y="1830218"/>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4834661" y="1907304"/>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4834661" y="1290556"/>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4834661" y="1213469"/>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4834661" y="1367672"/>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4834661" y="1444758"/>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4834661" y="1521844"/>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4834661" y="2373516"/>
              <a:ext cx="119309" cy="1696074"/>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0" name="Google Shape;530;p27"/>
          <p:cNvPicPr preferRelativeResize="0"/>
          <p:nvPr/>
        </p:nvPicPr>
        <p:blipFill>
          <a:blip r:embed="rId3">
            <a:alphaModFix/>
          </a:blip>
          <a:stretch>
            <a:fillRect/>
          </a:stretch>
        </p:blipFill>
        <p:spPr>
          <a:xfrm>
            <a:off x="5921914" y="2278568"/>
            <a:ext cx="2375836" cy="1025107"/>
          </a:xfrm>
          <a:prstGeom prst="rect">
            <a:avLst/>
          </a:prstGeom>
          <a:noFill/>
          <a:ln cap="flat" cmpd="sng" w="19050">
            <a:solidFill>
              <a:schemeClr val="lt1"/>
            </a:solidFill>
            <a:prstDash val="solid"/>
            <a:round/>
            <a:headEnd len="sm" w="sm" type="none"/>
            <a:tailEnd len="sm" w="sm" type="none"/>
          </a:ln>
        </p:spPr>
      </p:pic>
      <p:sp>
        <p:nvSpPr>
          <p:cNvPr id="531" name="Google Shape;531;p27"/>
          <p:cNvSpPr txBox="1"/>
          <p:nvPr/>
        </p:nvSpPr>
        <p:spPr>
          <a:xfrm>
            <a:off x="5835375" y="1839813"/>
            <a:ext cx="12480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Maven Pro"/>
                <a:ea typeface="Maven Pro"/>
                <a:cs typeface="Maven Pro"/>
                <a:sym typeface="Maven Pro"/>
              </a:rPr>
              <a:t>Biasakan!</a:t>
            </a:r>
            <a:endParaRPr b="1" sz="1500">
              <a:solidFill>
                <a:schemeClr val="lt1"/>
              </a:solidFill>
              <a:latin typeface="Maven Pro"/>
              <a:ea typeface="Maven Pro"/>
              <a:cs typeface="Maven Pro"/>
              <a:sym typeface="Maven Pro"/>
            </a:endParaRPr>
          </a:p>
        </p:txBody>
      </p:sp>
      <p:pic>
        <p:nvPicPr>
          <p:cNvPr id="532" name="Google Shape;532;p27"/>
          <p:cNvPicPr preferRelativeResize="0"/>
          <p:nvPr/>
        </p:nvPicPr>
        <p:blipFill>
          <a:blip r:embed="rId4">
            <a:alphaModFix/>
          </a:blip>
          <a:stretch>
            <a:fillRect/>
          </a:stretch>
        </p:blipFill>
        <p:spPr>
          <a:xfrm>
            <a:off x="656100" y="1533525"/>
            <a:ext cx="4257675" cy="20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8"/>
          <p:cNvSpPr txBox="1"/>
          <p:nvPr>
            <p:ph type="ctrTitle"/>
          </p:nvPr>
        </p:nvSpPr>
        <p:spPr>
          <a:xfrm>
            <a:off x="536825" y="491600"/>
            <a:ext cx="4684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Menulis Teks ke Dalam File</a:t>
            </a:r>
            <a:endParaRPr b="1">
              <a:solidFill>
                <a:schemeClr val="accent2"/>
              </a:solidFill>
            </a:endParaRPr>
          </a:p>
        </p:txBody>
      </p:sp>
      <p:grpSp>
        <p:nvGrpSpPr>
          <p:cNvPr id="538" name="Google Shape;538;p28"/>
          <p:cNvGrpSpPr/>
          <p:nvPr/>
        </p:nvGrpSpPr>
        <p:grpSpPr>
          <a:xfrm>
            <a:off x="5587186" y="1220544"/>
            <a:ext cx="119309" cy="2856120"/>
            <a:chOff x="4834661" y="1213469"/>
            <a:chExt cx="119309" cy="2856120"/>
          </a:xfrm>
        </p:grpSpPr>
        <p:sp>
          <p:nvSpPr>
            <p:cNvPr id="539" name="Google Shape;539;p28"/>
            <p:cNvSpPr/>
            <p:nvPr/>
          </p:nvSpPr>
          <p:spPr>
            <a:xfrm>
              <a:off x="4834661" y="2061506"/>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4834661" y="1984420"/>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4834661" y="2138592"/>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4834661" y="2215172"/>
              <a:ext cx="119309" cy="36472"/>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4834661" y="2292258"/>
              <a:ext cx="119309" cy="36502"/>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4834661" y="1676046"/>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4834661" y="1598930"/>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4834661" y="1753132"/>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4834661" y="1830218"/>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4834661" y="1907304"/>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4834661" y="1290556"/>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4834661" y="1213469"/>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4834661" y="1367672"/>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4834661" y="1444758"/>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4834661" y="1521844"/>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4834661" y="2373516"/>
              <a:ext cx="119309" cy="1696074"/>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5" name="Google Shape;555;p28"/>
          <p:cNvPicPr preferRelativeResize="0"/>
          <p:nvPr/>
        </p:nvPicPr>
        <p:blipFill>
          <a:blip r:embed="rId3">
            <a:alphaModFix/>
          </a:blip>
          <a:stretch>
            <a:fillRect/>
          </a:stretch>
        </p:blipFill>
        <p:spPr>
          <a:xfrm>
            <a:off x="536825" y="1665725"/>
            <a:ext cx="4881350" cy="1431550"/>
          </a:xfrm>
          <a:prstGeom prst="rect">
            <a:avLst/>
          </a:prstGeom>
          <a:noFill/>
          <a:ln>
            <a:noFill/>
          </a:ln>
        </p:spPr>
      </p:pic>
      <p:sp>
        <p:nvSpPr>
          <p:cNvPr id="556" name="Google Shape;556;p28"/>
          <p:cNvSpPr txBox="1"/>
          <p:nvPr/>
        </p:nvSpPr>
        <p:spPr>
          <a:xfrm>
            <a:off x="5741325" y="1707575"/>
            <a:ext cx="3264900" cy="124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aven Pro"/>
                <a:ea typeface="Maven Pro"/>
                <a:cs typeface="Maven Pro"/>
                <a:sym typeface="Maven Pro"/>
              </a:rPr>
              <a:t>Perintah </a:t>
            </a:r>
            <a:r>
              <a:rPr b="1" lang="en">
                <a:solidFill>
                  <a:srgbClr val="FFFFFF"/>
                </a:solidFill>
                <a:latin typeface="Maven Pro"/>
                <a:ea typeface="Maven Pro"/>
                <a:cs typeface="Maven Pro"/>
                <a:sym typeface="Maven Pro"/>
              </a:rPr>
              <a:t>fileteks.open(nFile);</a:t>
            </a:r>
            <a:r>
              <a:rPr lang="en">
                <a:solidFill>
                  <a:srgbClr val="FFFFFF"/>
                </a:solidFill>
                <a:latin typeface="Maven Pro"/>
                <a:ea typeface="Maven Pro"/>
                <a:cs typeface="Maven Pro"/>
                <a:sym typeface="Maven Pro"/>
              </a:rPr>
              <a:t> akan membuka file berdasarkan nama file dari parameter fungsi yang diberikan. Jika file tersebut belum ada maka akan dibuat secara otomatis</a:t>
            </a:r>
            <a:endParaRPr>
              <a:solidFill>
                <a:srgbClr val="FFFFFF"/>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p29"/>
          <p:cNvGrpSpPr/>
          <p:nvPr/>
        </p:nvGrpSpPr>
        <p:grpSpPr>
          <a:xfrm>
            <a:off x="5587186" y="1220544"/>
            <a:ext cx="119309" cy="2856120"/>
            <a:chOff x="4834661" y="1213469"/>
            <a:chExt cx="119309" cy="2856120"/>
          </a:xfrm>
        </p:grpSpPr>
        <p:sp>
          <p:nvSpPr>
            <p:cNvPr id="562" name="Google Shape;562;p29"/>
            <p:cNvSpPr/>
            <p:nvPr/>
          </p:nvSpPr>
          <p:spPr>
            <a:xfrm>
              <a:off x="4834661" y="2061506"/>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4834661" y="1984420"/>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4834661" y="2138592"/>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4834661" y="2215172"/>
              <a:ext cx="119309" cy="36472"/>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4834661" y="2292258"/>
              <a:ext cx="119309" cy="36502"/>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4834661" y="1676046"/>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4834661" y="1598930"/>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4834661" y="1753132"/>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4834661" y="1830218"/>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4834661" y="1907304"/>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4834661" y="1290556"/>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4834661" y="1213469"/>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4834661" y="1367672"/>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4834661" y="1444758"/>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4834661" y="1521844"/>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4834661" y="2373516"/>
              <a:ext cx="119309" cy="1696074"/>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29"/>
          <p:cNvSpPr txBox="1"/>
          <p:nvPr>
            <p:ph type="ctrTitle"/>
          </p:nvPr>
        </p:nvSpPr>
        <p:spPr>
          <a:xfrm>
            <a:off x="552725" y="504525"/>
            <a:ext cx="464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Menambah Data pada File</a:t>
            </a:r>
            <a:endParaRPr b="1">
              <a:solidFill>
                <a:schemeClr val="accent2"/>
              </a:solidFill>
            </a:endParaRPr>
          </a:p>
        </p:txBody>
      </p:sp>
      <p:pic>
        <p:nvPicPr>
          <p:cNvPr id="579" name="Google Shape;579;p29"/>
          <p:cNvPicPr preferRelativeResize="0"/>
          <p:nvPr/>
        </p:nvPicPr>
        <p:blipFill>
          <a:blip r:embed="rId3">
            <a:alphaModFix/>
          </a:blip>
          <a:stretch>
            <a:fillRect/>
          </a:stretch>
        </p:blipFill>
        <p:spPr>
          <a:xfrm>
            <a:off x="552725" y="1842139"/>
            <a:ext cx="4895825" cy="1459225"/>
          </a:xfrm>
          <a:prstGeom prst="rect">
            <a:avLst/>
          </a:prstGeom>
          <a:noFill/>
          <a:ln>
            <a:noFill/>
          </a:ln>
        </p:spPr>
      </p:pic>
      <p:sp>
        <p:nvSpPr>
          <p:cNvPr id="580" name="Google Shape;580;p29"/>
          <p:cNvSpPr txBox="1"/>
          <p:nvPr/>
        </p:nvSpPr>
        <p:spPr>
          <a:xfrm>
            <a:off x="5751200" y="1606353"/>
            <a:ext cx="3264900" cy="193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aven Pro"/>
                <a:ea typeface="Maven Pro"/>
                <a:cs typeface="Maven Pro"/>
                <a:sym typeface="Maven Pro"/>
              </a:rPr>
              <a:t>Perintah </a:t>
            </a:r>
            <a:r>
              <a:rPr b="1" lang="en">
                <a:solidFill>
                  <a:srgbClr val="FFFFFF"/>
                </a:solidFill>
                <a:latin typeface="Maven Pro"/>
                <a:ea typeface="Maven Pro"/>
                <a:cs typeface="Maven Pro"/>
                <a:sym typeface="Maven Pro"/>
              </a:rPr>
              <a:t>ios::app</a:t>
            </a:r>
            <a:r>
              <a:rPr lang="en">
                <a:solidFill>
                  <a:srgbClr val="FFFFFF"/>
                </a:solidFill>
                <a:latin typeface="Maven Pro"/>
                <a:ea typeface="Maven Pro"/>
                <a:cs typeface="Maven Pro"/>
                <a:sym typeface="Maven Pro"/>
              </a:rPr>
              <a:t> pada </a:t>
            </a:r>
            <a:r>
              <a:rPr b="1" lang="en">
                <a:solidFill>
                  <a:srgbClr val="FFFFFF"/>
                </a:solidFill>
                <a:latin typeface="Maven Pro"/>
                <a:ea typeface="Maven Pro"/>
                <a:cs typeface="Maven Pro"/>
                <a:sym typeface="Maven Pro"/>
              </a:rPr>
              <a:t>open()</a:t>
            </a:r>
            <a:r>
              <a:rPr lang="en">
                <a:solidFill>
                  <a:srgbClr val="FFFFFF"/>
                </a:solidFill>
                <a:latin typeface="Maven Pro"/>
                <a:ea typeface="Maven Pro"/>
                <a:cs typeface="Maven Pro"/>
                <a:sym typeface="Maven Pro"/>
              </a:rPr>
              <a:t>  digunakan untuk menambahkan data pada suatu file. Data ditambahkan di akhir file, sehingga data sebelumnya pada file yang sama tidak hilang. Jika file yang dimaksud tidak ditemukan maka program akan membuat file baru.</a:t>
            </a:r>
            <a:endParaRPr>
              <a:solidFill>
                <a:srgbClr val="FFFFFF"/>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0"/>
          <p:cNvSpPr txBox="1"/>
          <p:nvPr>
            <p:ph type="ctrTitle"/>
          </p:nvPr>
        </p:nvSpPr>
        <p:spPr>
          <a:xfrm>
            <a:off x="498225" y="301925"/>
            <a:ext cx="6093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Mengecek Keberadaan Suatu File</a:t>
            </a:r>
            <a:endParaRPr b="1">
              <a:solidFill>
                <a:schemeClr val="accent2"/>
              </a:solidFill>
            </a:endParaRPr>
          </a:p>
        </p:txBody>
      </p:sp>
      <p:grpSp>
        <p:nvGrpSpPr>
          <p:cNvPr id="586" name="Google Shape;586;p30"/>
          <p:cNvGrpSpPr/>
          <p:nvPr/>
        </p:nvGrpSpPr>
        <p:grpSpPr>
          <a:xfrm>
            <a:off x="5587186" y="1220544"/>
            <a:ext cx="119309" cy="2856120"/>
            <a:chOff x="4834661" y="1213469"/>
            <a:chExt cx="119309" cy="2856120"/>
          </a:xfrm>
        </p:grpSpPr>
        <p:sp>
          <p:nvSpPr>
            <p:cNvPr id="587" name="Google Shape;587;p30"/>
            <p:cNvSpPr/>
            <p:nvPr/>
          </p:nvSpPr>
          <p:spPr>
            <a:xfrm>
              <a:off x="4834661" y="2061506"/>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4834661" y="1984420"/>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4834661" y="2138592"/>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4834661" y="2215172"/>
              <a:ext cx="119309" cy="36472"/>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4834661" y="2292258"/>
              <a:ext cx="119309" cy="36502"/>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4834661" y="1676046"/>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4834661" y="1598930"/>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4834661" y="1753132"/>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4834661" y="1830218"/>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4834661" y="1907304"/>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4834661" y="1290556"/>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4834661" y="1213469"/>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4834661" y="1367672"/>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4834661" y="1444758"/>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4834661" y="1521844"/>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4834661" y="2373516"/>
              <a:ext cx="119309" cy="1696074"/>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30"/>
          <p:cNvSpPr txBox="1"/>
          <p:nvPr/>
        </p:nvSpPr>
        <p:spPr>
          <a:xfrm>
            <a:off x="5818325" y="1833600"/>
            <a:ext cx="3264900" cy="147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aven Pro"/>
                <a:ea typeface="Maven Pro"/>
                <a:cs typeface="Maven Pro"/>
                <a:sym typeface="Maven Pro"/>
              </a:rPr>
              <a:t>Function </a:t>
            </a:r>
            <a:r>
              <a:rPr b="1" lang="en">
                <a:solidFill>
                  <a:srgbClr val="FFFFFF"/>
                </a:solidFill>
                <a:latin typeface="Maven Pro"/>
                <a:ea typeface="Maven Pro"/>
                <a:cs typeface="Maven Pro"/>
                <a:sym typeface="Maven Pro"/>
              </a:rPr>
              <a:t>fail()</a:t>
            </a:r>
            <a:r>
              <a:rPr lang="en">
                <a:solidFill>
                  <a:srgbClr val="FFFFFF"/>
                </a:solidFill>
                <a:latin typeface="Maven Pro"/>
                <a:ea typeface="Maven Pro"/>
                <a:cs typeface="Maven Pro"/>
                <a:sym typeface="Maven Pro"/>
              </a:rPr>
              <a:t> akan mengembalikan nilai </a:t>
            </a:r>
            <a:r>
              <a:rPr b="1" lang="en">
                <a:solidFill>
                  <a:srgbClr val="FFFFFF"/>
                </a:solidFill>
                <a:latin typeface="Maven Pro"/>
                <a:ea typeface="Maven Pro"/>
                <a:cs typeface="Maven Pro"/>
                <a:sym typeface="Maven Pro"/>
              </a:rPr>
              <a:t>true</a:t>
            </a:r>
            <a:r>
              <a:rPr lang="en">
                <a:solidFill>
                  <a:srgbClr val="FFFFFF"/>
                </a:solidFill>
                <a:latin typeface="Maven Pro"/>
                <a:ea typeface="Maven Pro"/>
                <a:cs typeface="Maven Pro"/>
                <a:sym typeface="Maven Pro"/>
              </a:rPr>
              <a:t> jika operasi baca dan tulis mengalami kegagalan, yang disebabkan oleh kesalahan logika (logical error) atau kesalahan baca/tulis (read/writing error).</a:t>
            </a:r>
            <a:endParaRPr>
              <a:solidFill>
                <a:srgbClr val="FFFFFF"/>
              </a:solidFill>
              <a:latin typeface="Maven Pro"/>
              <a:ea typeface="Maven Pro"/>
              <a:cs typeface="Maven Pro"/>
              <a:sym typeface="Maven Pro"/>
            </a:endParaRPr>
          </a:p>
        </p:txBody>
      </p:sp>
      <p:pic>
        <p:nvPicPr>
          <p:cNvPr id="604" name="Google Shape;604;p30"/>
          <p:cNvPicPr preferRelativeResize="0"/>
          <p:nvPr/>
        </p:nvPicPr>
        <p:blipFill>
          <a:blip r:embed="rId3">
            <a:alphaModFix/>
          </a:blip>
          <a:stretch>
            <a:fillRect/>
          </a:stretch>
        </p:blipFill>
        <p:spPr>
          <a:xfrm>
            <a:off x="557875" y="1646875"/>
            <a:ext cx="4768400" cy="18497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grpSp>
        <p:nvGrpSpPr>
          <p:cNvPr id="609" name="Google Shape;609;p31"/>
          <p:cNvGrpSpPr/>
          <p:nvPr/>
        </p:nvGrpSpPr>
        <p:grpSpPr>
          <a:xfrm>
            <a:off x="5587186" y="1220544"/>
            <a:ext cx="119309" cy="2856120"/>
            <a:chOff x="4834661" y="1213469"/>
            <a:chExt cx="119309" cy="2856120"/>
          </a:xfrm>
        </p:grpSpPr>
        <p:sp>
          <p:nvSpPr>
            <p:cNvPr id="610" name="Google Shape;610;p31"/>
            <p:cNvSpPr/>
            <p:nvPr/>
          </p:nvSpPr>
          <p:spPr>
            <a:xfrm>
              <a:off x="4834661" y="2061506"/>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4834661" y="1984420"/>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4834661" y="2138592"/>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4834661" y="2215172"/>
              <a:ext cx="119309" cy="36472"/>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4834661" y="2292258"/>
              <a:ext cx="119309" cy="36502"/>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4834661" y="1676046"/>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4834661" y="1598930"/>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4834661" y="1753132"/>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4834661" y="1830218"/>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4834661" y="1907304"/>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4834661" y="1290556"/>
              <a:ext cx="119309" cy="35995"/>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4834661" y="1213469"/>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4834661" y="1367672"/>
              <a:ext cx="119309" cy="35966"/>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4834661" y="1444758"/>
              <a:ext cx="119309" cy="35966"/>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4834661" y="1521844"/>
              <a:ext cx="119309" cy="35966"/>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4834661" y="2373516"/>
              <a:ext cx="119309" cy="1696074"/>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31"/>
          <p:cNvSpPr txBox="1"/>
          <p:nvPr>
            <p:ph type="ctrTitle"/>
          </p:nvPr>
        </p:nvSpPr>
        <p:spPr>
          <a:xfrm>
            <a:off x="544000" y="437175"/>
            <a:ext cx="464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Operasi Berbasis Karakter</a:t>
            </a:r>
            <a:endParaRPr b="1">
              <a:solidFill>
                <a:schemeClr val="accent2"/>
              </a:solidFill>
            </a:endParaRPr>
          </a:p>
        </p:txBody>
      </p:sp>
      <p:sp>
        <p:nvSpPr>
          <p:cNvPr id="627" name="Google Shape;627;p31"/>
          <p:cNvSpPr txBox="1"/>
          <p:nvPr/>
        </p:nvSpPr>
        <p:spPr>
          <a:xfrm>
            <a:off x="5758700" y="2063688"/>
            <a:ext cx="3264900" cy="101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Maven Pro"/>
                <a:ea typeface="Maven Pro"/>
                <a:cs typeface="Maven Pro"/>
                <a:sym typeface="Maven Pro"/>
              </a:rPr>
              <a:t>Operasi file juga dapat dilakukan dalam bentuk karakter. Operasi ini didukung oleh function </a:t>
            </a:r>
            <a:r>
              <a:rPr b="1" lang="en">
                <a:solidFill>
                  <a:srgbClr val="FFFFFF"/>
                </a:solidFill>
                <a:latin typeface="Maven Pro"/>
                <a:ea typeface="Maven Pro"/>
                <a:cs typeface="Maven Pro"/>
                <a:sym typeface="Maven Pro"/>
              </a:rPr>
              <a:t>put()</a:t>
            </a:r>
            <a:r>
              <a:rPr lang="en">
                <a:solidFill>
                  <a:srgbClr val="FFFFFF"/>
                </a:solidFill>
                <a:latin typeface="Maven Pro"/>
                <a:ea typeface="Maven Pro"/>
                <a:cs typeface="Maven Pro"/>
                <a:sym typeface="Maven Pro"/>
              </a:rPr>
              <a:t> dan </a:t>
            </a:r>
            <a:r>
              <a:rPr b="1" lang="en">
                <a:solidFill>
                  <a:srgbClr val="FFFFFF"/>
                </a:solidFill>
                <a:latin typeface="Maven Pro"/>
                <a:ea typeface="Maven Pro"/>
                <a:cs typeface="Maven Pro"/>
                <a:sym typeface="Maven Pro"/>
              </a:rPr>
              <a:t>get()</a:t>
            </a:r>
            <a:endParaRPr b="1">
              <a:solidFill>
                <a:srgbClr val="FFFFFF"/>
              </a:solidFill>
              <a:latin typeface="Maven Pro"/>
              <a:ea typeface="Maven Pro"/>
              <a:cs typeface="Maven Pro"/>
              <a:sym typeface="Maven Pro"/>
            </a:endParaRPr>
          </a:p>
        </p:txBody>
      </p:sp>
      <p:pic>
        <p:nvPicPr>
          <p:cNvPr id="628" name="Google Shape;628;p31"/>
          <p:cNvPicPr preferRelativeResize="0"/>
          <p:nvPr/>
        </p:nvPicPr>
        <p:blipFill>
          <a:blip r:embed="rId3">
            <a:alphaModFix/>
          </a:blip>
          <a:stretch>
            <a:fillRect/>
          </a:stretch>
        </p:blipFill>
        <p:spPr>
          <a:xfrm>
            <a:off x="544000" y="1654840"/>
            <a:ext cx="4894100" cy="18338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