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dvent Pro SemiBold"/>
      <p:regular r:id="rId27"/>
      <p:bold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Share Tech"/>
      <p:regular r:id="rId39"/>
    </p:embeddedFont>
    <p:embeddedFont>
      <p:font typeface="Maven Pro Regular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6EFB73-87D6-4EBF-8009-E973FB98BBFF}">
  <a:tblStyle styleId="{1E6EFB73-87D6-4EBF-8009-E973FB98BB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Regular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Regula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dventProSemiBold-bold.fntdata"/><Relationship Id="rId27" Type="http://schemas.openxmlformats.org/officeDocument/2006/relationships/font" Target="fonts/AdventPr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8a5e8c6c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8a5e8c6c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5604f6360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5604f6360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675f6e9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675f6e9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675f6e9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675f6e9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675f6e9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675f6e9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8a5e8c6c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8a5e8c6c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5604f6360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5604f6360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5604f6360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5604f6360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5604f6360_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5604f6360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5604f6360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5604f6360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7d11d68c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7d11d68c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5604f6360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95604f6360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7d11d68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7d11d68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675f6e9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675f6e9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5604f6360_6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5604f6360_6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675f6e9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675f6e9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5604f6360_8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95604f6360_8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5604f6360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5604f6360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5604f6360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5604f6360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11900" y="31315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</a:rPr>
              <a:t>Pertemuan 2</a:t>
            </a:r>
            <a:endParaRPr b="1" sz="3000">
              <a:solidFill>
                <a:schemeClr val="accent4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668350" y="835588"/>
            <a:ext cx="77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/>
        </p:nvSpPr>
        <p:spPr>
          <a:xfrm>
            <a:off x="733425" y="204225"/>
            <a:ext cx="4935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If Else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3" name="Google Shape;5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37" y="711650"/>
            <a:ext cx="3152725" cy="402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2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9" name="Google Shape;5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50" y="1015600"/>
            <a:ext cx="6391499" cy="3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/>
          <p:nvPr/>
        </p:nvSpPr>
        <p:spPr>
          <a:xfrm>
            <a:off x="916125" y="275825"/>
            <a:ext cx="4935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Multi If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5" name="Google Shape;5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62" y="944825"/>
            <a:ext cx="3714675" cy="3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3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00" y="910450"/>
            <a:ext cx="4843000" cy="38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/>
        </p:nvSpPr>
        <p:spPr>
          <a:xfrm>
            <a:off x="512175" y="204225"/>
            <a:ext cx="26115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Nested If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7" name="Google Shape;5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725" y="204225"/>
            <a:ext cx="2796325" cy="46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7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4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3" name="Google Shape;5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163" y="917050"/>
            <a:ext cx="5153675" cy="39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5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 flipH="1">
            <a:off x="356150" y="1199800"/>
            <a:ext cx="83151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Buat program pembanding 3 bilangan (int), dengan nilai dari tiap variable diinputkan oleh user, kemudian output sebagai berikut :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Bilangan terbesar = X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Bilangan terkecil = Y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Contoh: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550" name="Google Shape;5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275" y="3505150"/>
            <a:ext cx="3382150" cy="8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300" y="3578050"/>
            <a:ext cx="3072325" cy="7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8"/>
          <p:cNvSpPr txBox="1"/>
          <p:nvPr/>
        </p:nvSpPr>
        <p:spPr>
          <a:xfrm flipH="1">
            <a:off x="2006300" y="3018400"/>
            <a:ext cx="996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Input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 flipH="1">
            <a:off x="5923313" y="3037450"/>
            <a:ext cx="996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Output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type="ctrTitle"/>
          </p:nvPr>
        </p:nvSpPr>
        <p:spPr>
          <a:xfrm>
            <a:off x="2513526" y="2153100"/>
            <a:ext cx="3993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 1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6" name="Google Shape;566;p40"/>
          <p:cNvSpPr txBox="1"/>
          <p:nvPr/>
        </p:nvSpPr>
        <p:spPr>
          <a:xfrm flipH="1">
            <a:off x="356025" y="1374850"/>
            <a:ext cx="42489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Buat program penentu huruf mutu dari nilai yang diinputkan.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Input	: nilai tugas, kuis, UTS, UAS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Output	: huruf mutu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567" name="Google Shape;5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100" y="987100"/>
            <a:ext cx="3793275" cy="36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 txBox="1"/>
          <p:nvPr/>
        </p:nvSpPr>
        <p:spPr>
          <a:xfrm>
            <a:off x="1656300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 2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 flipH="1">
            <a:off x="578100" y="1076500"/>
            <a:ext cx="79878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Buat program yang dapat mencari akar-akar persamaan kuadrat aX</a:t>
            </a:r>
            <a:r>
              <a:rPr baseline="30000"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2</a:t>
            </a: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+bX+c=0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Rumus: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 = b</a:t>
            </a:r>
            <a:r>
              <a:rPr baseline="30000"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2 </a:t>
            </a: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- 4*a*c dan X1, X2 = (-b ± sqrt(D)) / 2*a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Dengan ketentuan :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-    Input	: a, b, c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-    </a:t>
            </a: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Output</a:t>
            </a: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	: persamaan kuadratnya, jenis akar akar nya (real kembar/ 				  real berlainan tanda/imajiner), dan nilai X1 &amp; X2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4294967295" type="ctrTitle"/>
          </p:nvPr>
        </p:nvSpPr>
        <p:spPr>
          <a:xfrm>
            <a:off x="1432050" y="456575"/>
            <a:ext cx="62799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Review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 flipH="1">
            <a:off x="2463000" y="1722775"/>
            <a:ext cx="4218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aven Pro Regular"/>
              <a:buChar char="●"/>
            </a:pPr>
            <a:r>
              <a:rPr lang="en" sz="3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Algoritma</a:t>
            </a:r>
            <a:endParaRPr sz="3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aven Pro Regular"/>
              <a:buChar char="●"/>
            </a:pPr>
            <a:r>
              <a:rPr lang="en" sz="3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Tipe Data</a:t>
            </a:r>
            <a:endParaRPr sz="3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/>
        </p:nvSpPr>
        <p:spPr>
          <a:xfrm>
            <a:off x="465600" y="235700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9" name="Google Shape;579;p42"/>
          <p:cNvSpPr txBox="1"/>
          <p:nvPr/>
        </p:nvSpPr>
        <p:spPr>
          <a:xfrm flipH="1">
            <a:off x="465600" y="1768475"/>
            <a:ext cx="8212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Ketentuan dan isi laprak sama dengan laprak1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kelas_NPM_laprak2.pdf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A_140810200001_laprak2.pdf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 Regular"/>
              <a:buChar char="●"/>
            </a:pPr>
            <a:r>
              <a:rPr lang="en" sz="20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22 September 2020 jam 23.59</a:t>
            </a:r>
            <a:endParaRPr sz="20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/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— Chris Pine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5" name="Google Shape;585;p43"/>
          <p:cNvSpPr txBox="1"/>
          <p:nvPr>
            <p:ph idx="1" type="subTitle"/>
          </p:nvPr>
        </p:nvSpPr>
        <p:spPr>
          <a:xfrm>
            <a:off x="2333000" y="1423125"/>
            <a:ext cx="4478100" cy="17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 Regular"/>
                <a:ea typeface="Maven Pro Regular"/>
                <a:cs typeface="Maven Pro Regular"/>
                <a:sym typeface="Maven Pro Regular"/>
              </a:rPr>
              <a:t>“Programming isn't about what you know; it's about what you can figure out.”</a:t>
            </a:r>
            <a:endParaRPr sz="24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Operator Relasional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/>
        </p:nvSpPr>
        <p:spPr>
          <a:xfrm>
            <a:off x="733425" y="204225"/>
            <a:ext cx="4935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Operator Relasional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75" name="Google Shape;475;p26"/>
          <p:cNvGraphicFramePr/>
          <p:nvPr/>
        </p:nvGraphicFramePr>
        <p:xfrm>
          <a:off x="1465575" y="141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{1E6EFB73-87D6-4EBF-8009-E973FB98BBFF}</a:tableStyleId>
              </a:tblPr>
              <a:tblGrid>
                <a:gridCol w="1616375"/>
                <a:gridCol w="4705475"/>
              </a:tblGrid>
              <a:tr h="38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Simbol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Keterangan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==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!=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&lt; 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&lt;=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&gt; 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&gt;=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Equal (sama dengan)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Not Equal (tidak sama dengan)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Less than (lebih kecil)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Less than or equal (lebih kecil atau sama dengan)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Greater than (lebih besar)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Greater than or equal (lebih besar atau sama dengan)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type="ctrTitle"/>
          </p:nvPr>
        </p:nvSpPr>
        <p:spPr>
          <a:xfrm>
            <a:off x="1369950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Pemilihan / Seleksi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4294967295" type="ctrTitle"/>
          </p:nvPr>
        </p:nvSpPr>
        <p:spPr>
          <a:xfrm>
            <a:off x="1432050" y="1089400"/>
            <a:ext cx="62799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Pemilihan / Seleksi</a:t>
            </a:r>
            <a:endParaRPr b="1" sz="4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 flipH="1">
            <a:off x="1113900" y="2517175"/>
            <a:ext cx="69162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Struktur kontrol pemilihan adalah pernyataan  yang mengijinkan user untuk memilih dan mengeksekusi blok kode spesifik dan mengabaikan blok kode yang lain.</a:t>
            </a:r>
            <a:endParaRPr sz="1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/>
        </p:nvSpPr>
        <p:spPr>
          <a:xfrm>
            <a:off x="733425" y="204225"/>
            <a:ext cx="4935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Single If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4" name="Google Shape;4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913" y="815875"/>
            <a:ext cx="3150175" cy="40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963" y="1820000"/>
            <a:ext cx="6676075" cy="28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0"/>
          <p:cNvSpPr txBox="1"/>
          <p:nvPr/>
        </p:nvSpPr>
        <p:spPr>
          <a:xfrm flipH="1">
            <a:off x="1233975" y="1106975"/>
            <a:ext cx="3212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Biasakan: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1233967" y="258050"/>
            <a:ext cx="226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/>
        </p:nvSpPr>
        <p:spPr>
          <a:xfrm>
            <a:off x="1656313" y="180725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Latihan 1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7" name="Google Shape;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38" y="1051700"/>
            <a:ext cx="4551575" cy="3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