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dvent Pro SemiBold"/>
      <p:regular r:id="rId28"/>
      <p:bold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  <p:embeddedFont>
      <p:font typeface="Maven Pro Regular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42" Type="http://schemas.openxmlformats.org/officeDocument/2006/relationships/font" Target="fonts/MavenProRegular-bold.fntdata"/><Relationship Id="rId41" Type="http://schemas.openxmlformats.org/officeDocument/2006/relationships/font" Target="fonts/MavenProRegular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dventPro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19ac490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19ac490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6b0ae2dc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6b0ae2dc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6b0ae2dc2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6b0ae2dc2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a6b0ae2dc2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a6b0ae2dc2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6b0ae2dc2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6b0ae2dc2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6b0ae2dc2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a6b0ae2dc2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6b0ae2dc2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6b0ae2dc2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6b0ae2dc2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6b0ae2dc2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6b0ae2dc2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6b0ae2dc2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e490c501f_1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e490c501f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e490c501f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e490c501f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9e490c501f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9e490c501f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6b0ae2dc2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6b0ae2dc2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e490c501f_1_2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9e490c501f_1_2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e490c501f_1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e490c501f_1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e490c501f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e490c501f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6b0ae2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6b0ae2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6b0ae2dc2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6b0ae2dc2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19ac490c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19ac490c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e490c501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e490c501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6b0ae2dc2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6b0ae2dc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6b0ae2dc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6b0ae2dc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2911900" y="313156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Pertemuan 8</a:t>
            </a:r>
            <a:endParaRPr b="1" sz="30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668350" y="835588"/>
            <a:ext cx="7782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Praktikum</a:t>
            </a:r>
            <a:r>
              <a:rPr b="1" lang="en" sz="42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42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Algoritma dan Pemrograman</a:t>
            </a:r>
            <a:endParaRPr b="1" sz="4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3" name="Google Shape;463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6" name="Google Shape;466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9" name="Google Shape;46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5" name="Google Shape;475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8" name="Google Shape;478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2"/>
          <p:cNvSpPr txBox="1"/>
          <p:nvPr>
            <p:ph type="ctrTitle"/>
          </p:nvPr>
        </p:nvSpPr>
        <p:spPr>
          <a:xfrm>
            <a:off x="137052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</a:t>
            </a:r>
            <a:r>
              <a:rPr b="1" lang="en" sz="40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an</a:t>
            </a:r>
            <a:endParaRPr b="1" sz="40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1369950" y="3869000"/>
            <a:ext cx="4650781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"/>
          <p:cNvSpPr txBox="1"/>
          <p:nvPr/>
        </p:nvSpPr>
        <p:spPr>
          <a:xfrm>
            <a:off x="5126925" y="511350"/>
            <a:ext cx="2541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1</a:t>
            </a:r>
            <a:endParaRPr b="1" sz="2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7" name="Google Shape;6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59000"/>
            <a:ext cx="4127088" cy="4825500"/>
          </a:xfrm>
          <a:prstGeom prst="rect">
            <a:avLst/>
          </a:prstGeom>
          <a:noFill/>
          <a:ln cap="flat" cmpd="sng" w="19050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8" name="Google Shape;6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175" y="1490550"/>
            <a:ext cx="2505075" cy="2286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9" name="Google Shape;609;p33"/>
          <p:cNvSpPr txBox="1"/>
          <p:nvPr/>
        </p:nvSpPr>
        <p:spPr>
          <a:xfrm>
            <a:off x="5145175" y="1088250"/>
            <a:ext cx="2505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Output 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 txBox="1"/>
          <p:nvPr/>
        </p:nvSpPr>
        <p:spPr>
          <a:xfrm>
            <a:off x="5126925" y="511350"/>
            <a:ext cx="2541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2</a:t>
            </a:r>
            <a:endParaRPr b="1" sz="2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5" name="Google Shape;615;p34"/>
          <p:cNvPicPr preferRelativeResize="0"/>
          <p:nvPr/>
        </p:nvPicPr>
        <p:blipFill rotWithShape="1">
          <a:blip r:embed="rId3">
            <a:alphaModFix/>
          </a:blip>
          <a:srcRect b="0" l="93902" r="0" t="95551"/>
          <a:stretch/>
        </p:blipFill>
        <p:spPr>
          <a:xfrm>
            <a:off x="618825" y="159000"/>
            <a:ext cx="4127275" cy="4825500"/>
          </a:xfrm>
          <a:prstGeom prst="rect">
            <a:avLst/>
          </a:prstGeom>
          <a:noFill/>
          <a:ln cap="flat" cmpd="sng" w="19050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6" name="Google Shape;616;p34"/>
          <p:cNvPicPr preferRelativeResize="0"/>
          <p:nvPr/>
        </p:nvPicPr>
        <p:blipFill rotWithShape="1">
          <a:blip r:embed="rId4">
            <a:alphaModFix/>
          </a:blip>
          <a:srcRect b="0" l="68798" r="0" t="71737"/>
          <a:stretch/>
        </p:blipFill>
        <p:spPr>
          <a:xfrm>
            <a:off x="5145250" y="1490550"/>
            <a:ext cx="2505000" cy="2286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7" name="Google Shape;617;p34"/>
          <p:cNvSpPr txBox="1"/>
          <p:nvPr/>
        </p:nvSpPr>
        <p:spPr>
          <a:xfrm>
            <a:off x="5145175" y="1088250"/>
            <a:ext cx="2505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Output 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8" name="Google Shape;6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175" y="1490550"/>
            <a:ext cx="1534075" cy="14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824" y="159000"/>
            <a:ext cx="3623980" cy="48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Sort</a:t>
            </a: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 (Sorting)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5" name="Google Shape;625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"/>
          <p:cNvSpPr/>
          <p:nvPr/>
        </p:nvSpPr>
        <p:spPr>
          <a:xfrm>
            <a:off x="1369950" y="3869000"/>
            <a:ext cx="2332972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"/>
          <p:cNvSpPr txBox="1"/>
          <p:nvPr>
            <p:ph idx="1" type="body"/>
          </p:nvPr>
        </p:nvSpPr>
        <p:spPr>
          <a:xfrm>
            <a:off x="618825" y="1679175"/>
            <a:ext cx="6836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suatu </a:t>
            </a:r>
            <a:r>
              <a:rPr b="1" lang="en"/>
              <a:t>fungsi untuk mengurutkan data</a:t>
            </a:r>
            <a:r>
              <a:rPr lang="en"/>
              <a:t> berdasarkan nilainya secara </a:t>
            </a:r>
            <a:r>
              <a:rPr i="1" lang="en"/>
              <a:t>ascending </a:t>
            </a:r>
            <a:r>
              <a:rPr lang="en"/>
              <a:t>atau </a:t>
            </a:r>
            <a:r>
              <a:rPr i="1" lang="en"/>
              <a:t>descending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banyak algoritma sorting yang dapat digunakan dalam berbagai bahasa pemrograman. Perbedaan dari berbagai algoritma tersebut terletak pada efisiensinya/kompleksitasnya.</a:t>
            </a:r>
            <a:endParaRPr/>
          </a:p>
        </p:txBody>
      </p:sp>
      <p:sp>
        <p:nvSpPr>
          <p:cNvPr id="632" name="Google Shape;632;p36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Sorting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33" name="Google Shape;633;p3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34" name="Google Shape;634;p3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"/>
          <p:cNvSpPr txBox="1"/>
          <p:nvPr>
            <p:ph idx="4294967295" type="body"/>
          </p:nvPr>
        </p:nvSpPr>
        <p:spPr>
          <a:xfrm>
            <a:off x="618825" y="1679175"/>
            <a:ext cx="7380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Berikut adalah beberapa contoh algoritma sorting dan kompleksitas waktunya.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Bubble Sort		Ω(n)		θ(n^2)		O(n^2)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Insertion Sort	Ω(n)		θ(n^2)		O(n^2)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Quick Sort		Ω(n log(n))	θ(n log(n))	O(n^2)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Merge Sort		Ω(n log(n))	θ(n log(n))	O(n log(n))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Dll.</a:t>
            </a:r>
            <a:endParaRPr/>
          </a:p>
        </p:txBody>
      </p:sp>
      <p:sp>
        <p:nvSpPr>
          <p:cNvPr id="644" name="Google Shape;644;p37"/>
          <p:cNvSpPr txBox="1"/>
          <p:nvPr>
            <p:ph idx="4" type="ctrTitle"/>
          </p:nvPr>
        </p:nvSpPr>
        <p:spPr>
          <a:xfrm>
            <a:off x="618825" y="696000"/>
            <a:ext cx="41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Sorting</a:t>
            </a:r>
            <a:r>
              <a:rPr lang="en">
                <a:solidFill>
                  <a:schemeClr val="accent2"/>
                </a:solidFill>
              </a:rPr>
              <a:t> (lanjutan)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/>
          <p:nvPr>
            <p:ph idx="4294967295" type="body"/>
          </p:nvPr>
        </p:nvSpPr>
        <p:spPr>
          <a:xfrm>
            <a:off x="618825" y="1679175"/>
            <a:ext cx="4186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Algoritma di samping merupakan contoh algoritma sorting sederhana yaitu bubble sort.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Bubble sort mengecek satu per satu elemennya yang menjadikan algoritma ini simpel namun tidak efisien.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50" name="Google Shape;650;p38"/>
          <p:cNvSpPr txBox="1"/>
          <p:nvPr>
            <p:ph idx="7" type="ctrTitle"/>
          </p:nvPr>
        </p:nvSpPr>
        <p:spPr>
          <a:xfrm>
            <a:off x="618825" y="696000"/>
            <a:ext cx="41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Sorting (lanjutan)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1" name="Google Shape;651;p38"/>
          <p:cNvSpPr txBox="1"/>
          <p:nvPr>
            <p:ph idx="4294967295" type="body"/>
          </p:nvPr>
        </p:nvSpPr>
        <p:spPr>
          <a:xfrm>
            <a:off x="4805325" y="1679175"/>
            <a:ext cx="3723900" cy="2005800"/>
          </a:xfrm>
          <a:prstGeom prst="rect">
            <a:avLst/>
          </a:prstGeom>
          <a:ln cap="flat" cmpd="sng" w="19050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begin </a:t>
            </a: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BubbleSort</a:t>
            </a: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(list)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  for all elements of list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 	if list[i] &gt; list[i+1]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    	   swap(list[i], list[i+1])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end if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  end for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  return list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C800"/>
                </a:solidFill>
                <a:latin typeface="Consolas"/>
                <a:ea typeface="Consolas"/>
                <a:cs typeface="Consolas"/>
                <a:sym typeface="Consolas"/>
              </a:rPr>
              <a:t>end BubbleSort</a:t>
            </a:r>
            <a:endParaRPr sz="1050">
              <a:solidFill>
                <a:srgbClr val="FFC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Latih</a:t>
            </a: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an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7" name="Google Shape;657;p3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1369950" y="3869000"/>
            <a:ext cx="4417396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40"/>
          <p:cNvPicPr preferRelativeResize="0"/>
          <p:nvPr/>
        </p:nvPicPr>
        <p:blipFill rotWithShape="1">
          <a:blip r:embed="rId3">
            <a:alphaModFix/>
          </a:blip>
          <a:srcRect b="0" l="68798" r="0" t="71737"/>
          <a:stretch/>
        </p:blipFill>
        <p:spPr>
          <a:xfrm>
            <a:off x="5145250" y="1490550"/>
            <a:ext cx="2505000" cy="2286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4" name="Google Shape;664;p40"/>
          <p:cNvSpPr txBox="1"/>
          <p:nvPr/>
        </p:nvSpPr>
        <p:spPr>
          <a:xfrm>
            <a:off x="5126925" y="511350"/>
            <a:ext cx="2541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3</a:t>
            </a:r>
            <a:endParaRPr b="1" sz="2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5" name="Google Shape;665;p40"/>
          <p:cNvPicPr preferRelativeResize="0"/>
          <p:nvPr/>
        </p:nvPicPr>
        <p:blipFill rotWithShape="1">
          <a:blip r:embed="rId4">
            <a:alphaModFix/>
          </a:blip>
          <a:srcRect b="0" l="0" r="0" t="94673"/>
          <a:stretch/>
        </p:blipFill>
        <p:spPr>
          <a:xfrm>
            <a:off x="618825" y="158997"/>
            <a:ext cx="4127100" cy="4825500"/>
          </a:xfrm>
          <a:prstGeom prst="rect">
            <a:avLst/>
          </a:prstGeom>
          <a:noFill/>
          <a:ln cap="flat" cmpd="sng" w="19050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6" name="Google Shape;666;p40"/>
          <p:cNvSpPr txBox="1"/>
          <p:nvPr/>
        </p:nvSpPr>
        <p:spPr>
          <a:xfrm>
            <a:off x="5145175" y="1088250"/>
            <a:ext cx="2505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Output 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7" name="Google Shape;66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25" y="159000"/>
            <a:ext cx="3742660" cy="4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5175" y="1490538"/>
            <a:ext cx="15621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1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4200">
              <a:solidFill>
                <a:srgbClr val="00CFC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4" name="Google Shape;674;p41"/>
          <p:cNvSpPr/>
          <p:nvPr/>
        </p:nvSpPr>
        <p:spPr>
          <a:xfrm>
            <a:off x="1369950" y="3869000"/>
            <a:ext cx="6280082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Array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/>
          <p:nvPr>
            <p:ph idx="1" type="body"/>
          </p:nvPr>
        </p:nvSpPr>
        <p:spPr>
          <a:xfrm>
            <a:off x="618825" y="1220425"/>
            <a:ext cx="4516200" cy="28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Buatlah program modular matriks 2D yang memiliki fungsi: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Input Matriks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Print Matriks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Penjumlahan Matriks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Perkalian Matriks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Transpose Matriks</a:t>
            </a:r>
            <a:endParaRPr sz="1900"/>
          </a:p>
        </p:txBody>
      </p:sp>
      <p:sp>
        <p:nvSpPr>
          <p:cNvPr id="680" name="Google Shape;680;p42"/>
          <p:cNvSpPr txBox="1"/>
          <p:nvPr>
            <p:ph type="ctrTitle"/>
          </p:nvPr>
        </p:nvSpPr>
        <p:spPr>
          <a:xfrm>
            <a:off x="618825" y="6960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Tugas 1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681" name="Google Shape;681;p42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682" name="Google Shape;682;p42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2"/>
          <p:cNvSpPr txBox="1"/>
          <p:nvPr/>
        </p:nvSpPr>
        <p:spPr>
          <a:xfrm>
            <a:off x="5835375" y="1494457"/>
            <a:ext cx="2620500" cy="21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Catatan: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-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User menentukan panjang dan lebar matriks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-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Buat menu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>
            <p:ph idx="1" type="body"/>
          </p:nvPr>
        </p:nvSpPr>
        <p:spPr>
          <a:xfrm>
            <a:off x="618825" y="1220425"/>
            <a:ext cx="4516200" cy="28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Pelajari dan implementasi algoritma sorting berikut ke dalam program c++: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Insertion Sort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Selection Sort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Merge Sort</a:t>
            </a:r>
            <a:endParaRPr sz="1900"/>
          </a:p>
        </p:txBody>
      </p:sp>
      <p:sp>
        <p:nvSpPr>
          <p:cNvPr id="704" name="Google Shape;704;p43"/>
          <p:cNvSpPr txBox="1"/>
          <p:nvPr>
            <p:ph type="ctrTitle"/>
          </p:nvPr>
        </p:nvSpPr>
        <p:spPr>
          <a:xfrm>
            <a:off x="618825" y="6960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Tugas 2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705" name="Google Shape;705;p43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706" name="Google Shape;706;p43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43"/>
          <p:cNvSpPr txBox="1"/>
          <p:nvPr/>
        </p:nvSpPr>
        <p:spPr>
          <a:xfrm>
            <a:off x="5835375" y="1494457"/>
            <a:ext cx="2620500" cy="21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Catatan: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-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Gabungkan ke dalam 1 file jadi tidak perlu ketik ulang fungsi yang sama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4"/>
          <p:cNvSpPr txBox="1"/>
          <p:nvPr/>
        </p:nvSpPr>
        <p:spPr>
          <a:xfrm>
            <a:off x="404600" y="6825"/>
            <a:ext cx="5831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Laporan Praktikum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 flipH="1">
            <a:off x="159950" y="2292125"/>
            <a:ext cx="42951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Format file: kelas_NPM_laprak8.pdf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ex: A_140810200001_laprak8.pdf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Kumpulkan di classroom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Deadline Selasa, 10 November 2020 jam 23.59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729" name="Google Shape;729;p44"/>
          <p:cNvSpPr txBox="1"/>
          <p:nvPr/>
        </p:nvSpPr>
        <p:spPr>
          <a:xfrm flipH="1">
            <a:off x="1502625" y="1579975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Ketentuan: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0" name="Google Shape;730;p44"/>
          <p:cNvSpPr txBox="1"/>
          <p:nvPr/>
        </p:nvSpPr>
        <p:spPr>
          <a:xfrm flipH="1">
            <a:off x="5922700" y="1514450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Isi Laprak: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1" name="Google Shape;731;p44"/>
          <p:cNvSpPr txBox="1"/>
          <p:nvPr/>
        </p:nvSpPr>
        <p:spPr>
          <a:xfrm flipH="1">
            <a:off x="4889200" y="2186575"/>
            <a:ext cx="41052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Cover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Tujuan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Materi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Contoh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Tugas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Kesimpulan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cxnSp>
        <p:nvCxnSpPr>
          <p:cNvPr id="732" name="Google Shape;732;p44"/>
          <p:cNvCxnSpPr/>
          <p:nvPr/>
        </p:nvCxnSpPr>
        <p:spPr>
          <a:xfrm>
            <a:off x="4658775" y="1440725"/>
            <a:ext cx="26700" cy="3500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5"/>
          <p:cNvSpPr txBox="1"/>
          <p:nvPr/>
        </p:nvSpPr>
        <p:spPr>
          <a:xfrm flipH="1">
            <a:off x="2695650" y="4186125"/>
            <a:ext cx="375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Semangat Terus!!</a:t>
            </a:r>
            <a:endParaRPr b="1" sz="17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38" name="Google Shape;7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38" y="976313"/>
            <a:ext cx="2905125" cy="31908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618825" y="1679175"/>
            <a:ext cx="6836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suatu </a:t>
            </a:r>
            <a:r>
              <a:rPr b="1" lang="en"/>
              <a:t>rangkaian elemen </a:t>
            </a:r>
            <a:r>
              <a:rPr lang="en"/>
              <a:t>yang memiliki tipe yang sama yang </a:t>
            </a:r>
            <a:r>
              <a:rPr lang="en"/>
              <a:t>ditaruh</a:t>
            </a:r>
            <a:r>
              <a:rPr lang="en"/>
              <a:t> di dalam lokasi memori yang berdampingan.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Setiap elemen dari array dapat dipanggil dengan menggunakan </a:t>
            </a:r>
            <a:r>
              <a:rPr b="1" lang="en"/>
              <a:t>index</a:t>
            </a:r>
            <a:r>
              <a:rPr lang="en"/>
              <a:t>. Contoh mengakses elemen ke-2 dari foo adalah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foo[1]</a:t>
            </a:r>
            <a:r>
              <a:rPr lang="en"/>
              <a:t>.</a:t>
            </a:r>
            <a:endParaRPr/>
          </a:p>
        </p:txBody>
      </p:sp>
      <p:sp>
        <p:nvSpPr>
          <p:cNvPr id="493" name="Google Shape;493;p25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Array / Larik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494" name="Google Shape;494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95" name="Google Shape;495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0" name="Google Shape;5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3422775"/>
            <a:ext cx="42100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/>
          <p:nvPr>
            <p:ph idx="4294967295" type="body"/>
          </p:nvPr>
        </p:nvSpPr>
        <p:spPr>
          <a:xfrm>
            <a:off x="618825" y="1679175"/>
            <a:ext cx="7380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Berikut adalah penulisan notasi array: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r>
              <a:rPr lang="en" sz="1200"/>
              <a:t>-</a:t>
            </a:r>
            <a:r>
              <a:rPr lang="en" sz="1200"/>
              <a:t>1</a:t>
            </a:r>
            <a:br>
              <a:rPr lang="en"/>
            </a:br>
            <a:r>
              <a:rPr lang="en"/>
              <a:t>∑ A[i]  =  A[0], A[1], A[2], A[3], A[4], .... , A[n-1]</a:t>
            </a:r>
            <a:br>
              <a:rPr lang="en"/>
            </a:br>
            <a:r>
              <a:rPr lang="en" sz="1200"/>
              <a:t>i=0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	: Array</a:t>
            </a:r>
            <a:br>
              <a:rPr lang="en"/>
            </a:br>
            <a:r>
              <a:rPr lang="en"/>
              <a:t>n	: Panjang array</a:t>
            </a:r>
            <a:br>
              <a:rPr lang="en"/>
            </a:br>
            <a:r>
              <a:rPr lang="en"/>
              <a:t>i	: Index array</a:t>
            </a:r>
            <a:endParaRPr/>
          </a:p>
        </p:txBody>
      </p:sp>
      <p:sp>
        <p:nvSpPr>
          <p:cNvPr id="506" name="Google Shape;506;p26"/>
          <p:cNvSpPr txBox="1"/>
          <p:nvPr>
            <p:ph idx="4" type="ctrTitle"/>
          </p:nvPr>
        </p:nvSpPr>
        <p:spPr>
          <a:xfrm>
            <a:off x="618825" y="696000"/>
            <a:ext cx="41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Array / Larik (lanjutan)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7"/>
          <p:cNvSpPr txBox="1"/>
          <p:nvPr>
            <p:ph idx="4294967295" type="body"/>
          </p:nvPr>
        </p:nvSpPr>
        <p:spPr>
          <a:xfrm>
            <a:off x="618825" y="1679175"/>
            <a:ext cx="7380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dapat memiliki satu atau banyak dimensi dan secara teori tidak ada batasnya. Faktor yang membatasi adalah memori dari komputer yang menyimpan array itu sendiri.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Inisialisasi dimensi array dapat dilakukan dengan menambahkan [] pada variabel. Contohnya: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matriks[3][3];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//berarti array 2 dimensi p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27"/>
          <p:cNvSpPr txBox="1"/>
          <p:nvPr>
            <p:ph idx="7" type="ctrTitle"/>
          </p:nvPr>
        </p:nvSpPr>
        <p:spPr>
          <a:xfrm>
            <a:off x="618825" y="696000"/>
            <a:ext cx="41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Array / Larik (lanjutan)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Pendeklarasian </a:t>
            </a:r>
            <a:r>
              <a:rPr b="1" lang="en" sz="38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Array</a:t>
            </a:r>
            <a:endParaRPr b="1" sz="38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1369950" y="3869000"/>
            <a:ext cx="3202123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type="ctrTitle"/>
          </p:nvPr>
        </p:nvSpPr>
        <p:spPr>
          <a:xfrm>
            <a:off x="618825" y="536300"/>
            <a:ext cx="630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Deklarasi Secara Langsung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525" name="Google Shape;525;p29"/>
          <p:cNvGrpSpPr/>
          <p:nvPr/>
        </p:nvGrpSpPr>
        <p:grpSpPr>
          <a:xfrm>
            <a:off x="5587186" y="1220544"/>
            <a:ext cx="119309" cy="2856120"/>
            <a:chOff x="4834661" y="1213469"/>
            <a:chExt cx="119309" cy="2856120"/>
          </a:xfrm>
        </p:grpSpPr>
        <p:sp>
          <p:nvSpPr>
            <p:cNvPr id="526" name="Google Shape;526;p29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2" name="Google Shape;5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914" y="2278568"/>
            <a:ext cx="2375836" cy="1025107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3" name="Google Shape;543;p29"/>
          <p:cNvSpPr txBox="1"/>
          <p:nvPr/>
        </p:nvSpPr>
        <p:spPr>
          <a:xfrm>
            <a:off x="5835375" y="1839813"/>
            <a:ext cx="1248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4" name="Google Shape;5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5" y="1277838"/>
            <a:ext cx="4529861" cy="2741536"/>
          </a:xfrm>
          <a:prstGeom prst="rect">
            <a:avLst/>
          </a:prstGeom>
          <a:noFill/>
          <a:ln cap="flat" cmpd="sng" w="19050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"/>
          <p:cNvSpPr txBox="1"/>
          <p:nvPr>
            <p:ph type="ctrTitle"/>
          </p:nvPr>
        </p:nvSpPr>
        <p:spPr>
          <a:xfrm>
            <a:off x="618825" y="536300"/>
            <a:ext cx="630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Deklarasi Secara Tidak Langsung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550" name="Google Shape;550;p30"/>
          <p:cNvGrpSpPr/>
          <p:nvPr/>
        </p:nvGrpSpPr>
        <p:grpSpPr>
          <a:xfrm>
            <a:off x="5587186" y="1220544"/>
            <a:ext cx="119309" cy="2856120"/>
            <a:chOff x="4834661" y="1213469"/>
            <a:chExt cx="119309" cy="2856120"/>
          </a:xfrm>
        </p:grpSpPr>
        <p:sp>
          <p:nvSpPr>
            <p:cNvPr id="551" name="Google Shape;551;p30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 b="0" l="99125" r="0" t="0"/>
          <a:stretch/>
        </p:blipFill>
        <p:spPr>
          <a:xfrm>
            <a:off x="618728" y="1277850"/>
            <a:ext cx="4529775" cy="2741525"/>
          </a:xfrm>
          <a:prstGeom prst="rect">
            <a:avLst/>
          </a:prstGeom>
          <a:noFill/>
          <a:ln cap="flat" cmpd="sng" w="19050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8" name="Google Shape;5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5" y="1277850"/>
            <a:ext cx="4282198" cy="27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0"/>
          <p:cNvSpPr txBox="1"/>
          <p:nvPr/>
        </p:nvSpPr>
        <p:spPr>
          <a:xfrm>
            <a:off x="5835375" y="2092400"/>
            <a:ext cx="2814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Typedef merupakan 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specifier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yang digunakan untuk membuat sebuah alias tipe data baru.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1"/>
          <p:cNvSpPr txBox="1"/>
          <p:nvPr>
            <p:ph type="ctrTitle"/>
          </p:nvPr>
        </p:nvSpPr>
        <p:spPr>
          <a:xfrm>
            <a:off x="618825" y="536300"/>
            <a:ext cx="630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Deklarasi Sekaligus Inisialisasi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575" name="Google Shape;575;p31"/>
          <p:cNvGrpSpPr/>
          <p:nvPr/>
        </p:nvGrpSpPr>
        <p:grpSpPr>
          <a:xfrm>
            <a:off x="5587186" y="1220544"/>
            <a:ext cx="119309" cy="2856120"/>
            <a:chOff x="4834661" y="1213469"/>
            <a:chExt cx="119309" cy="2856120"/>
          </a:xfrm>
        </p:grpSpPr>
        <p:sp>
          <p:nvSpPr>
            <p:cNvPr id="576" name="Google Shape;576;p31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2" name="Google Shape;592;p31"/>
          <p:cNvPicPr preferRelativeResize="0"/>
          <p:nvPr/>
        </p:nvPicPr>
        <p:blipFill rotWithShape="1">
          <a:blip r:embed="rId3">
            <a:alphaModFix/>
          </a:blip>
          <a:srcRect b="0" l="99125" r="0" t="0"/>
          <a:stretch/>
        </p:blipFill>
        <p:spPr>
          <a:xfrm>
            <a:off x="618727" y="1277850"/>
            <a:ext cx="4529775" cy="2741525"/>
          </a:xfrm>
          <a:prstGeom prst="rect">
            <a:avLst/>
          </a:prstGeom>
          <a:noFill/>
          <a:ln cap="flat" cmpd="sng" w="19050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3" name="Google Shape;593;p31"/>
          <p:cNvSpPr txBox="1"/>
          <p:nvPr/>
        </p:nvSpPr>
        <p:spPr>
          <a:xfrm>
            <a:off x="5835375" y="1571307"/>
            <a:ext cx="2620500" cy="21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Fungsi sizeof() digunakan untuk mengembalikan nilai alokasi memori suatu variabel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nt = 4 byte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Alokasi memori array yang dideklarasi secara langsung seperti contoh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di samping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akan menyesuaikan </a:t>
            </a:r>
            <a:r>
              <a:rPr i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size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nya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4" name="Google Shape;5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0" y="1277845"/>
            <a:ext cx="3821338" cy="27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