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dvent Pro SemiBold"/>
      <p:regular r:id="rId22"/>
      <p:bold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Condensed Medium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Share Tech"/>
      <p:regular r:id="rId34"/>
    </p:embeddedFont>
    <p:embeddedFont>
      <p:font typeface="Maven Pro Regular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dventPro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AdventPro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CondensedMedium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boldItalic.fntdata"/><Relationship Id="rId30" Type="http://schemas.openxmlformats.org/officeDocument/2006/relationships/font" Target="fonts/FiraSans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MavenPro-bold.fntdata"/><Relationship Id="rId10" Type="http://schemas.openxmlformats.org/officeDocument/2006/relationships/slide" Target="slides/slide6.xml"/><Relationship Id="rId32" Type="http://schemas.openxmlformats.org/officeDocument/2006/relationships/font" Target="fonts/MavenPro-regular.fntdata"/><Relationship Id="rId13" Type="http://schemas.openxmlformats.org/officeDocument/2006/relationships/slide" Target="slides/slide9.xml"/><Relationship Id="rId35" Type="http://schemas.openxmlformats.org/officeDocument/2006/relationships/font" Target="fonts/MavenProRegular-regular.fntdata"/><Relationship Id="rId12" Type="http://schemas.openxmlformats.org/officeDocument/2006/relationships/slide" Target="slides/slide8.xml"/><Relationship Id="rId34" Type="http://schemas.openxmlformats.org/officeDocument/2006/relationships/font" Target="fonts/ShareTech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MavenProRegular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282284a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a282284a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282284a57_0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282284a57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a282284a57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a282284a57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282284a57_0_1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282284a57_0_1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2839d7d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2839d7d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2839d7d6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a2839d7d6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a282284a57_0_1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a282284a57_0_1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c52a2e8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c52a2e8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282284a57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282284a57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a282284a57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a282284a57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282284a57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a282284a57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282284a57_0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282284a57_0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a282284a57_0_1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a282284a57_0_1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2839d7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a2839d7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2839d7d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2839d7d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a2839d7d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a2839d7d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7" name="Google Shape;437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0" name="Google Shape;440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3" name="Google Shape;443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49" name="Google Shape;449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2" name="Google Shape;452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3"/>
          <p:cNvSpPr txBox="1"/>
          <p:nvPr/>
        </p:nvSpPr>
        <p:spPr>
          <a:xfrm>
            <a:off x="2911900" y="3131563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4975"/>
                </a:solidFill>
                <a:latin typeface="Maven Pro"/>
                <a:ea typeface="Maven Pro"/>
                <a:cs typeface="Maven Pro"/>
                <a:sym typeface="Maven Pro"/>
              </a:rPr>
              <a:t>Pertemuan 9</a:t>
            </a:r>
            <a:endParaRPr b="1" sz="3000">
              <a:solidFill>
                <a:srgbClr val="F6497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6" name="Google Shape;456;p23"/>
          <p:cNvSpPr txBox="1"/>
          <p:nvPr/>
        </p:nvSpPr>
        <p:spPr>
          <a:xfrm>
            <a:off x="668350" y="835588"/>
            <a:ext cx="7782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Praktikum</a:t>
            </a:r>
            <a:r>
              <a:rPr b="1" lang="en" sz="4200">
                <a:solidFill>
                  <a:srgbClr val="F64975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4200">
              <a:solidFill>
                <a:srgbClr val="F6497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Algoritma dan Pemrograman</a:t>
            </a:r>
            <a:endParaRPr b="1" sz="4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63" name="Google Shape;463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6" name="Google Shape;466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69" name="Google Shape;469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75" name="Google Shape;475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78" name="Google Shape;478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2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Tugas</a:t>
            </a:r>
            <a:endParaRPr b="1" sz="4200">
              <a:solidFill>
                <a:srgbClr val="FFD6E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7" name="Google Shape;547;p32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2"/>
          <p:cNvSpPr/>
          <p:nvPr/>
        </p:nvSpPr>
        <p:spPr>
          <a:xfrm>
            <a:off x="1369950" y="3869000"/>
            <a:ext cx="2007727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3"/>
          <p:cNvSpPr txBox="1"/>
          <p:nvPr>
            <p:ph idx="1" type="body"/>
          </p:nvPr>
        </p:nvSpPr>
        <p:spPr>
          <a:xfrm>
            <a:off x="618825" y="1273800"/>
            <a:ext cx="30024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Char char="●"/>
            </a:pPr>
            <a:r>
              <a:rPr lang="en" sz="1500">
                <a:solidFill>
                  <a:srgbClr val="FFFFFF"/>
                </a:solidFill>
              </a:rPr>
              <a:t>Dari latihan buat tambahan </a:t>
            </a:r>
            <a:r>
              <a:rPr b="1" lang="en" sz="1500">
                <a:solidFill>
                  <a:srgbClr val="FFFFFF"/>
                </a:solidFill>
              </a:rPr>
              <a:t>tiga </a:t>
            </a:r>
            <a:r>
              <a:rPr lang="en" sz="1500">
                <a:solidFill>
                  <a:srgbClr val="FFFFFF"/>
                </a:solidFill>
              </a:rPr>
              <a:t>titik koordinat :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Char char="●"/>
            </a:pPr>
            <a:r>
              <a:rPr b="1" lang="en" sz="1500">
                <a:solidFill>
                  <a:srgbClr val="FFFFFF"/>
                </a:solidFill>
              </a:rPr>
              <a:t>T</a:t>
            </a:r>
            <a:r>
              <a:rPr lang="en" sz="1500">
                <a:solidFill>
                  <a:srgbClr val="FFFFFF"/>
                </a:solidFill>
              </a:rPr>
              <a:t> merupakan titik tengah dari 2 titik A dan B 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Char char="●"/>
            </a:pPr>
            <a:r>
              <a:rPr b="1" lang="en" sz="1500">
                <a:solidFill>
                  <a:srgbClr val="FFFFFF"/>
                </a:solidFill>
              </a:rPr>
              <a:t>C</a:t>
            </a:r>
            <a:r>
              <a:rPr lang="en" sz="1500">
                <a:solidFill>
                  <a:srgbClr val="FFFFFF"/>
                </a:solidFill>
              </a:rPr>
              <a:t> merupakan titik hasil dari pencerminan titik A terhadap sumbu X 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fair Display"/>
              <a:buChar char="●"/>
            </a:pPr>
            <a:r>
              <a:rPr b="1" lang="en" sz="1500">
                <a:solidFill>
                  <a:srgbClr val="FFFFFF"/>
                </a:solidFill>
              </a:rPr>
              <a:t>D</a:t>
            </a:r>
            <a:r>
              <a:rPr lang="en" sz="1500">
                <a:solidFill>
                  <a:srgbClr val="FFFFFF"/>
                </a:solidFill>
              </a:rPr>
              <a:t> merupakan titik hasil dari pencerminan titik A terhadap sumbu Y 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554" name="Google Shape;554;p33"/>
          <p:cNvSpPr txBox="1"/>
          <p:nvPr>
            <p:ph type="ctrTitle"/>
          </p:nvPr>
        </p:nvSpPr>
        <p:spPr>
          <a:xfrm>
            <a:off x="618825" y="696000"/>
            <a:ext cx="346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Tugas 1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55" name="Google Shape;555;p33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56" name="Google Shape;556;p33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1" name="Google Shape;5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7802" y="1273799"/>
            <a:ext cx="3633536" cy="29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4"/>
          <p:cNvSpPr txBox="1"/>
          <p:nvPr>
            <p:ph idx="1" type="body"/>
          </p:nvPr>
        </p:nvSpPr>
        <p:spPr>
          <a:xfrm>
            <a:off x="618825" y="1273800"/>
            <a:ext cx="30024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Dengan menggunakan struct ini, buat program dengan input berupa detik dan output berupa jam, menit, detik.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567" name="Google Shape;567;p34"/>
          <p:cNvSpPr txBox="1"/>
          <p:nvPr>
            <p:ph type="ctrTitle"/>
          </p:nvPr>
        </p:nvSpPr>
        <p:spPr>
          <a:xfrm>
            <a:off x="618825" y="696000"/>
            <a:ext cx="346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Tugas 2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68" name="Google Shape;568;p34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69" name="Google Shape;569;p34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4" name="Google Shape;5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200" y="1361313"/>
            <a:ext cx="2758200" cy="24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"/>
          <p:cNvSpPr txBox="1"/>
          <p:nvPr>
            <p:ph idx="1" type="body"/>
          </p:nvPr>
        </p:nvSpPr>
        <p:spPr>
          <a:xfrm>
            <a:off x="618825" y="1343725"/>
            <a:ext cx="73446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Buatlah program “struk parkir” yang mana didalamnya terdapat atribut: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</a:rPr>
              <a:t>Plat kendaraan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</a:rPr>
              <a:t>Waktu masuk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</a:rPr>
              <a:t>Waktu keluar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</a:rPr>
              <a:t>Biaya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Ketentuan program 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</a:rPr>
              <a:t>Menggunakan struct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</a:rPr>
              <a:t>Menggunakan array of struct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</a:rPr>
              <a:t>Terdapat fungsi konversi waktu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0" name="Google Shape;580;p3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"/>
          <p:cNvSpPr txBox="1"/>
          <p:nvPr>
            <p:ph idx="1" type="body"/>
          </p:nvPr>
        </p:nvSpPr>
        <p:spPr>
          <a:xfrm>
            <a:off x="618825" y="989475"/>
            <a:ext cx="4018200" cy="27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Buatlah “</a:t>
            </a:r>
            <a:r>
              <a:rPr b="1" lang="en" sz="1500">
                <a:solidFill>
                  <a:srgbClr val="FFFFFF"/>
                </a:solidFill>
              </a:rPr>
              <a:t>Program Data Pegawai” </a:t>
            </a:r>
            <a:r>
              <a:rPr lang="en" sz="1500">
                <a:solidFill>
                  <a:srgbClr val="FFFFFF"/>
                </a:solidFill>
              </a:rPr>
              <a:t>dimana didalamnya terdapat struct </a:t>
            </a:r>
            <a:r>
              <a:rPr b="1" lang="en" sz="1500">
                <a:solidFill>
                  <a:srgbClr val="FFFFFF"/>
                </a:solidFill>
              </a:rPr>
              <a:t>pegawai </a:t>
            </a:r>
            <a:r>
              <a:rPr lang="en" sz="1500">
                <a:solidFill>
                  <a:srgbClr val="FFFFFF"/>
                </a:solidFill>
              </a:rPr>
              <a:t>dengan atribut :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FFFFFF"/>
                </a:solidFill>
              </a:rPr>
              <a:t>NIP : string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FFFFFF"/>
                </a:solidFill>
              </a:rPr>
              <a:t>Nama : string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FFFFFF"/>
                </a:solidFill>
              </a:rPr>
              <a:t>Gol : int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Terdapat pula fungsi-fungsi: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FFFFFF"/>
                </a:solidFill>
              </a:rPr>
              <a:t>Rata-rata gaji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FFFFFF"/>
                </a:solidFill>
              </a:rPr>
              <a:t>Gaji tertinggi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FFFFFF"/>
                </a:solidFill>
              </a:rPr>
              <a:t>Gaji terendah 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FFFFFF"/>
                </a:solidFill>
              </a:rPr>
              <a:t>Mengurutkan daftar pegawai berdasarkan NIP secara ascending. 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3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4</a:t>
            </a:r>
            <a:endParaRPr/>
          </a:p>
        </p:txBody>
      </p:sp>
      <p:sp>
        <p:nvSpPr>
          <p:cNvPr id="587" name="Google Shape;587;p36"/>
          <p:cNvSpPr txBox="1"/>
          <p:nvPr>
            <p:ph idx="1" type="body"/>
          </p:nvPr>
        </p:nvSpPr>
        <p:spPr>
          <a:xfrm>
            <a:off x="4992250" y="989475"/>
            <a:ext cx="4018200" cy="27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Aturan gaji adalah :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Golongan     	   Gaji</a:t>
            </a:r>
            <a:endParaRPr sz="15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1    		2.000.000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2    		3.000.000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3   		5.000.000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4    		8.000.000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"/>
          <p:cNvSpPr txBox="1"/>
          <p:nvPr/>
        </p:nvSpPr>
        <p:spPr>
          <a:xfrm>
            <a:off x="404600" y="6825"/>
            <a:ext cx="58314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Tugas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Laporan Praktikum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3" name="Google Shape;593;p37"/>
          <p:cNvSpPr txBox="1"/>
          <p:nvPr/>
        </p:nvSpPr>
        <p:spPr>
          <a:xfrm flipH="1">
            <a:off x="159950" y="2292125"/>
            <a:ext cx="42951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Format file: kelas_NPM_laprak9.pdf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ex: A_140810200001_laprak9.pdf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Kumpulkan di classroom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Deadline Selasa,  17 November 2020 jam 23.59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594" name="Google Shape;594;p37"/>
          <p:cNvSpPr txBox="1"/>
          <p:nvPr/>
        </p:nvSpPr>
        <p:spPr>
          <a:xfrm flipH="1">
            <a:off x="1502625" y="1579975"/>
            <a:ext cx="1972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Ketentuan:</a:t>
            </a:r>
            <a:endParaRPr b="1" sz="22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5" name="Google Shape;595;p37"/>
          <p:cNvSpPr txBox="1"/>
          <p:nvPr/>
        </p:nvSpPr>
        <p:spPr>
          <a:xfrm flipH="1">
            <a:off x="5922700" y="1514450"/>
            <a:ext cx="1972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Isi Laprak:</a:t>
            </a:r>
            <a:endParaRPr b="1" sz="22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6" name="Google Shape;596;p37"/>
          <p:cNvSpPr txBox="1"/>
          <p:nvPr/>
        </p:nvSpPr>
        <p:spPr>
          <a:xfrm flipH="1">
            <a:off x="4889200" y="2186575"/>
            <a:ext cx="41052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Cover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Tujuan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Materi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Contoh &amp; Latihan (Kode &amp; Screenshot Hasil Program)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Tugas (Kode &amp; Screenshot Hasil Program)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Kesimpulan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cxnSp>
        <p:nvCxnSpPr>
          <p:cNvPr id="597" name="Google Shape;597;p37"/>
          <p:cNvCxnSpPr/>
          <p:nvPr/>
        </p:nvCxnSpPr>
        <p:spPr>
          <a:xfrm>
            <a:off x="4658775" y="1440725"/>
            <a:ext cx="26700" cy="35007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"/>
          <p:cNvSpPr txBox="1"/>
          <p:nvPr>
            <p:ph type="ctrTitle"/>
          </p:nvPr>
        </p:nvSpPr>
        <p:spPr>
          <a:xfrm>
            <a:off x="3044100" y="3247750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pic>
        <p:nvPicPr>
          <p:cNvPr id="603" name="Google Shape;6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515800"/>
            <a:ext cx="2476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9" name="Google Shape;609;p3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Do you have any questions?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us on discord!</a:t>
            </a:r>
            <a:endParaRPr/>
          </a:p>
        </p:txBody>
      </p:sp>
      <p:sp>
        <p:nvSpPr>
          <p:cNvPr id="610" name="Google Shape;610;p39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9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612" name="Google Shape;612;p3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9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 txBox="1"/>
          <p:nvPr>
            <p:ph type="ctrTitle"/>
          </p:nvPr>
        </p:nvSpPr>
        <p:spPr>
          <a:xfrm>
            <a:off x="1370525" y="10236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Review</a:t>
            </a:r>
            <a:endParaRPr b="1" sz="4200">
              <a:solidFill>
                <a:srgbClr val="FFD6E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1369950" y="3869000"/>
            <a:ext cx="2007727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4"/>
          <p:cNvSpPr txBox="1"/>
          <p:nvPr>
            <p:ph type="ctrTitle"/>
          </p:nvPr>
        </p:nvSpPr>
        <p:spPr>
          <a:xfrm>
            <a:off x="1432050" y="2901025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Array</a:t>
            </a:r>
            <a:br>
              <a:rPr b="1" lang="en" sz="28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" sz="28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Bubble Sort</a:t>
            </a:r>
            <a:endParaRPr b="1" sz="28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Insertion Sort</a:t>
            </a:r>
            <a:endParaRPr b="1" sz="28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Selection Sort</a:t>
            </a:r>
            <a:endParaRPr b="1" sz="28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Record</a:t>
            </a:r>
            <a:endParaRPr b="1" sz="4200">
              <a:solidFill>
                <a:srgbClr val="FFD6E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1369950" y="3869000"/>
            <a:ext cx="2007727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/>
          <p:nvPr>
            <p:ph idx="1" type="body"/>
          </p:nvPr>
        </p:nvSpPr>
        <p:spPr>
          <a:xfrm>
            <a:off x="618825" y="1679175"/>
            <a:ext cx="68364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Suatu tipe data yang merupakan </a:t>
            </a:r>
            <a:r>
              <a:rPr b="1" lang="en"/>
              <a:t>kumpulan</a:t>
            </a:r>
            <a:r>
              <a:rPr lang="en"/>
              <a:t> dari atribut-atribut </a:t>
            </a:r>
            <a:r>
              <a:rPr b="1" lang="en"/>
              <a:t>(field)</a:t>
            </a:r>
            <a:r>
              <a:rPr lang="en"/>
              <a:t> suatu objek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6"/>
          <p:cNvSpPr txBox="1"/>
          <p:nvPr>
            <p:ph type="ctrTitle"/>
          </p:nvPr>
        </p:nvSpPr>
        <p:spPr>
          <a:xfrm>
            <a:off x="618825" y="696000"/>
            <a:ext cx="346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Record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02" name="Google Shape;502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03" name="Google Shape;503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Record</a:t>
            </a:r>
            <a:endParaRPr/>
          </a:p>
        </p:txBody>
      </p:sp>
      <p:pic>
        <p:nvPicPr>
          <p:cNvPr id="513" name="Google Shape;5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50" y="989475"/>
            <a:ext cx="4585476" cy="3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 Record</a:t>
            </a:r>
            <a:endParaRPr/>
          </a:p>
        </p:txBody>
      </p:sp>
      <p:pic>
        <p:nvPicPr>
          <p:cNvPr id="519" name="Google Shape;5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300" y="481825"/>
            <a:ext cx="4142400" cy="41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Array of </a:t>
            </a:r>
            <a:r>
              <a:rPr b="1" lang="en" sz="4200">
                <a:solidFill>
                  <a:srgbClr val="FFD6E1"/>
                </a:solidFill>
                <a:latin typeface="Maven Pro"/>
                <a:ea typeface="Maven Pro"/>
                <a:cs typeface="Maven Pro"/>
                <a:sym typeface="Maven Pro"/>
              </a:rPr>
              <a:t>Record</a:t>
            </a:r>
            <a:endParaRPr b="1" sz="4200">
              <a:solidFill>
                <a:srgbClr val="FFD6E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5" name="Google Shape;525;p2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1369950" y="3869000"/>
            <a:ext cx="2007727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"/>
          <p:cNvSpPr txBox="1"/>
          <p:nvPr>
            <p:ph idx="1" type="body"/>
          </p:nvPr>
        </p:nvSpPr>
        <p:spPr>
          <a:xfrm>
            <a:off x="618825" y="1120100"/>
            <a:ext cx="3276600" cy="16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Array yang terdiri atas kumpulan record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Contoh :</a:t>
            </a:r>
            <a:br>
              <a:rPr b="1" lang="en" sz="1600"/>
            </a:br>
            <a:r>
              <a:rPr lang="en" sz="1600"/>
              <a:t>KTP ktp[10]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Pemanggilan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ktp[index].name</a:t>
            </a:r>
            <a:endParaRPr sz="1600"/>
          </a:p>
        </p:txBody>
      </p:sp>
      <p:sp>
        <p:nvSpPr>
          <p:cNvPr id="532" name="Google Shape;532;p30"/>
          <p:cNvSpPr txBox="1"/>
          <p:nvPr>
            <p:ph type="ctrTitle"/>
          </p:nvPr>
        </p:nvSpPr>
        <p:spPr>
          <a:xfrm>
            <a:off x="684050" y="279720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Record of Array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33" name="Google Shape;5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025" y="1120100"/>
            <a:ext cx="4686074" cy="3567254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0"/>
          <p:cNvSpPr txBox="1"/>
          <p:nvPr>
            <p:ph type="ctrTitle"/>
          </p:nvPr>
        </p:nvSpPr>
        <p:spPr>
          <a:xfrm>
            <a:off x="684050" y="47590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Array of Record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35" name="Google Shape;535;p30"/>
          <p:cNvSpPr txBox="1"/>
          <p:nvPr>
            <p:ph idx="1" type="body"/>
          </p:nvPr>
        </p:nvSpPr>
        <p:spPr>
          <a:xfrm>
            <a:off x="618825" y="3303825"/>
            <a:ext cx="3276600" cy="16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Record yang atributnya berupa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</a:t>
            </a:r>
            <a:r>
              <a:rPr lang="en" sz="1600"/>
              <a:t>ame dan ttl merupakan record of array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/>
          <p:nvPr>
            <p:ph idx="1" type="body"/>
          </p:nvPr>
        </p:nvSpPr>
        <p:spPr>
          <a:xfrm>
            <a:off x="618825" y="1679175"/>
            <a:ext cx="51828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Buatlah program “Penilaian Mahasiswa” untuk sebuah kelas yang berjumlah 20 mahasiswa dengan data yang harus diambil: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</a:rPr>
              <a:t>Nama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</a:rPr>
              <a:t>Npm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</a:rPr>
              <a:t>Nilai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31"/>
          <p:cNvSpPr txBox="1"/>
          <p:nvPr>
            <p:ph type="ctrTitle"/>
          </p:nvPr>
        </p:nvSpPr>
        <p:spPr>
          <a:xfrm>
            <a:off x="618825" y="472325"/>
            <a:ext cx="2686500" cy="9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 Array of Record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