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417" r:id="rId2"/>
    <p:sldId id="530" r:id="rId3"/>
    <p:sldId id="532" r:id="rId4"/>
    <p:sldId id="483" r:id="rId5"/>
    <p:sldId id="531" r:id="rId6"/>
    <p:sldId id="533" r:id="rId7"/>
    <p:sldId id="534" r:id="rId8"/>
    <p:sldId id="451" r:id="rId9"/>
    <p:sldId id="499" r:id="rId10"/>
    <p:sldId id="541" r:id="rId11"/>
    <p:sldId id="535" r:id="rId12"/>
    <p:sldId id="536" r:id="rId13"/>
    <p:sldId id="539" r:id="rId14"/>
    <p:sldId id="538" r:id="rId15"/>
    <p:sldId id="540" r:id="rId16"/>
    <p:sldId id="528" r:id="rId17"/>
    <p:sldId id="488" r:id="rId1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cii" initials="T" lastIdx="3" clrIdx="0">
    <p:extLst>
      <p:ext uri="{19B8F6BF-5375-455C-9EA6-DF929625EA0E}">
        <p15:presenceInfo xmlns:p15="http://schemas.microsoft.com/office/powerpoint/2012/main" userId="Trac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6"/>
    <a:srgbClr val="ECF1F8"/>
    <a:srgbClr val="6A346E"/>
    <a:srgbClr val="A955AF"/>
    <a:srgbClr val="E6E6E6"/>
    <a:srgbClr val="FFFFD5"/>
    <a:srgbClr val="803F85"/>
    <a:srgbClr val="52565E"/>
    <a:srgbClr val="337CB6"/>
    <a:srgbClr val="D3E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9" autoAdjust="0"/>
    <p:restoredTop sz="86465" autoAdjust="0"/>
  </p:normalViewPr>
  <p:slideViewPr>
    <p:cSldViewPr snapToGrid="0">
      <p:cViewPr varScale="1">
        <p:scale>
          <a:sx n="88" d="100"/>
          <a:sy n="88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B38CB-5282-4AD2-B79B-1C6FD8460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3AB45-1060-49B7-83B1-F0CAA12B69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F1AAE14-4BC4-4002-ADF1-13BD43FE951A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F0BB-4E63-406B-9045-929C00BFA8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SLIDE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4CDB9-12B2-43FD-A9F0-3E3D12A5D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A37162-2BAF-4864-9BA0-B363C08C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24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55880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0363" y="3996735"/>
            <a:ext cx="6294475" cy="488995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21002" y="-1666"/>
            <a:ext cx="577155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 </a:t>
            </a:r>
            <a:fld id="{56F72A8E-5C07-4F1F-8ABA-BE28B88A55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FCEF9-4F7A-45FC-BA9F-AC5B63C46DEE}"/>
              </a:ext>
            </a:extLst>
          </p:cNvPr>
          <p:cNvSpPr txBox="1"/>
          <p:nvPr/>
        </p:nvSpPr>
        <p:spPr>
          <a:xfrm>
            <a:off x="6223310" y="188411"/>
            <a:ext cx="564683" cy="297661"/>
          </a:xfrm>
          <a:prstGeom prst="rect">
            <a:avLst/>
          </a:prstGeom>
          <a:noFill/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300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6061499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accent6">
            <a:lumMod val="75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55880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0363" y="3996735"/>
            <a:ext cx="6294475" cy="51244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72A8E-5C07-4F1F-8ABA-BE28B88A55DD}" type="slidenum">
              <a:rPr lang="en-US" smtClean="0"/>
              <a:t>2</a:t>
            </a:fld>
            <a:endParaRPr lang="en-US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1E933EB-84DC-49C5-8923-39854710D2B9}"/>
              </a:ext>
            </a:extLst>
          </p:cNvPr>
          <p:cNvSpPr/>
          <p:nvPr/>
        </p:nvSpPr>
        <p:spPr>
          <a:xfrm>
            <a:off x="2746408" y="1503346"/>
            <a:ext cx="885524" cy="227396"/>
          </a:xfrm>
          <a:prstGeom prst="borderCallout1">
            <a:avLst>
              <a:gd name="adj1" fmla="val -9028"/>
              <a:gd name="adj2" fmla="val 72826"/>
              <a:gd name="adj3" fmla="val -226390"/>
              <a:gd name="adj4" fmla="val 116739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E0D71-DCD0-4A30-B13B-95589099973D}"/>
              </a:ext>
            </a:extLst>
          </p:cNvPr>
          <p:cNvSpPr txBox="1"/>
          <p:nvPr/>
        </p:nvSpPr>
        <p:spPr>
          <a:xfrm>
            <a:off x="3875773" y="378995"/>
            <a:ext cx="1514374" cy="897825"/>
          </a:xfrm>
          <a:prstGeom prst="rect">
            <a:avLst/>
          </a:prstGeom>
          <a:solidFill>
            <a:srgbClr val="FFFFD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300" dirty="0"/>
              <a:t>Version 1 of the materials (posted April 4) has the time as 10-11am</a:t>
            </a:r>
          </a:p>
        </p:txBody>
      </p:sp>
    </p:spTree>
    <p:extLst>
      <p:ext uri="{BB962C8B-B14F-4D97-AF65-F5344CB8AC3E}">
        <p14:creationId xmlns:p14="http://schemas.microsoft.com/office/powerpoint/2010/main" val="332643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 </a:t>
            </a:r>
            <a:fld id="{56F72A8E-5C07-4F1F-8ABA-BE28B88A55D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0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55880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0363" y="3996735"/>
            <a:ext cx="6294475" cy="51244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72A8E-5C07-4F1F-8ABA-BE28B88A55DD}" type="slidenum">
              <a:rPr lang="en-US" smtClean="0"/>
              <a:t>8</a:t>
            </a:fld>
            <a:endParaRPr lang="en-US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1E933EB-84DC-49C5-8923-39854710D2B9}"/>
              </a:ext>
            </a:extLst>
          </p:cNvPr>
          <p:cNvSpPr/>
          <p:nvPr/>
        </p:nvSpPr>
        <p:spPr>
          <a:xfrm>
            <a:off x="2746408" y="1503346"/>
            <a:ext cx="885524" cy="227396"/>
          </a:xfrm>
          <a:prstGeom prst="borderCallout1">
            <a:avLst>
              <a:gd name="adj1" fmla="val -9028"/>
              <a:gd name="adj2" fmla="val 72826"/>
              <a:gd name="adj3" fmla="val -226390"/>
              <a:gd name="adj4" fmla="val 116739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E0D71-DCD0-4A30-B13B-95589099973D}"/>
              </a:ext>
            </a:extLst>
          </p:cNvPr>
          <p:cNvSpPr txBox="1"/>
          <p:nvPr/>
        </p:nvSpPr>
        <p:spPr>
          <a:xfrm>
            <a:off x="3875773" y="378995"/>
            <a:ext cx="1514374" cy="897825"/>
          </a:xfrm>
          <a:prstGeom prst="rect">
            <a:avLst/>
          </a:prstGeom>
          <a:solidFill>
            <a:srgbClr val="FFFFD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300" dirty="0"/>
              <a:t>Version 1 of the materials (posted April 4) has the time as 10-11am</a:t>
            </a:r>
          </a:p>
        </p:txBody>
      </p:sp>
    </p:spTree>
    <p:extLst>
      <p:ext uri="{BB962C8B-B14F-4D97-AF65-F5344CB8AC3E}">
        <p14:creationId xmlns:p14="http://schemas.microsoft.com/office/powerpoint/2010/main" val="428035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55880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0363" y="3996735"/>
            <a:ext cx="6294475" cy="51244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72A8E-5C07-4F1F-8ABA-BE28B88A55DD}" type="slidenum">
              <a:rPr lang="en-US" smtClean="0"/>
              <a:t>9</a:t>
            </a:fld>
            <a:endParaRPr lang="en-US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1E933EB-84DC-49C5-8923-39854710D2B9}"/>
              </a:ext>
            </a:extLst>
          </p:cNvPr>
          <p:cNvSpPr/>
          <p:nvPr/>
        </p:nvSpPr>
        <p:spPr>
          <a:xfrm>
            <a:off x="2746408" y="1503346"/>
            <a:ext cx="885524" cy="227396"/>
          </a:xfrm>
          <a:prstGeom prst="borderCallout1">
            <a:avLst>
              <a:gd name="adj1" fmla="val -9028"/>
              <a:gd name="adj2" fmla="val 72826"/>
              <a:gd name="adj3" fmla="val -226390"/>
              <a:gd name="adj4" fmla="val 116739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E0D71-DCD0-4A30-B13B-95589099973D}"/>
              </a:ext>
            </a:extLst>
          </p:cNvPr>
          <p:cNvSpPr txBox="1"/>
          <p:nvPr/>
        </p:nvSpPr>
        <p:spPr>
          <a:xfrm>
            <a:off x="3875773" y="378995"/>
            <a:ext cx="1514374" cy="897825"/>
          </a:xfrm>
          <a:prstGeom prst="rect">
            <a:avLst/>
          </a:prstGeom>
          <a:solidFill>
            <a:srgbClr val="FFFFD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300" dirty="0"/>
              <a:t>Version 1 of the materials (posted April 4) has the time as 10-11am</a:t>
            </a:r>
          </a:p>
        </p:txBody>
      </p:sp>
    </p:spTree>
    <p:extLst>
      <p:ext uri="{BB962C8B-B14F-4D97-AF65-F5344CB8AC3E}">
        <p14:creationId xmlns:p14="http://schemas.microsoft.com/office/powerpoint/2010/main" val="281355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55880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0363" y="3996735"/>
            <a:ext cx="6294475" cy="51244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72A8E-5C07-4F1F-8ABA-BE28B88A55DD}" type="slidenum">
              <a:rPr lang="en-US" smtClean="0"/>
              <a:t>10</a:t>
            </a:fld>
            <a:endParaRPr lang="en-US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1E933EB-84DC-49C5-8923-39854710D2B9}"/>
              </a:ext>
            </a:extLst>
          </p:cNvPr>
          <p:cNvSpPr/>
          <p:nvPr/>
        </p:nvSpPr>
        <p:spPr>
          <a:xfrm>
            <a:off x="2746408" y="1503346"/>
            <a:ext cx="885524" cy="227396"/>
          </a:xfrm>
          <a:prstGeom prst="borderCallout1">
            <a:avLst>
              <a:gd name="adj1" fmla="val -9028"/>
              <a:gd name="adj2" fmla="val 72826"/>
              <a:gd name="adj3" fmla="val -226390"/>
              <a:gd name="adj4" fmla="val 116739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E0D71-DCD0-4A30-B13B-95589099973D}"/>
              </a:ext>
            </a:extLst>
          </p:cNvPr>
          <p:cNvSpPr txBox="1"/>
          <p:nvPr/>
        </p:nvSpPr>
        <p:spPr>
          <a:xfrm>
            <a:off x="3875773" y="378995"/>
            <a:ext cx="1514374" cy="897825"/>
          </a:xfrm>
          <a:prstGeom prst="rect">
            <a:avLst/>
          </a:prstGeom>
          <a:solidFill>
            <a:srgbClr val="FFFFD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300" dirty="0"/>
              <a:t>Version 1 of the materials (posted April 4) has the time as 10-11am</a:t>
            </a:r>
          </a:p>
        </p:txBody>
      </p:sp>
    </p:spTree>
    <p:extLst>
      <p:ext uri="{BB962C8B-B14F-4D97-AF65-F5344CB8AC3E}">
        <p14:creationId xmlns:p14="http://schemas.microsoft.com/office/powerpoint/2010/main" val="391649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55880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0363" y="3996735"/>
            <a:ext cx="6294475" cy="51244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72A8E-5C07-4F1F-8ABA-BE28B88A55DD}" type="slidenum">
              <a:rPr lang="en-US" smtClean="0"/>
              <a:t>16</a:t>
            </a:fld>
            <a:endParaRPr lang="en-US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1E933EB-84DC-49C5-8923-39854710D2B9}"/>
              </a:ext>
            </a:extLst>
          </p:cNvPr>
          <p:cNvSpPr/>
          <p:nvPr/>
        </p:nvSpPr>
        <p:spPr>
          <a:xfrm>
            <a:off x="2746408" y="1503346"/>
            <a:ext cx="885524" cy="227396"/>
          </a:xfrm>
          <a:prstGeom prst="borderCallout1">
            <a:avLst>
              <a:gd name="adj1" fmla="val -9028"/>
              <a:gd name="adj2" fmla="val 72826"/>
              <a:gd name="adj3" fmla="val -226390"/>
              <a:gd name="adj4" fmla="val 116739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E0D71-DCD0-4A30-B13B-95589099973D}"/>
              </a:ext>
            </a:extLst>
          </p:cNvPr>
          <p:cNvSpPr txBox="1"/>
          <p:nvPr/>
        </p:nvSpPr>
        <p:spPr>
          <a:xfrm>
            <a:off x="3875773" y="378995"/>
            <a:ext cx="1514374" cy="897825"/>
          </a:xfrm>
          <a:prstGeom prst="rect">
            <a:avLst/>
          </a:prstGeom>
          <a:solidFill>
            <a:srgbClr val="FFFFD5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300" dirty="0"/>
              <a:t>Version 1 of the materials (posted April 4) has the time as 10-11am</a:t>
            </a:r>
          </a:p>
        </p:txBody>
      </p:sp>
    </p:spTree>
    <p:extLst>
      <p:ext uri="{BB962C8B-B14F-4D97-AF65-F5344CB8AC3E}">
        <p14:creationId xmlns:p14="http://schemas.microsoft.com/office/powerpoint/2010/main" val="423825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 </a:t>
            </a:r>
            <a:fld id="{56F72A8E-5C07-4F1F-8ABA-BE28B88A55D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ing.research.gov/rppr-web/rppr?execution=e1s1&amp;_eventId=awardDetail&amp;awardId=1940532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orting.research.gov/rppr-web/rppr?execution=e1s1&amp;_eventId=awardDetail&amp;awardId=1940532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ing.research.gov/rppr-web/rppr?execution=e1s1&amp;_eventId=awardDetail&amp;awardId=1940532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ing.research.gov/rppr-web/rppr?execution=e1s1&amp;_eventId=awardDetail&amp;awardId=1940532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ing.research.gov/rppr-web/rppr?execution=e1s1&amp;_eventId=awardDetail&amp;awardId=1940532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ing.research.gov/rppr-web/rppr?execution=e1s1&amp;_eventId=awardDetail&amp;awardId=1940532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Presentation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Produced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with Support from NSF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Award # 1940532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8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4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Presentation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Produced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with Support from NSF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Award # 1940532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1238176"/>
            <a:ext cx="8013700" cy="320805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634595"/>
            <a:ext cx="7543800" cy="167432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546600"/>
            <a:ext cx="7406640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EAFD3344-77D3-0340-8F9A-B9B728D5C2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87" y="247469"/>
            <a:ext cx="1071514" cy="9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43801" cy="1450757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2181" y="6386779"/>
            <a:ext cx="672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Presentation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Produced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with Support from NSF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Award # 1940532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46951" y="6377069"/>
            <a:ext cx="6784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Presentation Produced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with Support from NSF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Award # 1940532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1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91439" y="6402826"/>
            <a:ext cx="6850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Presentation </a:t>
            </a:r>
            <a:r>
              <a:rPr lang="en-US" dirty="0" err="1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Poduced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with Support from NSF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Award # 1940532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99622" y="6415706"/>
            <a:ext cx="6767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Presentation Produced</a:t>
            </a:r>
            <a:r>
              <a:rPr lang="en-US" baseline="0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 with Support from NSF </a:t>
            </a:r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2"/>
              </a:rPr>
              <a:t>Award # 1940532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3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24B07-3B7C-4F08-B1F3-B1F06E1D8B88}"/>
              </a:ext>
            </a:extLst>
          </p:cNvPr>
          <p:cNvSpPr/>
          <p:nvPr userDrawn="1"/>
        </p:nvSpPr>
        <p:spPr>
          <a:xfrm>
            <a:off x="0" y="6332134"/>
            <a:ext cx="9144001" cy="533883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DFBEF-D17E-4FD1-A3D3-46126D3796CA}"/>
              </a:ext>
            </a:extLst>
          </p:cNvPr>
          <p:cNvSpPr/>
          <p:nvPr userDrawn="1"/>
        </p:nvSpPr>
        <p:spPr>
          <a:xfrm>
            <a:off x="12" y="6302232"/>
            <a:ext cx="9141619" cy="64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3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C2C650-7C00-438B-8DE5-86AE7E8F27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7089" y="5603707"/>
            <a:ext cx="1305927" cy="10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79E81A23-64D3-4F6C-B92B-20C1A2F99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52490"/>
            <a:ext cx="5896459" cy="4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2134"/>
            <a:ext cx="9144001" cy="533883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5229726" y="387419"/>
            <a:ext cx="3914275" cy="45719"/>
          </a:xfrm>
          <a:prstGeom prst="rect">
            <a:avLst/>
          </a:prstGeom>
          <a:solidFill>
            <a:srgbClr val="6A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4380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F6E699-E3D2-4445-B6C8-9A87A2620D61}"/>
              </a:ext>
            </a:extLst>
          </p:cNvPr>
          <p:cNvSpPr/>
          <p:nvPr userDrawn="1"/>
        </p:nvSpPr>
        <p:spPr>
          <a:xfrm>
            <a:off x="12" y="6302232"/>
            <a:ext cx="9141619" cy="64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4DA3E337-9F5A-42E8-AAC9-522CA8A42C2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51344" y="136219"/>
            <a:ext cx="1144046" cy="9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8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5" r:id="rId2"/>
    <p:sldLayoutId id="2147483674" r:id="rId3"/>
    <p:sldLayoutId id="2147483676" r:id="rId4"/>
    <p:sldLayoutId id="2147483677" r:id="rId5"/>
    <p:sldLayoutId id="2147483678" r:id="rId6"/>
    <p:sldLayoutId id="2147483684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75000"/>
            </a:schemeClr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Corbel" panose="020B050302020402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955AF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Corbel" panose="020B050302020402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955AF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Corbel" panose="020B050302020402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955AF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Corbel" panose="020B050302020402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955AF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Corbel" panose="020B050302020402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porting.research.gov/rppr-web/rppr?execution=e1s1&amp;_eventId=awardDetail&amp;awardId=194053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7E32E7-81DA-4D96-99F7-88624BF71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968" y="4727995"/>
            <a:ext cx="7806898" cy="1750329"/>
          </a:xfrm>
        </p:spPr>
        <p:txBody>
          <a:bodyPr>
            <a:normAutofit/>
          </a:bodyPr>
          <a:lstStyle/>
          <a:p>
            <a:pPr defTabSz="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440" algn="l"/>
              </a:tabLst>
            </a:pPr>
            <a:endParaRPr lang="en-US" i="1" dirty="0"/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89D773-877D-4523-94D4-4634992FE14B}"/>
              </a:ext>
            </a:extLst>
          </p:cNvPr>
          <p:cNvSpPr/>
          <p:nvPr/>
        </p:nvSpPr>
        <p:spPr>
          <a:xfrm>
            <a:off x="4132326" y="621030"/>
            <a:ext cx="4572000" cy="4297680"/>
          </a:xfrm>
          <a:prstGeom prst="ellipse">
            <a:avLst/>
          </a:prstGeom>
          <a:noFill/>
          <a:ln w="19050">
            <a:solidFill>
              <a:srgbClr val="7E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2D4EA3E-B0EB-4833-805D-FF470895E975}"/>
              </a:ext>
            </a:extLst>
          </p:cNvPr>
          <p:cNvSpPr txBox="1">
            <a:spLocks/>
          </p:cNvSpPr>
          <p:nvPr/>
        </p:nvSpPr>
        <p:spPr>
          <a:xfrm>
            <a:off x="4437970" y="2209856"/>
            <a:ext cx="3960711" cy="278059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i="1" cap="small" spc="-10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Activity:  Car Suspensions</a:t>
            </a:r>
            <a:endParaRPr lang="en-US" sz="3200" spc="-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A30A6-DD02-40C6-AB57-C24DA757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00" y="5852137"/>
            <a:ext cx="2818066" cy="769665"/>
          </a:xfrm>
          <a:prstGeom prst="rect">
            <a:avLst/>
          </a:prstGeom>
        </p:spPr>
      </p:pic>
      <p:pic>
        <p:nvPicPr>
          <p:cNvPr id="12" name="Picture 2" descr="D:\SIMIODE\Images\N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5" y="4822092"/>
            <a:ext cx="1151981" cy="115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40726" y="5604741"/>
            <a:ext cx="198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17D96"/>
                </a:solidFill>
                <a:latin typeface="arial" panose="020B0604020202020204" pitchFamily="34" charset="0"/>
                <a:hlinkClick r:id="rId4"/>
              </a:rPr>
              <a:t>Award # 1940532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6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C84-C990-47EC-8443-5B015B0F2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 Car Suspensions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C2D6A3-5811-094E-A141-3D3DB77DD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E05-F8FB-F144-9B02-57E8048F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E4E4-E4FE-C54D-87EE-E4932EAD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1" y="1845734"/>
            <a:ext cx="812546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 - seconds (s) </a:t>
            </a:r>
          </a:p>
          <a:p>
            <a:r>
              <a:rPr lang="en-US" dirty="0"/>
              <a:t>y - meters (m) </a:t>
            </a:r>
          </a:p>
          <a:p>
            <a:r>
              <a:rPr lang="en-US" i="1" dirty="0"/>
              <a:t>each of the three forces summed in Equation – Newtons (N). </a:t>
            </a:r>
          </a:p>
          <a:p>
            <a:pPr marL="576263" indent="0"/>
            <a:r>
              <a:rPr lang="en-US" i="1" dirty="0"/>
              <a:t>(1 Newton = 1 kg-m/s</a:t>
            </a:r>
            <a:r>
              <a:rPr lang="en-US" i="1" baseline="30000" dirty="0"/>
              <a:t>2</a:t>
            </a:r>
            <a:r>
              <a:rPr lang="en-US" i="1" dirty="0"/>
              <a:t>) </a:t>
            </a:r>
            <a:endParaRPr lang="en-US" dirty="0"/>
          </a:p>
          <a:p>
            <a:r>
              <a:rPr lang="en-US" dirty="0"/>
              <a:t>M - kilograms (kg)</a:t>
            </a:r>
          </a:p>
          <a:p>
            <a:r>
              <a:rPr lang="en-US" sz="2400" i="1" dirty="0"/>
              <a:t>A compact cross-over sport utility vehicle might be </a:t>
            </a:r>
            <a:r>
              <a:rPr lang="en-US" sz="2400" i="1" dirty="0">
                <a:latin typeface="Times" pitchFamily="2" charset="0"/>
              </a:rPr>
              <a:t>3,400 </a:t>
            </a:r>
            <a:r>
              <a:rPr lang="en-US" sz="2400" i="1" dirty="0" err="1">
                <a:latin typeface="Times" pitchFamily="2" charset="0"/>
              </a:rPr>
              <a:t>lbs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i="1" dirty="0"/>
              <a:t> with a mass on one wheel of </a:t>
            </a:r>
            <a:r>
              <a:rPr lang="en-US" sz="2400" i="1" dirty="0">
                <a:latin typeface="Times" pitchFamily="2" charset="0"/>
              </a:rPr>
              <a:t>386kg.  </a:t>
            </a:r>
            <a:r>
              <a:rPr lang="en-US" sz="2400" i="1" dirty="0"/>
              <a:t>A basic full-size pick-up truck might </a:t>
            </a:r>
            <a:r>
              <a:rPr lang="en-US" sz="2400" i="1"/>
              <a:t>be </a:t>
            </a:r>
            <a:r>
              <a:rPr lang="en-US" sz="2400" i="1">
                <a:latin typeface="Times" pitchFamily="2" charset="0"/>
              </a:rPr>
              <a:t>5,000lbs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i="1"/>
              <a:t> </a:t>
            </a:r>
            <a:r>
              <a:rPr lang="en-US" sz="2400" i="1" dirty="0"/>
              <a:t>with a mass on one wheel of </a:t>
            </a:r>
            <a:r>
              <a:rPr lang="en-US" sz="2400" i="1" dirty="0">
                <a:latin typeface="Times" pitchFamily="2" charset="0"/>
              </a:rPr>
              <a:t>568kg</a:t>
            </a:r>
            <a:r>
              <a:rPr lang="en-US" sz="2400" i="1" dirty="0"/>
              <a:t>.</a:t>
            </a:r>
          </a:p>
          <a:p>
            <a:r>
              <a:rPr lang="en-US" dirty="0"/>
              <a:t>k - reasonable values  </a:t>
            </a:r>
            <a:r>
              <a:rPr lang="en-US" dirty="0">
                <a:latin typeface="Times" pitchFamily="2" charset="0"/>
              </a:rPr>
              <a:t>16,000 to 80,000 N/m</a:t>
            </a:r>
          </a:p>
          <a:p>
            <a:r>
              <a:rPr lang="en-US" dirty="0"/>
              <a:t>c - reasonable values   </a:t>
            </a:r>
            <a:r>
              <a:rPr lang="en-US" dirty="0">
                <a:latin typeface="Times" pitchFamily="2" charset="0"/>
              </a:rPr>
              <a:t>1,000 to 21,000 N-s/m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9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46F0-E9A9-6349-A4ED-35F4E8E9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6114-50EC-9C4F-A329-57E9A9A3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99" y="2705100"/>
            <a:ext cx="7846061" cy="332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Relate these values to the constants and variables in the DE</a:t>
            </a:r>
          </a:p>
          <a:p>
            <a:r>
              <a:rPr lang="en-US" dirty="0"/>
              <a:t>5. Determine the values of c for a critically damped system. Graph the resulting displacement. </a:t>
            </a:r>
          </a:p>
          <a:p>
            <a:r>
              <a:rPr lang="en-US" dirty="0"/>
              <a:t>6. How long does it take for the critically damped system to stay within a tolerance of 0.1 m from the static equilibrium?  Illustrate with a graph.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7A470-C2EE-F841-9FC3-C9BF04EB0242}"/>
              </a:ext>
            </a:extLst>
          </p:cNvPr>
          <p:cNvSpPr txBox="1"/>
          <p:nvPr/>
        </p:nvSpPr>
        <p:spPr>
          <a:xfrm>
            <a:off x="279400" y="1737360"/>
            <a:ext cx="825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Use these values: the mass on one wheel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390kg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spring constant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44,000N/m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initial position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0.2m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above static equilibrium</a:t>
            </a:r>
          </a:p>
        </p:txBody>
      </p:sp>
    </p:spTree>
    <p:extLst>
      <p:ext uri="{BB962C8B-B14F-4D97-AF65-F5344CB8AC3E}">
        <p14:creationId xmlns:p14="http://schemas.microsoft.com/office/powerpoint/2010/main" val="323654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46F0-E9A9-6349-A4ED-35F4E8E9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More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6114-50EC-9C4F-A329-57E9A9A3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45734"/>
            <a:ext cx="8483599" cy="4415366"/>
          </a:xfrm>
        </p:spPr>
        <p:txBody>
          <a:bodyPr>
            <a:noAutofit/>
          </a:bodyPr>
          <a:lstStyle/>
          <a:p>
            <a:r>
              <a:rPr lang="en-US" sz="2400" dirty="0"/>
              <a:t>Use these values: the mass on one wheel </a:t>
            </a:r>
            <a:r>
              <a:rPr lang="en-US" sz="2400" dirty="0">
                <a:latin typeface="Times" pitchFamily="2" charset="0"/>
              </a:rPr>
              <a:t>450kg</a:t>
            </a:r>
            <a:r>
              <a:rPr lang="en-US" sz="2400" dirty="0"/>
              <a:t>, spring constant </a:t>
            </a:r>
            <a:r>
              <a:rPr lang="en-US" sz="2400" dirty="0">
                <a:latin typeface="Times" pitchFamily="2" charset="0"/>
              </a:rPr>
              <a:t>16,000N/m</a:t>
            </a:r>
            <a:r>
              <a:rPr lang="en-US" sz="2400" dirty="0"/>
              <a:t>, damping coefficient of </a:t>
            </a:r>
            <a:r>
              <a:rPr lang="en-US" sz="2400" dirty="0">
                <a:latin typeface="Times" pitchFamily="2" charset="0"/>
              </a:rPr>
              <a:t>1,600N-s/m</a:t>
            </a:r>
            <a:r>
              <a:rPr lang="en-US" sz="2400" dirty="0"/>
              <a:t>, and initial position </a:t>
            </a:r>
            <a:r>
              <a:rPr lang="en-US" sz="2400" dirty="0">
                <a:latin typeface="Times" pitchFamily="2" charset="0"/>
              </a:rPr>
              <a:t>0.2m</a:t>
            </a:r>
            <a:r>
              <a:rPr lang="en-US" sz="2400" dirty="0"/>
              <a:t> above static equilibrium</a:t>
            </a:r>
            <a:br>
              <a:rPr lang="en-US" sz="2400" dirty="0"/>
            </a:br>
            <a:r>
              <a:rPr lang="en-US" sz="2400" dirty="0"/>
              <a:t>7. Graph the resulting displacement.</a:t>
            </a:r>
          </a:p>
          <a:p>
            <a:pPr marL="393700" indent="-508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a.  Is this a smooth or bumpy ride?   Is this system underdamped, critically damped, or overdamped? </a:t>
            </a:r>
            <a:r>
              <a:rPr lang="en-US" sz="1800" i="1" dirty="0"/>
              <a:t>(no oscillations for overdamped)</a:t>
            </a:r>
          </a:p>
          <a:p>
            <a:pPr marL="393700" indent="-8890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b. How long does it take for this system to stay within a tolerance of </a:t>
            </a:r>
            <a:r>
              <a:rPr lang="en-US" sz="2400" dirty="0">
                <a:latin typeface="Times" pitchFamily="2" charset="0"/>
              </a:rPr>
              <a:t>0.1 m</a:t>
            </a:r>
            <a:r>
              <a:rPr lang="en-US" sz="2400" dirty="0"/>
              <a:t> from the static equilibrium? Illustrate with a graph.</a:t>
            </a:r>
          </a:p>
          <a:p>
            <a:r>
              <a:rPr lang="en-US" sz="2400" dirty="0"/>
              <a:t>8. How does the ride change in this situation if the total mass of the car is increased by </a:t>
            </a:r>
            <a:r>
              <a:rPr lang="en-US" sz="2400" dirty="0">
                <a:latin typeface="Times" pitchFamily="2" charset="0"/>
              </a:rPr>
              <a:t>1,000lbs</a:t>
            </a:r>
            <a:r>
              <a:rPr lang="en-US" sz="2400" dirty="0"/>
              <a:t>? Show a graph for both rides, and give a brief description.</a:t>
            </a:r>
          </a:p>
        </p:txBody>
      </p:sp>
    </p:spTree>
    <p:extLst>
      <p:ext uri="{BB962C8B-B14F-4D97-AF65-F5344CB8AC3E}">
        <p14:creationId xmlns:p14="http://schemas.microsoft.com/office/powerpoint/2010/main" val="192332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46F0-E9A9-6349-A4ED-35F4E8E9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Installation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E6114-50EC-9C4F-A329-57E9A9A3A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2743200"/>
                <a:ext cx="7607300" cy="34671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 </a:t>
                </a:r>
                <a:br>
                  <a:rPr lang="en-US" sz="2400" dirty="0"/>
                </a:br>
                <a:r>
                  <a:rPr lang="en-US" sz="2000" dirty="0"/>
                  <a:t>9. Consider installing the spring at an angle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from vertical by rotating the top of the spring.</a:t>
                </a:r>
              </a:p>
              <a:p>
                <a:pPr marL="393700" indent="-88900"/>
                <a:r>
                  <a:rPr lang="en-US" sz="2000" dirty="0"/>
                  <a:t>a. Determine the spring rate correction factor in general, meaning the ratio of the spring constant to equivalent vertical portion. </a:t>
                </a:r>
              </a:p>
              <a:p>
                <a:pPr marL="393700" indent="-88900"/>
                <a:r>
                  <a:rPr lang="en-US" sz="2000" dirty="0"/>
                  <a:t>b. Determine the new spring constant k that we would need to compensate for the angles of installation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if we wish an effective spring constant of  </a:t>
                </a:r>
                <a:r>
                  <a:rPr lang="en-US" sz="2000" dirty="0" err="1"/>
                  <a:t>k</a:t>
                </a:r>
                <a:r>
                  <a:rPr lang="en-US" sz="2000" baseline="-25000" dirty="0" err="1"/>
                  <a:t>v</a:t>
                </a:r>
                <a:r>
                  <a:rPr lang="en-US" sz="2000" dirty="0"/>
                  <a:t> = </a:t>
                </a:r>
                <a:r>
                  <a:rPr lang="en-US" sz="2000" dirty="0">
                    <a:latin typeface="Times" pitchFamily="2" charset="0"/>
                  </a:rPr>
                  <a:t>16,000 N/m</a:t>
                </a:r>
                <a:r>
                  <a:rPr lang="en-US" sz="2000" dirty="0"/>
                  <a:t>. </a:t>
                </a:r>
              </a:p>
              <a:p>
                <a:pPr marL="393700" indent="-88900"/>
                <a:r>
                  <a:rPr lang="en-US" sz="2000" dirty="0"/>
                  <a:t> c.  Compare the rides with a spring installed at angles of </a:t>
                </a:r>
                <a:r>
                  <a:rPr lang="en-US" sz="2000" dirty="0">
                    <a:latin typeface="Times" pitchFamily="2" charset="0"/>
                  </a:rPr>
                  <a:t>20</a:t>
                </a:r>
                <a:r>
                  <a:rPr lang="en-US" sz="2000" baseline="30000" dirty="0">
                    <a:latin typeface="Times" pitchFamily="2" charset="0"/>
                  </a:rPr>
                  <a:t>o</a:t>
                </a:r>
                <a:r>
                  <a:rPr lang="en-US" sz="2000" dirty="0"/>
                  <a:t> and </a:t>
                </a:r>
                <a:r>
                  <a:rPr lang="en-US" sz="2000" dirty="0">
                    <a:latin typeface="Times" pitchFamily="2" charset="0"/>
                  </a:rPr>
                  <a:t>40</a:t>
                </a:r>
                <a:r>
                  <a:rPr lang="en-US" sz="2000" baseline="30000" dirty="0">
                    <a:latin typeface="Times" pitchFamily="2" charset="0"/>
                  </a:rPr>
                  <a:t>o</a:t>
                </a:r>
                <a:r>
                  <a:rPr lang="en-US" sz="2000" dirty="0"/>
                  <a:t>. Show a graph for both rides, and give a brief description.   </a:t>
                </a:r>
              </a:p>
              <a:p>
                <a:pPr marL="393700" indent="-88900"/>
                <a:endParaRPr lang="en-US" sz="20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E6114-50EC-9C4F-A329-57E9A9A3A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2743200"/>
                <a:ext cx="7607300" cy="3467100"/>
              </a:xfrm>
              <a:blipFill>
                <a:blip r:embed="rId2"/>
                <a:stretch>
                  <a:fillRect l="-667" r="-1500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17E7F4-2EDA-DC4F-9C65-3A769645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09" y="1845734"/>
            <a:ext cx="1525991" cy="1746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6F986-686A-FF4E-A09A-67B34415C17C}"/>
              </a:ext>
            </a:extLst>
          </p:cNvPr>
          <p:cNvSpPr txBox="1"/>
          <p:nvPr/>
        </p:nvSpPr>
        <p:spPr>
          <a:xfrm>
            <a:off x="381000" y="1845734"/>
            <a:ext cx="690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For part c, use these values: the mass on one wheel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450kg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, damping coefficient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1600N-s/m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, initial position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0.2m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above static equilibrium. </a:t>
            </a:r>
          </a:p>
        </p:txBody>
      </p:sp>
    </p:spTree>
    <p:extLst>
      <p:ext uri="{BB962C8B-B14F-4D97-AF65-F5344CB8AC3E}">
        <p14:creationId xmlns:p14="http://schemas.microsoft.com/office/powerpoint/2010/main" val="176548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908946"/>
            <a:ext cx="7973059" cy="4023360"/>
          </a:xfrm>
        </p:spPr>
        <p:txBody>
          <a:bodyPr>
            <a:normAutofit/>
          </a:bodyPr>
          <a:lstStyle/>
          <a:p>
            <a:r>
              <a:rPr lang="en-US" dirty="0"/>
              <a:t>10. Write a short description of how differential equations can model a simple car suspension system. Include the following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Summarize the situation you are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Characterize undamped, underdamped, and overdamped situations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Indicate the effect of additional mass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Describe the effect of installation angle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6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C84-C990-47EC-8443-5B015B0F2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08953-5520-164F-A8F1-3D9A2469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474452-16C4-5F4E-ACFF-2CFF4670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26" y="1530939"/>
            <a:ext cx="8006248" cy="4555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31B13-29E3-2842-82E5-76AA444C1CA6}"/>
              </a:ext>
            </a:extLst>
          </p:cNvPr>
          <p:cNvSpPr txBox="1">
            <a:spLocks/>
          </p:cNvSpPr>
          <p:nvPr/>
        </p:nvSpPr>
        <p:spPr>
          <a:xfrm>
            <a:off x="822959" y="2070585"/>
            <a:ext cx="7751415" cy="36556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completed an analysis of a model involving a 2</a:t>
            </a:r>
            <a:r>
              <a:rPr lang="en-US" baseline="30000" dirty="0"/>
              <a:t>nd</a:t>
            </a:r>
            <a:r>
              <a:rPr lang="en-US" dirty="0"/>
              <a:t> order linear homogeneous ODEs with constant coefficients.</a:t>
            </a:r>
          </a:p>
          <a:p>
            <a:pPr marL="0" indent="0">
              <a:buNone/>
            </a:pPr>
            <a:r>
              <a:rPr lang="en-US" dirty="0"/>
              <a:t>You considered multiple situations that involved changes to the parameter values and to the DE.</a:t>
            </a:r>
          </a:p>
          <a:p>
            <a:pPr marL="0" indent="0">
              <a:buNone/>
            </a:pPr>
            <a:r>
              <a:rPr lang="en-US" dirty="0"/>
              <a:t>Feel free to investigate other variations in car suspensions.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5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C84-C990-47EC-8443-5B015B0F2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 Car Suspension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C2D6A3-5811-094E-A141-3D3DB77DD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activity Builds on a PREVIOUS ACTIVITY for general 2</a:t>
            </a:r>
            <a:r>
              <a:rPr lang="en-US" baseline="30000" dirty="0"/>
              <a:t>nd</a:t>
            </a:r>
            <a:r>
              <a:rPr lang="en-US" dirty="0"/>
              <a:t> order linear homogeneous ODEs with constant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5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multiple ways to interpret a DE helps apply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474452-16C4-5F4E-ACFF-2CFF4670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26" y="1530939"/>
            <a:ext cx="8006248" cy="4555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A31B13-29E3-2842-82E5-76AA444C1CA6}"/>
              </a:ext>
            </a:extLst>
          </p:cNvPr>
          <p:cNvSpPr txBox="1">
            <a:spLocks/>
          </p:cNvSpPr>
          <p:nvPr/>
        </p:nvSpPr>
        <p:spPr>
          <a:xfrm>
            <a:off x="822959" y="2070585"/>
            <a:ext cx="7751415" cy="36556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955AF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Some of us may be familiar with car suspensions, others of us clueless, and many of us in between.  We can use the interplay between math/physics and cars to improve understanding of all by examining different combinations of suspension components.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handout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0F6FC-F737-8F45-B0A9-87F9B901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9" y="2879514"/>
            <a:ext cx="5613400" cy="2870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0646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Set-up:  Car Suspensions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 DE</a:t>
                </a:r>
              </a:p>
              <a:p>
                <a:pPr marL="0" indent="0">
                  <a:buNone/>
                </a:pPr>
                <a:r>
                  <a:rPr lang="en-US" dirty="0"/>
                  <a:t>DE and Basic Solution</a:t>
                </a:r>
              </a:p>
              <a:p>
                <a:pPr marL="292608" lvl="1" indent="0">
                  <a:buNone/>
                </a:pPr>
                <a:r>
                  <a:rPr lang="en-US" dirty="0"/>
                  <a:t>IVP &amp; Parameters. Analyze General Model. Units, Values.</a:t>
                </a:r>
              </a:p>
              <a:p>
                <a:pPr marL="0" indent="0">
                  <a:buNone/>
                </a:pPr>
                <a:r>
                  <a:rPr lang="en-US" dirty="0"/>
                  <a:t>Determine Damping</a:t>
                </a:r>
              </a:p>
              <a:p>
                <a:pPr marL="0" indent="0">
                  <a:buNone/>
                </a:pPr>
                <a:r>
                  <a:rPr lang="en-US" dirty="0"/>
                  <a:t>Compare with More Mass</a:t>
                </a:r>
              </a:p>
              <a:p>
                <a:pPr marL="0" indent="0">
                  <a:buNone/>
                </a:pPr>
                <a:r>
                  <a:rPr lang="en-US" dirty="0"/>
                  <a:t>Change Installation Angle</a:t>
                </a:r>
              </a:p>
              <a:p>
                <a:pPr marL="0" indent="0">
                  <a:buNone/>
                </a:pPr>
                <a:r>
                  <a:rPr lang="en-US" dirty="0"/>
                  <a:t>Conclusion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  <a:blipFill>
                <a:blip r:embed="rId2"/>
                <a:stretch>
                  <a:fillRect l="-2857" t="-2201" r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B608-1DD7-B14E-918F-8CF1DEAA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Relating Car Suspensions </a:t>
            </a:r>
            <a:br>
              <a:rPr lang="en-US" dirty="0"/>
            </a:br>
            <a:r>
              <a:rPr lang="en-US" dirty="0"/>
              <a:t>and Spring-Mass-Dashpot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A141-0CC0-6F45-BFB3-308DE51AA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7" y="1845734"/>
            <a:ext cx="4265023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car suspension acts as a spring-mass-dashpot system on each wheel. This allows the car to stay on the road and enable good handling of the car under normal driving conditions.  </a:t>
            </a:r>
          </a:p>
          <a:p>
            <a:r>
              <a:rPr lang="en-US" dirty="0"/>
              <a:t>We examine a "quarter car” model that involves a second order differential equation for one wheel.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6BD03-E6F6-EB4E-ACF7-126BD0ECB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95D69-1B57-3549-BA77-6F3D815D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621205"/>
            <a:ext cx="3970123" cy="27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3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B08F-AF36-AE41-857D-A8C4480F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M y’’+ c y’+ k y=0; </a:t>
            </a:r>
            <a:r>
              <a:rPr lang="en-US" sz="2400" dirty="0">
                <a:latin typeface="Times" pitchFamily="2" charset="0"/>
              </a:rPr>
              <a:t>M&gt;0, c≥0, k&gt;0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1F15-F51B-4746-95C9-8729E363D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168469" cy="4023360"/>
          </a:xfrm>
        </p:spPr>
        <p:txBody>
          <a:bodyPr/>
          <a:lstStyle/>
          <a:p>
            <a:r>
              <a:rPr lang="en-US" dirty="0"/>
              <a:t>A car suspension is reasonably complicated. </a:t>
            </a:r>
          </a:p>
          <a:p>
            <a:r>
              <a:rPr lang="en-US" dirty="0"/>
              <a:t>We consider a coil spring and a shock absorber for the DE, with no front-rear differences.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9779E3-681B-5049-880F-C330DD5AF2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1797838"/>
            <a:ext cx="892124" cy="20072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5E5CDA-E7F6-174D-A018-83348C37FB4A}"/>
                  </a:ext>
                </a:extLst>
              </p:cNvPr>
              <p:cNvSpPr txBox="1"/>
              <p:nvPr/>
            </p:nvSpPr>
            <p:spPr>
              <a:xfrm>
                <a:off x="6758071" y="1845734"/>
                <a:ext cx="168365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stylized spring and shock absorber.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  spring-mass-dashpot</a:t>
                </a:r>
              </a:p>
              <a:p>
                <a:r>
                  <a:rPr lang="en-US" dirty="0"/>
                  <a:t>diagram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5E5CDA-E7F6-174D-A018-83348C37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71" y="1845734"/>
                <a:ext cx="1683658" cy="2031325"/>
              </a:xfrm>
              <a:prstGeom prst="rect">
                <a:avLst/>
              </a:prstGeom>
              <a:blipFill>
                <a:blip r:embed="rId3"/>
                <a:stretch>
                  <a:fillRect l="-2239" t="-621" r="-2239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4B6A55F-233D-C749-9B37-729E5776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8" y="4089400"/>
            <a:ext cx="2857500" cy="1930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947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C84-C990-47EC-8443-5B015B0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Value Problem</a:t>
            </a:r>
            <a:br>
              <a:rPr lang="en-US" dirty="0"/>
            </a:br>
            <a:r>
              <a:rPr lang="en-US" dirty="0"/>
              <a:t> &amp;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485D9-4990-4878-B27C-0EA40D90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540" y="1891669"/>
            <a:ext cx="7475220" cy="4295121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sz="1000" dirty="0"/>
          </a:p>
          <a:p>
            <a:pPr marL="201168" lvl="1" indent="0" algn="ctr">
              <a:buNone/>
            </a:pPr>
            <a:r>
              <a:rPr lang="en-US" dirty="0">
                <a:latin typeface="Times" pitchFamily="2" charset="0"/>
              </a:rPr>
              <a:t>(1)  M y’’ + c y’ + k y = 0, </a:t>
            </a:r>
          </a:p>
          <a:p>
            <a:pPr marL="201168" lvl="1" indent="0" algn="ctr">
              <a:buNone/>
            </a:pPr>
            <a:r>
              <a:rPr lang="en-US" dirty="0">
                <a:latin typeface="Times" pitchFamily="2" charset="0"/>
              </a:rPr>
              <a:t>initial conditions  y(0)=y</a:t>
            </a:r>
            <a:r>
              <a:rPr lang="en-US" baseline="-25000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, y’(0)=0</a:t>
            </a:r>
          </a:p>
          <a:p>
            <a:pPr marL="0" lvl="1" indent="0">
              <a:buNone/>
            </a:pPr>
            <a:r>
              <a:rPr lang="en-US" sz="2600" b="1" dirty="0"/>
              <a:t>y(t) - </a:t>
            </a:r>
            <a:r>
              <a:rPr lang="en-US" sz="2600" dirty="0"/>
              <a:t>vertical displacement from equilibrium position</a:t>
            </a:r>
          </a:p>
          <a:p>
            <a:pPr marL="0" lvl="1" indent="0">
              <a:buNone/>
            </a:pPr>
            <a:r>
              <a:rPr lang="en-US" sz="2600" b="1" dirty="0"/>
              <a:t>M </a:t>
            </a:r>
            <a:r>
              <a:rPr lang="en-US" sz="2600" dirty="0"/>
              <a:t> – mass on one wheel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2600" b="1" dirty="0"/>
              <a:t>c</a:t>
            </a:r>
            <a:r>
              <a:rPr lang="en-US" sz="2600" dirty="0"/>
              <a:t>  – damping coefficient for shock absorber  </a:t>
            </a:r>
          </a:p>
          <a:p>
            <a:pPr marL="11430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2600" i="1" dirty="0"/>
              <a:t>statement of velocity relationship of damping in context:  a shock absorber resists motion more when the suspension moves faster</a:t>
            </a:r>
          </a:p>
          <a:p>
            <a:pPr marL="0" lvl="1" indent="0">
              <a:buNone/>
            </a:pPr>
            <a:r>
              <a:rPr lang="en-US" sz="2600" b="1" dirty="0"/>
              <a:t>k </a:t>
            </a:r>
            <a:r>
              <a:rPr lang="en-US" sz="2600" dirty="0"/>
              <a:t> –  spring constant</a:t>
            </a:r>
          </a:p>
          <a:p>
            <a:pPr marL="114300" lvl="1" indent="0">
              <a:buNone/>
            </a:pPr>
            <a:r>
              <a:rPr lang="en-US" sz="2600" i="1" dirty="0"/>
              <a:t>statement of Hooke's Law in context:  the more a car spring is stretched or compressed, the more it acts</a:t>
            </a:r>
            <a:r>
              <a:rPr lang="en-US" sz="2600" i="1"/>
              <a:t> to </a:t>
            </a:r>
            <a:r>
              <a:rPr lang="en-US" sz="2600" i="1" dirty="0"/>
              <a:t>return to an equilibrium position of rest</a:t>
            </a:r>
          </a:p>
        </p:txBody>
      </p:sp>
    </p:spTree>
    <p:extLst>
      <p:ext uri="{BB962C8B-B14F-4D97-AF65-F5344CB8AC3E}">
        <p14:creationId xmlns:p14="http://schemas.microsoft.com/office/powerpoint/2010/main" val="25591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C84-C990-47EC-8443-5B015B0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General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485D9-4990-4878-B27C-0EA40D90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543" y="1891669"/>
            <a:ext cx="8273143" cy="4295121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sz="1000" dirty="0"/>
          </a:p>
          <a:p>
            <a:pPr marL="201168" lvl="1" indent="0" algn="ctr">
              <a:buNone/>
            </a:pPr>
            <a:r>
              <a:rPr lang="en-US" dirty="0">
                <a:latin typeface="Times" pitchFamily="2" charset="0"/>
              </a:rPr>
              <a:t>(1) M y’’ + c y’ + k y = 0</a:t>
            </a:r>
          </a:p>
          <a:p>
            <a:pPr marL="0" indent="0">
              <a:buNone/>
            </a:pPr>
            <a:r>
              <a:rPr lang="en-US" dirty="0"/>
              <a:t>1.  State the characteristic equation and its roots. </a:t>
            </a:r>
          </a:p>
          <a:p>
            <a:pPr marL="0" indent="0">
              <a:buNone/>
            </a:pPr>
            <a:r>
              <a:rPr lang="en-US" dirty="0"/>
              <a:t>2. Why would the suspension system with a shock absorber give a more comfortable ride? State the differential equation if we had no shock absorber. </a:t>
            </a:r>
          </a:p>
          <a:p>
            <a:pPr marL="0" indent="0">
              <a:buNone/>
            </a:pPr>
            <a:r>
              <a:rPr lang="en-US" dirty="0"/>
              <a:t>3. Relate the mass, damping coefficient, and spring constant to a critically damped situation. </a:t>
            </a:r>
          </a:p>
          <a:p>
            <a:pPr marL="277495" indent="0"/>
            <a:r>
              <a:rPr lang="en-US" b="1" i="1" dirty="0"/>
              <a:t>critical damping</a:t>
            </a:r>
            <a:r>
              <a:rPr lang="en-US" i="1" dirty="0"/>
              <a:t> means the combination of equation parameters that first results in no oscillations.</a:t>
            </a:r>
          </a:p>
          <a:p>
            <a:pPr marL="0" lvl="1" indent="0">
              <a:buNone/>
            </a:pPr>
            <a:r>
              <a:rPr lang="en-US" i="1" dirty="0">
                <a:latin typeface="American Typewriter" panose="02090604020004020304" pitchFamily="18" charset="77"/>
              </a:rPr>
              <a:t> </a:t>
            </a:r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9020813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19598</TotalTime>
  <Words>1115</Words>
  <Application>Microsoft Macintosh PowerPoint</Application>
  <PresentationFormat>On-screen Show (4:3)</PresentationFormat>
  <Paragraphs>93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American Typewriter</vt:lpstr>
      <vt:lpstr>Arial</vt:lpstr>
      <vt:lpstr>Calibri</vt:lpstr>
      <vt:lpstr>Cambria Math</vt:lpstr>
      <vt:lpstr>Corbel</vt:lpstr>
      <vt:lpstr>Times</vt:lpstr>
      <vt:lpstr>Times New Roman</vt:lpstr>
      <vt:lpstr>Wingdings</vt:lpstr>
      <vt:lpstr>Retrospect</vt:lpstr>
      <vt:lpstr>PowerPoint Presentation</vt:lpstr>
      <vt:lpstr>Model a Car Suspension</vt:lpstr>
      <vt:lpstr>Knowing multiple ways to interpret a DE helps apply it</vt:lpstr>
      <vt:lpstr>Modeling Activity</vt:lpstr>
      <vt:lpstr>Outline</vt:lpstr>
      <vt:lpstr>Relating Car Suspensions  and Spring-Mass-Dashpot</vt:lpstr>
      <vt:lpstr>M y’’+ c y’+ k y=0; M&gt;0, c≥0, k&gt;0</vt:lpstr>
      <vt:lpstr>Initial Value Problem  &amp; Parameters</vt:lpstr>
      <vt:lpstr>Analyze General Model</vt:lpstr>
      <vt:lpstr>Specific Car Suspensions</vt:lpstr>
      <vt:lpstr>Units and Values</vt:lpstr>
      <vt:lpstr>Determine Damping</vt:lpstr>
      <vt:lpstr>Compare with More Mass</vt:lpstr>
      <vt:lpstr>Change Installation Angle</vt:lpstr>
      <vt:lpstr>Conclusion</vt:lpstr>
      <vt:lpstr>Done?</vt:lpstr>
      <vt:lpstr>PowerPoint Presentation</vt:lpstr>
    </vt:vector>
  </TitlesOfParts>
  <Company>Colorado Mesa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Driskell, Lisa</dc:creator>
  <cp:lastModifiedBy>Therese Shelton</cp:lastModifiedBy>
  <cp:revision>725</cp:revision>
  <cp:lastPrinted>2018-04-12T07:37:15Z</cp:lastPrinted>
  <dcterms:created xsi:type="dcterms:W3CDTF">2018-03-23T22:28:20Z</dcterms:created>
  <dcterms:modified xsi:type="dcterms:W3CDTF">2020-07-27T22:33:27Z</dcterms:modified>
</cp:coreProperties>
</file>