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sldIdLst>
    <p:sldId id="256" r:id="rId2"/>
    <p:sldId id="265" r:id="rId3"/>
    <p:sldId id="266" r:id="rId4"/>
    <p:sldId id="257" r:id="rId5"/>
    <p:sldId id="258" r:id="rId6"/>
    <p:sldId id="259" r:id="rId7"/>
    <p:sldId id="261" r:id="rId8"/>
    <p:sldId id="262" r:id="rId9"/>
    <p:sldId id="263" r:id="rId10"/>
    <p:sldId id="260" r:id="rId11"/>
    <p:sldId id="264"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70" d="100"/>
          <a:sy n="70" d="100"/>
        </p:scale>
        <p:origin x="73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333C0D-32BD-442C-94F4-CC88AC218A43}" type="datetimeFigureOut">
              <a:rPr lang="en-US" smtClean="0"/>
              <a:t>4/18/2025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83BF9C-0E15-41ED-8CEF-2CE9F413C84F}" type="slidenum">
              <a:rPr lang="en-US" smtClean="0"/>
              <a:t>‹#›</a:t>
            </a:fld>
            <a:endParaRPr lang="en-US"/>
          </a:p>
        </p:txBody>
      </p:sp>
    </p:spTree>
    <p:extLst>
      <p:ext uri="{BB962C8B-B14F-4D97-AF65-F5344CB8AC3E}">
        <p14:creationId xmlns:p14="http://schemas.microsoft.com/office/powerpoint/2010/main" val="4205033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333C0D-32BD-442C-94F4-CC88AC218A43}" type="datetimeFigureOut">
              <a:rPr lang="en-US" smtClean="0"/>
              <a:t>4/18/2025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83BF9C-0E15-41ED-8CEF-2CE9F413C84F}" type="slidenum">
              <a:rPr lang="en-US" smtClean="0"/>
              <a:t>‹#›</a:t>
            </a:fld>
            <a:endParaRPr lang="en-US"/>
          </a:p>
        </p:txBody>
      </p:sp>
    </p:spTree>
    <p:extLst>
      <p:ext uri="{BB962C8B-B14F-4D97-AF65-F5344CB8AC3E}">
        <p14:creationId xmlns:p14="http://schemas.microsoft.com/office/powerpoint/2010/main" val="2619792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2333C0D-32BD-442C-94F4-CC88AC218A43}" type="datetimeFigureOut">
              <a:rPr lang="en-US" smtClean="0"/>
              <a:t>4/18/2025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83BF9C-0E15-41ED-8CEF-2CE9F413C84F}" type="slidenum">
              <a:rPr lang="en-US" smtClean="0"/>
              <a:t>‹#›</a:t>
            </a:fld>
            <a:endParaRPr lang="en-US"/>
          </a:p>
        </p:txBody>
      </p:sp>
    </p:spTree>
    <p:extLst>
      <p:ext uri="{BB962C8B-B14F-4D97-AF65-F5344CB8AC3E}">
        <p14:creationId xmlns:p14="http://schemas.microsoft.com/office/powerpoint/2010/main" val="6903360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2333C0D-32BD-442C-94F4-CC88AC218A43}" type="datetimeFigureOut">
              <a:rPr lang="en-US" smtClean="0"/>
              <a:t>4/18/2025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83BF9C-0E15-41ED-8CEF-2CE9F413C84F}"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6491083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333C0D-32BD-442C-94F4-CC88AC218A43}" type="datetimeFigureOut">
              <a:rPr lang="en-US" smtClean="0"/>
              <a:t>4/18/2025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83BF9C-0E15-41ED-8CEF-2CE9F413C84F}" type="slidenum">
              <a:rPr lang="en-US" smtClean="0"/>
              <a:t>‹#›</a:t>
            </a:fld>
            <a:endParaRPr lang="en-US"/>
          </a:p>
        </p:txBody>
      </p:sp>
    </p:spTree>
    <p:extLst>
      <p:ext uri="{BB962C8B-B14F-4D97-AF65-F5344CB8AC3E}">
        <p14:creationId xmlns:p14="http://schemas.microsoft.com/office/powerpoint/2010/main" val="38464979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2333C0D-32BD-442C-94F4-CC88AC218A43}" type="datetimeFigureOut">
              <a:rPr lang="en-US" smtClean="0"/>
              <a:t>4/18/2025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83BF9C-0E15-41ED-8CEF-2CE9F413C84F}" type="slidenum">
              <a:rPr lang="en-US" smtClean="0"/>
              <a:t>‹#›</a:t>
            </a:fld>
            <a:endParaRPr lang="en-US"/>
          </a:p>
        </p:txBody>
      </p:sp>
    </p:spTree>
    <p:extLst>
      <p:ext uri="{BB962C8B-B14F-4D97-AF65-F5344CB8AC3E}">
        <p14:creationId xmlns:p14="http://schemas.microsoft.com/office/powerpoint/2010/main" val="35176176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2333C0D-32BD-442C-94F4-CC88AC218A43}" type="datetimeFigureOut">
              <a:rPr lang="en-US" smtClean="0"/>
              <a:t>4/18/2025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83BF9C-0E15-41ED-8CEF-2CE9F413C84F}" type="slidenum">
              <a:rPr lang="en-US" smtClean="0"/>
              <a:t>‹#›</a:t>
            </a:fld>
            <a:endParaRPr lang="en-US"/>
          </a:p>
        </p:txBody>
      </p:sp>
    </p:spTree>
    <p:extLst>
      <p:ext uri="{BB962C8B-B14F-4D97-AF65-F5344CB8AC3E}">
        <p14:creationId xmlns:p14="http://schemas.microsoft.com/office/powerpoint/2010/main" val="29452021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333C0D-32BD-442C-94F4-CC88AC218A43}" type="datetimeFigureOut">
              <a:rPr lang="en-US" smtClean="0"/>
              <a:t>4/18/2025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83BF9C-0E15-41ED-8CEF-2CE9F413C84F}" type="slidenum">
              <a:rPr lang="en-US" smtClean="0"/>
              <a:t>‹#›</a:t>
            </a:fld>
            <a:endParaRPr lang="en-US"/>
          </a:p>
        </p:txBody>
      </p:sp>
    </p:spTree>
    <p:extLst>
      <p:ext uri="{BB962C8B-B14F-4D97-AF65-F5344CB8AC3E}">
        <p14:creationId xmlns:p14="http://schemas.microsoft.com/office/powerpoint/2010/main" val="42557471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333C0D-32BD-442C-94F4-CC88AC218A43}" type="datetimeFigureOut">
              <a:rPr lang="en-US" smtClean="0"/>
              <a:t>4/18/2025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83BF9C-0E15-41ED-8CEF-2CE9F413C84F}" type="slidenum">
              <a:rPr lang="en-US" smtClean="0"/>
              <a:t>‹#›</a:t>
            </a:fld>
            <a:endParaRPr lang="en-US"/>
          </a:p>
        </p:txBody>
      </p:sp>
    </p:spTree>
    <p:extLst>
      <p:ext uri="{BB962C8B-B14F-4D97-AF65-F5344CB8AC3E}">
        <p14:creationId xmlns:p14="http://schemas.microsoft.com/office/powerpoint/2010/main" val="3609336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2333C0D-32BD-442C-94F4-CC88AC218A43}" type="datetimeFigureOut">
              <a:rPr lang="en-US" smtClean="0"/>
              <a:t>4/18/2025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83BF9C-0E15-41ED-8CEF-2CE9F413C84F}" type="slidenum">
              <a:rPr lang="en-US" smtClean="0"/>
              <a:t>‹#›</a:t>
            </a:fld>
            <a:endParaRPr lang="en-US"/>
          </a:p>
        </p:txBody>
      </p:sp>
    </p:spTree>
    <p:extLst>
      <p:ext uri="{BB962C8B-B14F-4D97-AF65-F5344CB8AC3E}">
        <p14:creationId xmlns:p14="http://schemas.microsoft.com/office/powerpoint/2010/main" val="2049155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333C0D-32BD-442C-94F4-CC88AC218A43}" type="datetimeFigureOut">
              <a:rPr lang="en-US" smtClean="0"/>
              <a:t>4/18/2025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83BF9C-0E15-41ED-8CEF-2CE9F413C84F}" type="slidenum">
              <a:rPr lang="en-US" smtClean="0"/>
              <a:t>‹#›</a:t>
            </a:fld>
            <a:endParaRPr lang="en-US"/>
          </a:p>
        </p:txBody>
      </p:sp>
    </p:spTree>
    <p:extLst>
      <p:ext uri="{BB962C8B-B14F-4D97-AF65-F5344CB8AC3E}">
        <p14:creationId xmlns:p14="http://schemas.microsoft.com/office/powerpoint/2010/main" val="1433265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333C0D-32BD-442C-94F4-CC88AC218A43}" type="datetimeFigureOut">
              <a:rPr lang="en-US" smtClean="0"/>
              <a:t>4/18/2025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83BF9C-0E15-41ED-8CEF-2CE9F413C84F}" type="slidenum">
              <a:rPr lang="en-US" smtClean="0"/>
              <a:t>‹#›</a:t>
            </a:fld>
            <a:endParaRPr lang="en-US"/>
          </a:p>
        </p:txBody>
      </p:sp>
    </p:spTree>
    <p:extLst>
      <p:ext uri="{BB962C8B-B14F-4D97-AF65-F5344CB8AC3E}">
        <p14:creationId xmlns:p14="http://schemas.microsoft.com/office/powerpoint/2010/main" val="997288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333C0D-32BD-442C-94F4-CC88AC218A43}" type="datetimeFigureOut">
              <a:rPr lang="en-US" smtClean="0"/>
              <a:t>4/18/2025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83BF9C-0E15-41ED-8CEF-2CE9F413C84F}" type="slidenum">
              <a:rPr lang="en-US" smtClean="0"/>
              <a:t>‹#›</a:t>
            </a:fld>
            <a:endParaRPr lang="en-US"/>
          </a:p>
        </p:txBody>
      </p:sp>
    </p:spTree>
    <p:extLst>
      <p:ext uri="{BB962C8B-B14F-4D97-AF65-F5344CB8AC3E}">
        <p14:creationId xmlns:p14="http://schemas.microsoft.com/office/powerpoint/2010/main" val="2074123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2333C0D-32BD-442C-94F4-CC88AC218A43}" type="datetimeFigureOut">
              <a:rPr lang="en-US" smtClean="0"/>
              <a:t>4/18/2025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F83BF9C-0E15-41ED-8CEF-2CE9F413C84F}" type="slidenum">
              <a:rPr lang="en-US" smtClean="0"/>
              <a:t>‹#›</a:t>
            </a:fld>
            <a:endParaRPr lang="en-US"/>
          </a:p>
        </p:txBody>
      </p:sp>
    </p:spTree>
    <p:extLst>
      <p:ext uri="{BB962C8B-B14F-4D97-AF65-F5344CB8AC3E}">
        <p14:creationId xmlns:p14="http://schemas.microsoft.com/office/powerpoint/2010/main" val="172420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2333C0D-32BD-442C-94F4-CC88AC218A43}" type="datetimeFigureOut">
              <a:rPr lang="en-US" smtClean="0"/>
              <a:t>4/18/2025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F83BF9C-0E15-41ED-8CEF-2CE9F413C84F}" type="slidenum">
              <a:rPr lang="en-US" smtClean="0"/>
              <a:t>‹#›</a:t>
            </a:fld>
            <a:endParaRPr lang="en-US"/>
          </a:p>
        </p:txBody>
      </p:sp>
    </p:spTree>
    <p:extLst>
      <p:ext uri="{BB962C8B-B14F-4D97-AF65-F5344CB8AC3E}">
        <p14:creationId xmlns:p14="http://schemas.microsoft.com/office/powerpoint/2010/main" val="3088150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2333C0D-32BD-442C-94F4-CC88AC218A43}" type="datetimeFigureOut">
              <a:rPr lang="en-US" smtClean="0"/>
              <a:t>4/18/2025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F83BF9C-0E15-41ED-8CEF-2CE9F413C84F}" type="slidenum">
              <a:rPr lang="en-US" smtClean="0"/>
              <a:t>‹#›</a:t>
            </a:fld>
            <a:endParaRPr lang="en-US"/>
          </a:p>
        </p:txBody>
      </p:sp>
    </p:spTree>
    <p:extLst>
      <p:ext uri="{BB962C8B-B14F-4D97-AF65-F5344CB8AC3E}">
        <p14:creationId xmlns:p14="http://schemas.microsoft.com/office/powerpoint/2010/main" val="3440552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333C0D-32BD-442C-94F4-CC88AC218A43}" type="datetimeFigureOut">
              <a:rPr lang="en-US" smtClean="0"/>
              <a:t>4/18/2025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83BF9C-0E15-41ED-8CEF-2CE9F413C84F}" type="slidenum">
              <a:rPr lang="en-US" smtClean="0"/>
              <a:t>‹#›</a:t>
            </a:fld>
            <a:endParaRPr lang="en-US"/>
          </a:p>
        </p:txBody>
      </p:sp>
    </p:spTree>
    <p:extLst>
      <p:ext uri="{BB962C8B-B14F-4D97-AF65-F5344CB8AC3E}">
        <p14:creationId xmlns:p14="http://schemas.microsoft.com/office/powerpoint/2010/main" val="41696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2333C0D-32BD-442C-94F4-CC88AC218A43}" type="datetimeFigureOut">
              <a:rPr lang="en-US" smtClean="0"/>
              <a:t>4/18/2025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F83BF9C-0E15-41ED-8CEF-2CE9F413C84F}" type="slidenum">
              <a:rPr lang="en-US" smtClean="0"/>
              <a:t>‹#›</a:t>
            </a:fld>
            <a:endParaRPr lang="en-US"/>
          </a:p>
        </p:txBody>
      </p:sp>
    </p:spTree>
    <p:extLst>
      <p:ext uri="{BB962C8B-B14F-4D97-AF65-F5344CB8AC3E}">
        <p14:creationId xmlns:p14="http://schemas.microsoft.com/office/powerpoint/2010/main" val="113575451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A5E36-44C9-990C-FCBC-AB7D99BA0055}"/>
              </a:ext>
            </a:extLst>
          </p:cNvPr>
          <p:cNvSpPr>
            <a:spLocks noGrp="1"/>
          </p:cNvSpPr>
          <p:nvPr>
            <p:ph type="ctrTitle"/>
          </p:nvPr>
        </p:nvSpPr>
        <p:spPr/>
        <p:txBody>
          <a:bodyPr>
            <a:normAutofit fontScale="90000"/>
          </a:bodyPr>
          <a:lstStyle/>
          <a:p>
            <a:r>
              <a:rPr lang="en-US" dirty="0"/>
              <a:t>STROKE PREDICTION AND SUPPORT SYSTEM</a:t>
            </a:r>
          </a:p>
        </p:txBody>
      </p:sp>
      <p:sp>
        <p:nvSpPr>
          <p:cNvPr id="3" name="Subtitle 2">
            <a:extLst>
              <a:ext uri="{FF2B5EF4-FFF2-40B4-BE49-F238E27FC236}">
                <a16:creationId xmlns:a16="http://schemas.microsoft.com/office/drawing/2014/main" id="{24A88DFB-EDA1-6C2F-BCC3-60B869FFE918}"/>
              </a:ext>
            </a:extLst>
          </p:cNvPr>
          <p:cNvSpPr>
            <a:spLocks noGrp="1"/>
          </p:cNvSpPr>
          <p:nvPr>
            <p:ph type="subTitle" idx="1"/>
          </p:nvPr>
        </p:nvSpPr>
        <p:spPr/>
        <p:txBody>
          <a:bodyPr>
            <a:normAutofit fontScale="70000" lnSpcReduction="20000"/>
          </a:bodyPr>
          <a:lstStyle/>
          <a:p>
            <a:r>
              <a:rPr lang="en-US" dirty="0"/>
              <a:t>NAME:NIMROD WAFULA WAMALWA.</a:t>
            </a:r>
          </a:p>
          <a:p>
            <a:r>
              <a:rPr lang="en-US" dirty="0"/>
              <a:t>REGNO:EBI/56390/21</a:t>
            </a:r>
          </a:p>
          <a:p>
            <a:r>
              <a:rPr lang="en-US" dirty="0"/>
              <a:t>COURSE:COSC 483</a:t>
            </a:r>
          </a:p>
        </p:txBody>
      </p:sp>
    </p:spTree>
    <p:extLst>
      <p:ext uri="{BB962C8B-B14F-4D97-AF65-F5344CB8AC3E}">
        <p14:creationId xmlns:p14="http://schemas.microsoft.com/office/powerpoint/2010/main" val="3931311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2FDA4-E266-6DF1-C78B-3ABF8ACA59E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SYSTEM REQUIREMENTS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1.Functional Requirements</a:t>
            </a:r>
          </a:p>
        </p:txBody>
      </p:sp>
      <p:sp>
        <p:nvSpPr>
          <p:cNvPr id="3" name="Content Placeholder 2">
            <a:extLst>
              <a:ext uri="{FF2B5EF4-FFF2-40B4-BE49-F238E27FC236}">
                <a16:creationId xmlns:a16="http://schemas.microsoft.com/office/drawing/2014/main" id="{6AAA9F99-FDFC-F5C9-25E8-8D4C6A187CAD}"/>
              </a:ext>
            </a:extLst>
          </p:cNvPr>
          <p:cNvSpPr>
            <a:spLocks noGrp="1"/>
          </p:cNvSpPr>
          <p:nvPr>
            <p:ph idx="1"/>
          </p:nvPr>
        </p:nvSpPr>
        <p:spPr/>
        <p:txBody>
          <a:bodyPr>
            <a:normAutofit/>
          </a:bodyPr>
          <a:lstStyle/>
          <a:p>
            <a:pPr algn="just">
              <a:lnSpc>
                <a:spcPct val="150000"/>
              </a:lnSpc>
              <a:spcAft>
                <a:spcPts val="800"/>
              </a:spcAft>
              <a:buNone/>
            </a:pPr>
            <a:r>
              <a:rPr lang="en-US" sz="1500" b="1" dirty="0">
                <a:effectLst/>
                <a:latin typeface="Times New Roman" panose="02020603050405020304" pitchFamily="18" charset="0"/>
                <a:ea typeface="Calibri" panose="020F0502020204030204" pitchFamily="34" charset="0"/>
                <a:cs typeface="Times New Roman" panose="02020603050405020304" pitchFamily="18" charset="0"/>
              </a:rPr>
              <a:t>User Interface</a:t>
            </a:r>
            <a:endParaRPr lang="en-US"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Symbol" panose="05050102010706020507" pitchFamily="18" charset="2"/>
              <a:buChar char=""/>
              <a:tabLst>
                <a:tab pos="457200" algn="l"/>
              </a:tabLst>
            </a:pP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The system provides intuitive and accessible interfaces for patients, healthcare providers, and administrators.</a:t>
            </a:r>
          </a:p>
          <a:p>
            <a:pPr marL="342900" lvl="0" indent="-342900" algn="just">
              <a:lnSpc>
                <a:spcPct val="150000"/>
              </a:lnSpc>
              <a:spcAft>
                <a:spcPts val="800"/>
              </a:spcAft>
              <a:buSzPts val="1000"/>
              <a:buFont typeface="Symbol" panose="05050102010706020507" pitchFamily="18" charset="2"/>
              <a:buChar char=""/>
              <a:tabLst>
                <a:tab pos="457200" algn="l"/>
              </a:tabLst>
            </a:pP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It includes dashboards for visualizing risk assessments and other relevant information, another for chatbot and for chat application.</a:t>
            </a:r>
          </a:p>
          <a:p>
            <a:pPr marL="342900" lvl="0" indent="-342900" algn="just">
              <a:lnSpc>
                <a:spcPct val="150000"/>
              </a:lnSpc>
              <a:spcAft>
                <a:spcPts val="800"/>
              </a:spcAft>
              <a:buSzPts val="1000"/>
              <a:buFont typeface="Symbol" panose="05050102010706020507" pitchFamily="18" charset="2"/>
              <a:buChar char=""/>
              <a:tabLst>
                <a:tab pos="457200" algn="l"/>
              </a:tabLst>
            </a:pPr>
            <a:r>
              <a:rPr lang="en-US" sz="1500" dirty="0">
                <a:effectLst/>
                <a:latin typeface="Times New Roman" panose="02020603050405020304" pitchFamily="18" charset="0"/>
                <a:ea typeface="Calibri" panose="020F0502020204030204" pitchFamily="34" charset="0"/>
                <a:cs typeface="Times New Roman" panose="02020603050405020304" pitchFamily="18" charset="0"/>
              </a:rPr>
              <a:t>The user interface is responsive and user-friendly across different devices.</a:t>
            </a:r>
          </a:p>
          <a:p>
            <a:endParaRPr lang="en-US" dirty="0"/>
          </a:p>
        </p:txBody>
      </p:sp>
    </p:spTree>
    <p:extLst>
      <p:ext uri="{BB962C8B-B14F-4D97-AF65-F5344CB8AC3E}">
        <p14:creationId xmlns:p14="http://schemas.microsoft.com/office/powerpoint/2010/main" val="2939360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C5C5C-199D-D13A-549C-79918B68FD6D}"/>
              </a:ext>
            </a:extLst>
          </p:cNvPr>
          <p:cNvSpPr>
            <a:spLocks noGrp="1"/>
          </p:cNvSpPr>
          <p:nvPr>
            <p:ph type="title"/>
          </p:nvPr>
        </p:nvSpPr>
        <p:spPr>
          <a:xfrm>
            <a:off x="838200" y="365126"/>
            <a:ext cx="10515600" cy="854074"/>
          </a:xfrm>
        </p:spPr>
        <p:txBody>
          <a:bodyPr>
            <a:normAutofit fontScale="90000"/>
          </a:bodyPr>
          <a:lstStyle/>
          <a:p>
            <a:r>
              <a:rPr lang="en-US" sz="3200" dirty="0"/>
              <a:t>SYSTEM DESIGN</a:t>
            </a:r>
            <a:br>
              <a:rPr lang="en-US" sz="3200" dirty="0"/>
            </a:br>
            <a:r>
              <a:rPr lang="en-US" sz="3200" dirty="0"/>
              <a:t>use-case diagram</a:t>
            </a:r>
          </a:p>
        </p:txBody>
      </p:sp>
      <p:pic>
        <p:nvPicPr>
          <p:cNvPr id="4" name="Content Placeholder 3">
            <a:extLst>
              <a:ext uri="{FF2B5EF4-FFF2-40B4-BE49-F238E27FC236}">
                <a16:creationId xmlns:a16="http://schemas.microsoft.com/office/drawing/2014/main" id="{36F02B68-13A5-3E42-552C-2ED56EE8C7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56115" y="1335314"/>
            <a:ext cx="7620000" cy="5268686"/>
          </a:xfrm>
          <a:prstGeom prst="rect">
            <a:avLst/>
          </a:prstGeom>
        </p:spPr>
      </p:pic>
    </p:spTree>
    <p:extLst>
      <p:ext uri="{BB962C8B-B14F-4D97-AF65-F5344CB8AC3E}">
        <p14:creationId xmlns:p14="http://schemas.microsoft.com/office/powerpoint/2010/main" val="3526596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7E00A-C5B1-6EEB-6782-E4775D58FDCA}"/>
              </a:ext>
            </a:extLst>
          </p:cNvPr>
          <p:cNvSpPr>
            <a:spLocks noGrp="1"/>
          </p:cNvSpPr>
          <p:nvPr>
            <p:ph type="title"/>
          </p:nvPr>
        </p:nvSpPr>
        <p:spPr/>
        <p:txBody>
          <a:bodyPr/>
          <a:lstStyle/>
          <a:p>
            <a:r>
              <a:rPr lang="en-US" dirty="0"/>
              <a:t>SYSTEM DESIGN</a:t>
            </a:r>
            <a:br>
              <a:rPr lang="en-US" dirty="0"/>
            </a:br>
            <a:r>
              <a:rPr lang="en-US" dirty="0"/>
              <a:t>Stroke prediction architecture</a:t>
            </a:r>
          </a:p>
        </p:txBody>
      </p:sp>
      <p:pic>
        <p:nvPicPr>
          <p:cNvPr id="4" name="Content Placeholder 3">
            <a:extLst>
              <a:ext uri="{FF2B5EF4-FFF2-40B4-BE49-F238E27FC236}">
                <a16:creationId xmlns:a16="http://schemas.microsoft.com/office/drawing/2014/main" id="{9F3A9A76-CCF6-1BA3-BB40-3048A9B0CB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52801" y="1825625"/>
            <a:ext cx="5442856" cy="4351338"/>
          </a:xfrm>
          <a:prstGeom prst="rect">
            <a:avLst/>
          </a:prstGeom>
        </p:spPr>
      </p:pic>
    </p:spTree>
    <p:extLst>
      <p:ext uri="{BB962C8B-B14F-4D97-AF65-F5344CB8AC3E}">
        <p14:creationId xmlns:p14="http://schemas.microsoft.com/office/powerpoint/2010/main" val="3861293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625FA-2853-E9C5-D346-220FB9F1CB9E}"/>
              </a:ext>
            </a:extLst>
          </p:cNvPr>
          <p:cNvSpPr>
            <a:spLocks noGrp="1"/>
          </p:cNvSpPr>
          <p:nvPr>
            <p:ph type="title"/>
          </p:nvPr>
        </p:nvSpPr>
        <p:spPr/>
        <p:txBody>
          <a:bodyPr/>
          <a:lstStyle/>
          <a:p>
            <a:r>
              <a:rPr lang="en-US" dirty="0"/>
              <a:t>SYSTEM DESIGN</a:t>
            </a:r>
            <a:br>
              <a:rPr lang="en-US" dirty="0"/>
            </a:br>
            <a:r>
              <a:rPr lang="en-US" dirty="0"/>
              <a:t>Chatbot Architecture</a:t>
            </a:r>
          </a:p>
        </p:txBody>
      </p:sp>
      <p:pic>
        <p:nvPicPr>
          <p:cNvPr id="4" name="Content Placeholder 3">
            <a:extLst>
              <a:ext uri="{FF2B5EF4-FFF2-40B4-BE49-F238E27FC236}">
                <a16:creationId xmlns:a16="http://schemas.microsoft.com/office/drawing/2014/main" id="{65659316-178A-1EDC-E721-72A731B950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1809" y="2052638"/>
            <a:ext cx="5830157" cy="4195762"/>
          </a:xfrm>
          <a:prstGeom prst="rect">
            <a:avLst/>
          </a:prstGeom>
        </p:spPr>
      </p:pic>
    </p:spTree>
    <p:extLst>
      <p:ext uri="{BB962C8B-B14F-4D97-AF65-F5344CB8AC3E}">
        <p14:creationId xmlns:p14="http://schemas.microsoft.com/office/powerpoint/2010/main" val="3473879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6BF8A-4855-C28B-4217-355BB78E87B8}"/>
              </a:ext>
            </a:extLst>
          </p:cNvPr>
          <p:cNvSpPr>
            <a:spLocks noGrp="1"/>
          </p:cNvSpPr>
          <p:nvPr>
            <p:ph type="title"/>
          </p:nvPr>
        </p:nvSpPr>
        <p:spPr/>
        <p:txBody>
          <a:bodyPr>
            <a:normAutofit fontScale="90000"/>
          </a:bodyPr>
          <a:lstStyle/>
          <a:p>
            <a:r>
              <a:rPr lang="en-US" dirty="0"/>
              <a:t>SYSTEM DESIGN</a:t>
            </a:r>
            <a:br>
              <a:rPr lang="en-US" dirty="0"/>
            </a:br>
            <a:r>
              <a:rPr lang="en-US" dirty="0"/>
              <a:t>Group chat web application Architecture</a:t>
            </a:r>
            <a:br>
              <a:rPr lang="en-US" dirty="0"/>
            </a:br>
            <a:endParaRPr lang="en-US" dirty="0"/>
          </a:p>
        </p:txBody>
      </p:sp>
      <p:pic>
        <p:nvPicPr>
          <p:cNvPr id="4" name="Content Placeholder 3">
            <a:extLst>
              <a:ext uri="{FF2B5EF4-FFF2-40B4-BE49-F238E27FC236}">
                <a16:creationId xmlns:a16="http://schemas.microsoft.com/office/drawing/2014/main" id="{4B2C1CEA-CAC9-ED25-E941-2751DD1EAB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7888" y="2416969"/>
            <a:ext cx="6858000" cy="3467100"/>
          </a:xfrm>
          <a:prstGeom prst="rect">
            <a:avLst/>
          </a:prstGeom>
        </p:spPr>
      </p:pic>
    </p:spTree>
    <p:extLst>
      <p:ext uri="{BB962C8B-B14F-4D97-AF65-F5344CB8AC3E}">
        <p14:creationId xmlns:p14="http://schemas.microsoft.com/office/powerpoint/2010/main" val="661077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68637-F000-228F-8134-A1A9AED84FA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33ACB66F-4DC6-4EB9-69EA-A877CD6A5D3B}"/>
              </a:ext>
            </a:extLst>
          </p:cNvPr>
          <p:cNvSpPr>
            <a:spLocks noGrp="1"/>
          </p:cNvSpPr>
          <p:nvPr>
            <p:ph idx="1"/>
          </p:nvPr>
        </p:nvSpPr>
        <p:spPr/>
        <p:txBody>
          <a:bodyPr/>
          <a:lstStyle/>
          <a:p>
            <a:pPr algn="just">
              <a:lnSpc>
                <a:spcPct val="150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Stroke remains a significant public health challenge, being one of the leading causes of disability and mortality worldwide. The sudden onset and often severe consequences of stroke necessitate urgent medical attention and can result in long-term physical, cognitive, and emotional impairments. Despite advancements in medical science, the ability to predict and prevent strokes effectively remains limited, posing a critical need for improved methods of risk assessment and early intervention.</a:t>
            </a: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Currently, the healthcare system faces several challenges in addressing stroke prevention and management:</a:t>
            </a:r>
          </a:p>
          <a:p>
            <a:endParaRPr lang="en-US" dirty="0"/>
          </a:p>
        </p:txBody>
      </p:sp>
    </p:spTree>
    <p:extLst>
      <p:ext uri="{BB962C8B-B14F-4D97-AF65-F5344CB8AC3E}">
        <p14:creationId xmlns:p14="http://schemas.microsoft.com/office/powerpoint/2010/main" val="301906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E2513-B1C5-128E-1BF5-57CC8735545D}"/>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9D3877CC-7D2E-A05B-A069-75C6D1E13C33}"/>
              </a:ext>
            </a:extLst>
          </p:cNvPr>
          <p:cNvSpPr>
            <a:spLocks noGrp="1"/>
          </p:cNvSpPr>
          <p:nvPr>
            <p:ph idx="1"/>
          </p:nvPr>
        </p:nvSpPr>
        <p:spPr/>
        <p:txBody>
          <a:bodyPr>
            <a:normAutofit/>
          </a:bodyPr>
          <a:lstStyle/>
          <a:p>
            <a:pPr algn="just">
              <a:lnSpc>
                <a:spcPct val="150000"/>
              </a:lnSpc>
              <a:spcAft>
                <a:spcPts val="8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Inadequate Early Prediction</a:t>
            </a:r>
          </a:p>
          <a:p>
            <a:pPr algn="just">
              <a:lnSpc>
                <a:spcPct val="150000"/>
              </a:lnSpc>
              <a:spcAft>
                <a:spcPts val="8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Lack of Emotional and Social Support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algn="just">
              <a:lnSpc>
                <a:spcPct val="150000"/>
              </a:lnSpc>
              <a:spcAft>
                <a:spcPts val="8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Limited Access to Information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50000"/>
              </a:lnSpc>
              <a:spcAft>
                <a:spcPts val="800"/>
              </a:spcAft>
              <a:buNone/>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Data Gaps for Research and Improvement</a:t>
            </a:r>
          </a:p>
          <a:p>
            <a:pPr algn="just">
              <a:lnSpc>
                <a:spcPct val="150000"/>
              </a:lnSpc>
              <a:spcAft>
                <a:spcPts val="800"/>
              </a:spcAft>
              <a:buNone/>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Concerns About Data Security</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dirty="0"/>
          </a:p>
        </p:txBody>
      </p:sp>
    </p:spTree>
    <p:extLst>
      <p:ext uri="{BB962C8B-B14F-4D97-AF65-F5344CB8AC3E}">
        <p14:creationId xmlns:p14="http://schemas.microsoft.com/office/powerpoint/2010/main" val="52305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8EBAA-381A-DBE1-7DA4-293F26EAF88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23440222-3A3B-8C87-CA66-9B5E7E14E0A1}"/>
              </a:ext>
            </a:extLst>
          </p:cNvPr>
          <p:cNvSpPr>
            <a:spLocks noGrp="1"/>
          </p:cNvSpPr>
          <p:nvPr>
            <p:ph idx="1"/>
          </p:nvPr>
        </p:nvSpPr>
        <p:spPr>
          <a:xfrm>
            <a:off x="838200" y="1825624"/>
            <a:ext cx="10515600" cy="5032376"/>
          </a:xfrm>
        </p:spPr>
        <p:txBody>
          <a:bodyPr>
            <a:noAutofit/>
          </a:bodyPr>
          <a:lstStyle/>
          <a:p>
            <a:pPr algn="just">
              <a:lnSpc>
                <a:spcPct val="150000"/>
              </a:lnSpc>
              <a:spcAft>
                <a:spcPts val="800"/>
              </a:spcAft>
              <a:buNone/>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Stroke Prediction and Support System</a:t>
            </a: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aims to:</a:t>
            </a:r>
          </a:p>
          <a:p>
            <a:pPr algn="just">
              <a:lnSpc>
                <a:spcPct val="150000"/>
              </a:lnSpc>
              <a:spcAft>
                <a:spcPts val="800"/>
              </a:spcAft>
              <a:buNone/>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Develop stroke prediction system:</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Leverage machine learning algorithms to analyze health data and assess an individual's risk of experiencing a stroke.</a:t>
            </a:r>
          </a:p>
          <a:p>
            <a:pPr algn="just">
              <a:lnSpc>
                <a:spcPct val="150000"/>
              </a:lnSpc>
              <a:spcAft>
                <a:spcPts val="800"/>
              </a:spcAft>
              <a:buNone/>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Provide an Emotional Support Network Through a web Chat Application:</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Implement a group chat feature where users can share experiences, discuss stroke-related concerns, and receive emotional support from peers.</a:t>
            </a:r>
          </a:p>
          <a:p>
            <a:pPr algn="just">
              <a:lnSpc>
                <a:spcPct val="150000"/>
              </a:lnSpc>
              <a:spcAft>
                <a:spcPts val="800"/>
              </a:spcAft>
              <a:buNone/>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Develop an Educational Chatbot: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Develop an AI-powered chatbot to provide accurate, user-friendly stroke-related information and answer frequently asked questions.</a:t>
            </a:r>
          </a:p>
          <a:p>
            <a:pPr algn="just">
              <a:lnSpc>
                <a:spcPct val="150000"/>
              </a:lnSpc>
              <a:spcAft>
                <a:spcPts val="800"/>
              </a:spcAft>
              <a:buNone/>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Develop a Medical Data Integration Platform</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Facilitate secure data recording by doctors and hospitals for test results and patient histories, contributing to enhanced predictive accuracy and research.</a:t>
            </a:r>
          </a:p>
          <a:p>
            <a:pPr>
              <a:buNone/>
            </a:pPr>
            <a:r>
              <a:rPr lang="en-US" sz="1600" b="1" kern="0" dirty="0">
                <a:effectLst/>
                <a:latin typeface="Times New Roman" panose="02020603050405020304" pitchFamily="18" charset="0"/>
                <a:ea typeface="Calibri" panose="020F0502020204030204" pitchFamily="34" charset="0"/>
                <a:cs typeface="Times New Roman" panose="02020603050405020304" pitchFamily="18" charset="0"/>
              </a:rPr>
              <a:t>Develop a secure System for medical data:</a:t>
            </a:r>
            <a:r>
              <a:rPr lang="en-US" sz="1600" kern="0" dirty="0">
                <a:effectLst/>
                <a:latin typeface="Times New Roman" panose="02020603050405020304" pitchFamily="18" charset="0"/>
                <a:ea typeface="Calibri" panose="020F0502020204030204" pitchFamily="34" charset="0"/>
                <a:cs typeface="Times New Roman" panose="02020603050405020304" pitchFamily="18" charset="0"/>
              </a:rPr>
              <a:t> Ensure the confidentiality and integrity of medical records through robust encryption and compliance with healthcare privacy regulations</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7953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5DA88-3DAB-73BF-6DD5-26A3A3E4246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System Requirements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1.Functional Requirements</a:t>
            </a:r>
          </a:p>
        </p:txBody>
      </p:sp>
      <p:sp>
        <p:nvSpPr>
          <p:cNvPr id="3" name="Content Placeholder 2">
            <a:extLst>
              <a:ext uri="{FF2B5EF4-FFF2-40B4-BE49-F238E27FC236}">
                <a16:creationId xmlns:a16="http://schemas.microsoft.com/office/drawing/2014/main" id="{E1A57A6A-DAE3-91DC-7431-FA5A8E3FE77B}"/>
              </a:ext>
            </a:extLst>
          </p:cNvPr>
          <p:cNvSpPr>
            <a:spLocks noGrp="1"/>
          </p:cNvSpPr>
          <p:nvPr>
            <p:ph idx="1"/>
          </p:nvPr>
        </p:nvSpPr>
        <p:spPr/>
        <p:txBody>
          <a:bodyPr>
            <a:normAutofit fontScale="85000" lnSpcReduction="20000"/>
          </a:bodyPr>
          <a:lstStyle/>
          <a:p>
            <a:pPr algn="just">
              <a:lnSpc>
                <a:spcPct val="150000"/>
              </a:lnSpc>
              <a:spcAft>
                <a:spcPts val="8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Predictive Model</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system collects and analyzes data to predict the likelihood of an individual experiencing a stroke.</a:t>
            </a:r>
          </a:p>
          <a:p>
            <a:pPr marL="342900" lvl="0" indent="-342900" algn="just">
              <a:lnSpc>
                <a:spcPct val="150000"/>
              </a:lnSpc>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It provides personalized risk assessments based on demographic, medical history, lifestyle, and genetic data.</a:t>
            </a:r>
          </a:p>
          <a:p>
            <a:pPr marL="342900" lvl="0" indent="-342900" algn="just">
              <a:lnSpc>
                <a:spcPct val="150000"/>
              </a:lnSpc>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predictive model updates in real-time with new data inputs.</a:t>
            </a:r>
          </a:p>
          <a:p>
            <a:pPr algn="just">
              <a:lnSpc>
                <a:spcPct val="150000"/>
              </a:lnSpc>
              <a:spcAft>
                <a:spcPts val="8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Group Chat Application</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system includes a group chat application to offer emotional support to users.</a:t>
            </a:r>
          </a:p>
          <a:p>
            <a:pPr marL="342900" lvl="0" indent="-342900" algn="just">
              <a:lnSpc>
                <a:spcPct val="150000"/>
              </a:lnSpc>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It allows users to join support groups.</a:t>
            </a:r>
          </a:p>
          <a:p>
            <a:pPr marL="342900" lvl="0" indent="-342900" algn="just">
              <a:lnSpc>
                <a:spcPct val="150000"/>
              </a:lnSpc>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chat application enables text communication.</a:t>
            </a:r>
          </a:p>
          <a:p>
            <a:endParaRPr lang="en-US" dirty="0"/>
          </a:p>
        </p:txBody>
      </p:sp>
    </p:spTree>
    <p:extLst>
      <p:ext uri="{BB962C8B-B14F-4D97-AF65-F5344CB8AC3E}">
        <p14:creationId xmlns:p14="http://schemas.microsoft.com/office/powerpoint/2010/main" val="2634350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D1545-8347-B8AB-1227-1F98E5D93124}"/>
              </a:ext>
            </a:extLst>
          </p:cNvPr>
          <p:cNvSpPr>
            <a:spLocks noGrp="1"/>
          </p:cNvSpPr>
          <p:nvPr>
            <p:ph type="title"/>
          </p:nvPr>
        </p:nvSpPr>
        <p:spPr/>
        <p:txBody>
          <a:bodyPr/>
          <a:lstStyle/>
          <a:p>
            <a:r>
              <a:rPr lang="en-US" dirty="0"/>
              <a:t>SYSTEM REQUIREMENTS</a:t>
            </a:r>
            <a:br>
              <a:rPr lang="en-US" dirty="0"/>
            </a:br>
            <a:r>
              <a:rPr lang="en-US" dirty="0"/>
              <a:t>1.Functional Requirements</a:t>
            </a:r>
          </a:p>
        </p:txBody>
      </p:sp>
      <p:sp>
        <p:nvSpPr>
          <p:cNvPr id="3" name="Content Placeholder 2">
            <a:extLst>
              <a:ext uri="{FF2B5EF4-FFF2-40B4-BE49-F238E27FC236}">
                <a16:creationId xmlns:a16="http://schemas.microsoft.com/office/drawing/2014/main" id="{344DF422-521D-B0F6-4031-8148290E0560}"/>
              </a:ext>
            </a:extLst>
          </p:cNvPr>
          <p:cNvSpPr>
            <a:spLocks noGrp="1"/>
          </p:cNvSpPr>
          <p:nvPr>
            <p:ph idx="1"/>
          </p:nvPr>
        </p:nvSpPr>
        <p:spPr/>
        <p:txBody>
          <a:bodyPr>
            <a:normAutofit fontScale="85000" lnSpcReduction="20000"/>
          </a:bodyPr>
          <a:lstStyle/>
          <a:p>
            <a:pPr algn="just">
              <a:lnSpc>
                <a:spcPct val="150000"/>
              </a:lnSpc>
              <a:spcAft>
                <a:spcPts val="8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Chatbot Integration</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system integrates an AI-driven chatbot capable of answering user questions about stroke.</a:t>
            </a:r>
          </a:p>
          <a:p>
            <a:pPr marL="342900" lvl="0" indent="-342900" algn="just">
              <a:lnSpc>
                <a:spcPct val="150000"/>
              </a:lnSpc>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chatbot provides educational resources and guidance on stroke prevention and post-stroke care.</a:t>
            </a:r>
          </a:p>
          <a:p>
            <a:pPr marL="342900" lvl="0" indent="-342900" algn="just">
              <a:lnSpc>
                <a:spcPct val="150000"/>
              </a:lnSpc>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It supports natural language processing to understand and respond to user queries accurately.</a:t>
            </a:r>
          </a:p>
          <a:p>
            <a:pPr algn="just">
              <a:lnSpc>
                <a:spcPct val="150000"/>
              </a:lnSpc>
              <a:spcAft>
                <a:spcPts val="8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Data Recording and Management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system enables doctors and hospitals to record data on individuals tested for stroke risk.</a:t>
            </a:r>
          </a:p>
          <a:p>
            <a:pPr marL="342900" lvl="0" indent="-342900" algn="just">
              <a:lnSpc>
                <a:spcPct val="150000"/>
              </a:lnSpc>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It allows secure access and updating of patient records.</a:t>
            </a:r>
          </a:p>
          <a:p>
            <a:pPr marL="342900" lvl="0" indent="-342900" algn="just">
              <a:lnSpc>
                <a:spcPct val="150000"/>
              </a:lnSpc>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data management module facilitates easy retrieval and reporting of data for research purposes.</a:t>
            </a:r>
          </a:p>
          <a:p>
            <a:endParaRPr lang="en-US" dirty="0"/>
          </a:p>
        </p:txBody>
      </p:sp>
    </p:spTree>
    <p:extLst>
      <p:ext uri="{BB962C8B-B14F-4D97-AF65-F5344CB8AC3E}">
        <p14:creationId xmlns:p14="http://schemas.microsoft.com/office/powerpoint/2010/main" val="708070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586EE-1DF5-5E5D-C571-559B79792C73}"/>
              </a:ext>
            </a:extLst>
          </p:cNvPr>
          <p:cNvSpPr>
            <a:spLocks noGrp="1"/>
          </p:cNvSpPr>
          <p:nvPr>
            <p:ph type="title"/>
          </p:nvPr>
        </p:nvSpPr>
        <p:spPr/>
        <p:txBody>
          <a:bodyPr/>
          <a:lstStyle/>
          <a:p>
            <a:r>
              <a:rPr lang="en-US" dirty="0"/>
              <a:t>SYSTEM REQUIREMENTS</a:t>
            </a:r>
            <a:br>
              <a:rPr lang="en-US" dirty="0"/>
            </a:br>
            <a:r>
              <a:rPr lang="en-US" dirty="0"/>
              <a:t>Non-Functional Requirements</a:t>
            </a:r>
          </a:p>
        </p:txBody>
      </p:sp>
      <p:sp>
        <p:nvSpPr>
          <p:cNvPr id="3" name="Content Placeholder 2">
            <a:extLst>
              <a:ext uri="{FF2B5EF4-FFF2-40B4-BE49-F238E27FC236}">
                <a16:creationId xmlns:a16="http://schemas.microsoft.com/office/drawing/2014/main" id="{04BBFFB2-FCFC-3144-9F1A-4656A0F02374}"/>
              </a:ext>
            </a:extLst>
          </p:cNvPr>
          <p:cNvSpPr>
            <a:spLocks noGrp="1"/>
          </p:cNvSpPr>
          <p:nvPr>
            <p:ph idx="1"/>
          </p:nvPr>
        </p:nvSpPr>
        <p:spPr/>
        <p:txBody>
          <a:bodyPr>
            <a:normAutofit lnSpcReduction="10000"/>
          </a:bodyPr>
          <a:lstStyle/>
          <a:p>
            <a:pPr algn="just">
              <a:lnSpc>
                <a:spcPct val="150000"/>
              </a:lnSpc>
              <a:spcAft>
                <a:spcPts val="8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Performance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system handles up to 1,000 concurrent users without performance degradation.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predictive model generates risk assessments within seconds of data input.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Scalability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system architecture supports scalability to accommodate increasing amounts of data and users.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It allows easy integration of additional features and modules in the future.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854901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0A75A-8BA3-C91B-0E1C-29E216D0D724}"/>
              </a:ext>
            </a:extLst>
          </p:cNvPr>
          <p:cNvSpPr>
            <a:spLocks noGrp="1"/>
          </p:cNvSpPr>
          <p:nvPr>
            <p:ph type="title"/>
          </p:nvPr>
        </p:nvSpPr>
        <p:spPr/>
        <p:txBody>
          <a:bodyPr/>
          <a:lstStyle/>
          <a:p>
            <a:r>
              <a:rPr lang="en-US" dirty="0"/>
              <a:t>SYSTEM REQUIREMENTS</a:t>
            </a:r>
            <a:br>
              <a:rPr lang="en-US" dirty="0"/>
            </a:br>
            <a:r>
              <a:rPr lang="en-US" dirty="0"/>
              <a:t>Non-Functional Requirements</a:t>
            </a:r>
          </a:p>
        </p:txBody>
      </p:sp>
      <p:sp>
        <p:nvSpPr>
          <p:cNvPr id="3" name="Content Placeholder 2">
            <a:extLst>
              <a:ext uri="{FF2B5EF4-FFF2-40B4-BE49-F238E27FC236}">
                <a16:creationId xmlns:a16="http://schemas.microsoft.com/office/drawing/2014/main" id="{D334BD4A-7E79-7899-0A1A-94D2CD43C206}"/>
              </a:ext>
            </a:extLst>
          </p:cNvPr>
          <p:cNvSpPr>
            <a:spLocks noGrp="1"/>
          </p:cNvSpPr>
          <p:nvPr>
            <p:ph idx="1"/>
          </p:nvPr>
        </p:nvSpPr>
        <p:spPr/>
        <p:txBody>
          <a:bodyPr>
            <a:normAutofit fontScale="85000" lnSpcReduction="10000"/>
          </a:bodyPr>
          <a:lstStyle/>
          <a:p>
            <a:pPr algn="just">
              <a:lnSpc>
                <a:spcPct val="150000"/>
              </a:lnSpc>
              <a:spcAft>
                <a:spcPts val="8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Security</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system implements robust encryption protocols (e.g., AES, RSA) to protect sensitive medical data.</a:t>
            </a:r>
          </a:p>
          <a:p>
            <a:pPr marL="342900" lvl="0" indent="-342900" algn="just">
              <a:lnSpc>
                <a:spcPct val="150000"/>
              </a:lnSpc>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Secure authentication mechanisms (e.g., OAuth 2.0, multi-factor authentication) prevent unauthorized access.</a:t>
            </a:r>
          </a:p>
          <a:p>
            <a:pPr marL="342900" lvl="0" indent="-342900" algn="just">
              <a:lnSpc>
                <a:spcPct val="150000"/>
              </a:lnSpc>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system complies with relevant data protection regulations such as GDPR and HIPAA.</a:t>
            </a:r>
          </a:p>
          <a:p>
            <a:pPr algn="just">
              <a:lnSpc>
                <a:spcPct val="150000"/>
              </a:lnSpc>
              <a:spcAft>
                <a:spcPts val="8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Reliability</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system ensures high availability with minimal downtime, targeting 99.9% uptime.</a:t>
            </a:r>
          </a:p>
          <a:p>
            <a:pPr marL="342900" lvl="0" indent="-342900" algn="just">
              <a:lnSpc>
                <a:spcPct val="150000"/>
              </a:lnSpc>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It includes failover mechanisms and regular data backups to prevent data loss.</a:t>
            </a:r>
          </a:p>
          <a:p>
            <a:endParaRPr lang="en-US" dirty="0"/>
          </a:p>
        </p:txBody>
      </p:sp>
    </p:spTree>
    <p:extLst>
      <p:ext uri="{BB962C8B-B14F-4D97-AF65-F5344CB8AC3E}">
        <p14:creationId xmlns:p14="http://schemas.microsoft.com/office/powerpoint/2010/main" val="2089794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7BEFF-082D-C5A4-74BE-CA4CFA32842C}"/>
              </a:ext>
            </a:extLst>
          </p:cNvPr>
          <p:cNvSpPr>
            <a:spLocks noGrp="1"/>
          </p:cNvSpPr>
          <p:nvPr>
            <p:ph type="title"/>
          </p:nvPr>
        </p:nvSpPr>
        <p:spPr/>
        <p:txBody>
          <a:bodyPr/>
          <a:lstStyle/>
          <a:p>
            <a:r>
              <a:rPr lang="en-US" dirty="0"/>
              <a:t>SYSTEM REQUIREMENTS</a:t>
            </a:r>
            <a:br>
              <a:rPr lang="en-US" dirty="0"/>
            </a:br>
            <a:r>
              <a:rPr lang="en-US" dirty="0"/>
              <a:t>Non-Functional Requirements</a:t>
            </a:r>
          </a:p>
        </p:txBody>
      </p:sp>
      <p:sp>
        <p:nvSpPr>
          <p:cNvPr id="3" name="Content Placeholder 2">
            <a:extLst>
              <a:ext uri="{FF2B5EF4-FFF2-40B4-BE49-F238E27FC236}">
                <a16:creationId xmlns:a16="http://schemas.microsoft.com/office/drawing/2014/main" id="{676029DD-0B78-AF31-7DE9-0659834EE93F}"/>
              </a:ext>
            </a:extLst>
          </p:cNvPr>
          <p:cNvSpPr>
            <a:spLocks noGrp="1"/>
          </p:cNvSpPr>
          <p:nvPr>
            <p:ph idx="1"/>
          </p:nvPr>
        </p:nvSpPr>
        <p:spPr/>
        <p:txBody>
          <a:bodyPr>
            <a:normAutofit lnSpcReduction="10000"/>
          </a:bodyPr>
          <a:lstStyle/>
          <a:p>
            <a:pPr algn="just">
              <a:lnSpc>
                <a:spcPct val="150000"/>
              </a:lnSpc>
              <a:spcAft>
                <a:spcPts val="8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Usability</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user interface is designed for ease of use, minimizing the learning curve for users.</a:t>
            </a:r>
          </a:p>
          <a:p>
            <a:pPr marL="342900" lvl="0" indent="-342900" algn="just">
              <a:lnSpc>
                <a:spcPct val="150000"/>
              </a:lnSpc>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system provides clear and concise error messages and support to guide users in case of issues.</a:t>
            </a:r>
          </a:p>
          <a:p>
            <a:pPr algn="just">
              <a:lnSpc>
                <a:spcPct val="150000"/>
              </a:lnSpc>
              <a:spcAft>
                <a:spcPts val="8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Maintainability</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system is designed with modularity to facilitate easy maintenance and updates.</a:t>
            </a:r>
          </a:p>
          <a:p>
            <a:pPr marL="342900" lvl="0" indent="-342900" algn="just">
              <a:lnSpc>
                <a:spcPct val="150000"/>
              </a:lnSpc>
              <a:spcAft>
                <a:spcPts val="8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It includes comprehensive documentation for developers and users.</a:t>
            </a:r>
          </a:p>
          <a:p>
            <a:endParaRPr lang="en-US" dirty="0"/>
          </a:p>
        </p:txBody>
      </p:sp>
    </p:spTree>
    <p:extLst>
      <p:ext uri="{BB962C8B-B14F-4D97-AF65-F5344CB8AC3E}">
        <p14:creationId xmlns:p14="http://schemas.microsoft.com/office/powerpoint/2010/main" val="24202465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668</TotalTime>
  <Words>758</Words>
  <Application>Microsoft Office PowerPoint</Application>
  <PresentationFormat>Widescreen</PresentationFormat>
  <Paragraphs>69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Calibri</vt:lpstr>
      <vt:lpstr>Century Gothic</vt:lpstr>
      <vt:lpstr>Symbol</vt:lpstr>
      <vt:lpstr>Times New Roman</vt:lpstr>
      <vt:lpstr>Wingdings 3</vt:lpstr>
      <vt:lpstr>Ion</vt:lpstr>
      <vt:lpstr>STROKE PREDICTION AND SUPPORT SYSTEM</vt:lpstr>
      <vt:lpstr>PROBLEM STATEMENT</vt:lpstr>
      <vt:lpstr>PROBLEM STATEMENT</vt:lpstr>
      <vt:lpstr>OBJECTIVES</vt:lpstr>
      <vt:lpstr>System Requirements 1.Functional Requirements</vt:lpstr>
      <vt:lpstr>SYSTEM REQUIREMENTS 1.Functional Requirements</vt:lpstr>
      <vt:lpstr>SYSTEM REQUIREMENTS Non-Functional Requirements</vt:lpstr>
      <vt:lpstr>SYSTEM REQUIREMENTS Non-Functional Requirements</vt:lpstr>
      <vt:lpstr>SYSTEM REQUIREMENTS Non-Functional Requirements</vt:lpstr>
      <vt:lpstr>SYSTEM REQUIREMENTS 1.Functional Requirements</vt:lpstr>
      <vt:lpstr>SYSTEM DESIGN use-case diagram</vt:lpstr>
      <vt:lpstr>SYSTEM DESIGN Stroke prediction architecture</vt:lpstr>
      <vt:lpstr>SYSTEM DESIGN Chatbot Architecture</vt:lpstr>
      <vt:lpstr>SYSTEM DESIGN Group chat web application Architecture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Nimrod Wam</dc:creator>
  <cp:lastModifiedBy>Nimrod Wam</cp:lastModifiedBy>
  <cp:revision>3</cp:revision>
  <dcterms:created xsi:type="dcterms:W3CDTF">2025-04-08T19:38:10Z</dcterms:created>
  <dcterms:modified xsi:type="dcterms:W3CDTF">2025-04-18T08:58:50Z</dcterms:modified>
</cp:coreProperties>
</file>