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Algerian" panose="04020705040A02060702" pitchFamily="82" charset="0"/>
      <p:regular r:id="rId7"/>
    </p:embeddedFont>
    <p:embeddedFont>
      <p:font typeface="Franklin Gothic" panose="020B0604020202020204" charset="0"/>
      <p:bold r:id="rId8"/>
    </p:embeddedFont>
    <p:embeddedFont>
      <p:font typeface="Libre Franklin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CDB9E2-2178-4942-926E-269EBC1D8EE3}" v="28" dt="2023-09-28T16:58:51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80" autoAdjust="0"/>
  </p:normalViewPr>
  <p:slideViewPr>
    <p:cSldViewPr snapToGrid="0">
      <p:cViewPr varScale="1">
        <p:scale>
          <a:sx n="76" d="100"/>
          <a:sy n="76" d="100"/>
        </p:scale>
        <p:origin x="91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23" Type="http://schemas.microsoft.com/office/2015/10/relationships/revisionInfo" Target="revisionInfo.xml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 dirty="0"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dirty="0"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 dirty="0"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 dirty="0"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4175760" y="1580540"/>
            <a:ext cx="7896885" cy="5025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 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Student Innovation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SIH1476</a:t>
            </a:r>
            <a:endParaRPr dirty="0">
              <a:solidFill>
                <a:schemeClr val="tx1"/>
              </a:solidFill>
            </a:endParaRPr>
          </a:p>
          <a:p>
            <a:pPr mar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Student Innovation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DV_SubwayGuide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Nikhil Narayan Wagamore 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C-1428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 Bapuji Institute of Engineering &amp; Technology ,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Davanagere 577-004.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 Transportation and Logistics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308114"/>
            <a:ext cx="5534431" cy="705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345440" y="1432561"/>
            <a:ext cx="7185537" cy="54254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285750" lvl="0" indent="-285750" algn="just">
              <a:buFont typeface="Noto Sans Symbols"/>
              <a:buChar char="⮚"/>
            </a:pPr>
            <a:r>
              <a:rPr lang="en-US" sz="1400" dirty="0">
                <a:latin typeface="Libre Franklin" panose="020B0604020202020204" charset="0"/>
                <a:cs typeface="Arial" panose="020B0604020202020204" pitchFamily="34" charset="0"/>
              </a:rPr>
              <a:t>Prototype to prevent an accident using a </a:t>
            </a:r>
            <a:r>
              <a:rPr lang="en-US" sz="1400" b="1" i="1" dirty="0">
                <a:latin typeface="Libre Franklin" panose="020B0604020202020204" charset="0"/>
                <a:cs typeface="Arial" panose="020B0604020202020204" pitchFamily="34" charset="0"/>
              </a:rPr>
              <a:t>Radar</a:t>
            </a:r>
            <a:r>
              <a:rPr lang="en-US" sz="1400" dirty="0">
                <a:latin typeface="Libre Franklin" panose="020B0604020202020204" charset="0"/>
                <a:cs typeface="Arial" panose="020B0604020202020204" pitchFamily="34" charset="0"/>
              </a:rPr>
              <a:t> sensor.</a:t>
            </a:r>
          </a:p>
          <a:p>
            <a:pPr marL="285750" lvl="0" indent="-285750" algn="just">
              <a:buFont typeface="Noto Sans Symbols"/>
              <a:buChar char="⮚"/>
            </a:pPr>
            <a:r>
              <a:rPr lang="en-US" sz="1400" dirty="0">
                <a:latin typeface="Libre Franklin" panose="020B0604020202020204" charset="0"/>
                <a:cs typeface="Arial" panose="020B0604020202020204" pitchFamily="34" charset="0"/>
              </a:rPr>
              <a:t>An object is detected within a </a:t>
            </a:r>
            <a:r>
              <a:rPr lang="en-US" sz="1400" b="1" i="1" dirty="0">
                <a:latin typeface="Libre Franklin" panose="020B0604020202020204" charset="0"/>
                <a:cs typeface="Arial" panose="020B0604020202020204" pitchFamily="34" charset="0"/>
              </a:rPr>
              <a:t>definite</a:t>
            </a:r>
            <a:r>
              <a:rPr lang="en-US" sz="1400" dirty="0">
                <a:latin typeface="Libre Franklin" panose="020B0604020202020204" charset="0"/>
                <a:cs typeface="Arial" panose="020B0604020202020204" pitchFamily="34" charset="0"/>
              </a:rPr>
              <a:t> distance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Noto Sans Symbols"/>
              <a:buChar char="⮚"/>
            </a:pPr>
            <a:r>
              <a:rPr lang="en-US" sz="1400" dirty="0"/>
              <a:t>A high-frequency (62 GHz) wave is going to hit an object which maybe biotic or abiotic and bounce back to the receiver. </a:t>
            </a:r>
          </a:p>
          <a:p>
            <a:pPr marL="285750" indent="-285750" algn="just">
              <a:buFont typeface="Noto Sans Symbols"/>
              <a:buChar char="⮚"/>
            </a:pPr>
            <a:r>
              <a:rPr lang="en-US" sz="1400" dirty="0"/>
              <a:t>That received signal is converted into image through </a:t>
            </a:r>
            <a:r>
              <a:rPr lang="en-US" sz="1400" b="1" i="1" dirty="0"/>
              <a:t>ML algorithms.</a:t>
            </a:r>
          </a:p>
          <a:p>
            <a:pPr marL="285750" indent="-285750" algn="just">
              <a:buFont typeface="Noto Sans Symbols"/>
              <a:buChar char="⮚"/>
            </a:pPr>
            <a:r>
              <a:rPr lang="en-US" sz="1400" dirty="0">
                <a:latin typeface="Libre Franklin" panose="020B0604020202020204" charset="0"/>
                <a:cs typeface="Arial" panose="020B0604020202020204" pitchFamily="34" charset="0"/>
              </a:rPr>
              <a:t>The system will </a:t>
            </a:r>
            <a:r>
              <a:rPr lang="en-US" sz="1400" b="1" i="1" dirty="0">
                <a:latin typeface="Libre Franklin" panose="020B0604020202020204" charset="0"/>
                <a:cs typeface="Arial" panose="020B0604020202020204" pitchFamily="34" charset="0"/>
              </a:rPr>
              <a:t>trigger an alarm </a:t>
            </a:r>
            <a:r>
              <a:rPr lang="en-US" sz="1400" dirty="0">
                <a:latin typeface="Libre Franklin" panose="020B0604020202020204" charset="0"/>
                <a:cs typeface="Arial" panose="020B0604020202020204" pitchFamily="34" charset="0"/>
              </a:rPr>
              <a:t>or send a signal to the train operator or authorities to </a:t>
            </a:r>
            <a:r>
              <a:rPr lang="en-US" sz="1400" b="1" i="1" dirty="0">
                <a:latin typeface="Libre Franklin" panose="020B0604020202020204" charset="0"/>
                <a:cs typeface="Arial" panose="020B0604020202020204" pitchFamily="34" charset="0"/>
              </a:rPr>
              <a:t>take necessary action.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Noto Sans Symbols"/>
              <a:buChar char="⮚"/>
            </a:pPr>
            <a:r>
              <a:rPr lang="en-US" sz="1400" dirty="0">
                <a:latin typeface="Libre Franklin" panose="020B0604020202020204" charset="0"/>
                <a:cs typeface="Arial" panose="020B0604020202020204" pitchFamily="34" charset="0"/>
              </a:rPr>
              <a:t>If the train is not been stopped after detecting the object then the </a:t>
            </a:r>
            <a:r>
              <a:rPr lang="en-US" sz="1400" b="1" i="1" dirty="0">
                <a:latin typeface="Libre Franklin" panose="020B0604020202020204" charset="0"/>
                <a:cs typeface="Arial" panose="020B0604020202020204" pitchFamily="34" charset="0"/>
              </a:rPr>
              <a:t>auto breaking system</a:t>
            </a:r>
            <a:r>
              <a:rPr lang="en-US" sz="1400" dirty="0">
                <a:latin typeface="Libre Franklin" panose="020B0604020202020204" charset="0"/>
                <a:cs typeface="Arial" panose="020B0604020202020204" pitchFamily="34" charset="0"/>
              </a:rPr>
              <a:t> is applied to stop the train immediately.</a:t>
            </a:r>
          </a:p>
          <a:p>
            <a:pPr marL="285750" indent="-285750" algn="just">
              <a:buFont typeface="Noto Sans Symbols"/>
              <a:buChar char="⮚"/>
            </a:pPr>
            <a:r>
              <a:rPr lang="en-US" sz="1400" dirty="0"/>
              <a:t>This sensor evaluates the phase </a:t>
            </a:r>
            <a:r>
              <a:rPr lang="en-US" sz="1400" b="1" i="1" dirty="0"/>
              <a:t>shift</a:t>
            </a:r>
            <a:r>
              <a:rPr lang="en-US" sz="1400" dirty="0"/>
              <a:t> between the </a:t>
            </a:r>
            <a:r>
              <a:rPr lang="en-US" sz="1400" b="1" i="1" dirty="0"/>
              <a:t>two frequencies</a:t>
            </a:r>
            <a:r>
              <a:rPr lang="en-US" sz="1400" dirty="0"/>
              <a:t>.</a:t>
            </a:r>
          </a:p>
          <a:p>
            <a:pPr marL="285750" indent="-285750" algn="just">
              <a:buFont typeface="Noto Sans Symbols"/>
              <a:buChar char="⮚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/>
            <a:endParaRPr lang="en-US" b="1" dirty="0">
              <a:solidFill>
                <a:schemeClr val="tx1"/>
              </a:solidFill>
            </a:endParaRPr>
          </a:p>
          <a:p>
            <a:pPr marL="285750" lvl="0" indent="-285750">
              <a:buFont typeface="Noto Sans Symbols"/>
              <a:buChar char="⮚"/>
            </a:pPr>
            <a:endParaRPr lang="en-US" b="1" dirty="0">
              <a:solidFill>
                <a:schemeClr val="tx1"/>
              </a:solidFill>
            </a:endParaRP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20" name="Google Shape;220;p2"/>
          <p:cNvSpPr>
            <a:spLocks noGrp="1"/>
          </p:cNvSpPr>
          <p:nvPr>
            <p:ph type="pic" idx="2"/>
          </p:nvPr>
        </p:nvSpPr>
        <p:spPr>
          <a:xfrm>
            <a:off x="7530977" y="88644"/>
            <a:ext cx="4484156" cy="289754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21" name="Google Shape;221;p2"/>
          <p:cNvSpPr txBox="1"/>
          <p:nvPr/>
        </p:nvSpPr>
        <p:spPr>
          <a:xfrm>
            <a:off x="7583557" y="2134020"/>
            <a:ext cx="4484156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Add process flow chart or simulated image of prototype or any relevant image related to your idea</a:t>
            </a:r>
            <a:endParaRPr dirty="0"/>
          </a:p>
        </p:txBody>
      </p:sp>
      <p:sp>
        <p:nvSpPr>
          <p:cNvPr id="222" name="Google Shape;222;p2"/>
          <p:cNvSpPr txBox="1"/>
          <p:nvPr/>
        </p:nvSpPr>
        <p:spPr>
          <a:xfrm>
            <a:off x="7583557" y="3205058"/>
            <a:ext cx="4367019" cy="365294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lvl="0" indent="-285750"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r>
              <a:rPr lang="en-US" sz="1600" b="1" dirty="0">
                <a:solidFill>
                  <a:schemeClr val="tx1"/>
                </a:solidFill>
              </a:rPr>
              <a:t>Radar sensor :</a:t>
            </a:r>
          </a:p>
          <a:p>
            <a:pPr marL="0" lvl="0" indent="0"/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i="1" dirty="0">
                <a:solidFill>
                  <a:schemeClr val="tx1"/>
                </a:solidFill>
              </a:rPr>
              <a:t>Convert  </a:t>
            </a:r>
            <a:r>
              <a:rPr lang="en-US" sz="1600" b="1" dirty="0">
                <a:solidFill>
                  <a:schemeClr val="tx1"/>
                </a:solidFill>
              </a:rPr>
              <a:t>microwave echo signals              electrical signals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materials: Sensors, Arduino board, Display unit, Alarm.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Software _ Technology : Machine Learning</a:t>
            </a:r>
          </a:p>
          <a:p>
            <a:pPr marL="0" lvl="0" indent="0"/>
            <a:endParaRPr lang="en-US" b="1" dirty="0">
              <a:solidFill>
                <a:schemeClr val="tx1"/>
              </a:solidFill>
            </a:endParaRPr>
          </a:p>
          <a:p>
            <a:pPr marL="0" lvl="0" indent="0"/>
            <a:endParaRPr lang="en-US" dirty="0">
              <a:solidFill>
                <a:schemeClr val="tx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3" name="Straight Arrow Connector 2"/>
          <p:cNvCxnSpPr>
            <a:cxnSpLocks/>
          </p:cNvCxnSpPr>
          <p:nvPr/>
        </p:nvCxnSpPr>
        <p:spPr>
          <a:xfrm>
            <a:off x="10896228" y="3848238"/>
            <a:ext cx="5972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Functionality and technology of radar sensors | Baumer internatio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985" y="4643120"/>
            <a:ext cx="3853575" cy="213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BFD66F8-7D59-1D66-9FE3-AEA8067E13F2}"/>
              </a:ext>
            </a:extLst>
          </p:cNvPr>
          <p:cNvSpPr/>
          <p:nvPr/>
        </p:nvSpPr>
        <p:spPr>
          <a:xfrm>
            <a:off x="7924800" y="456129"/>
            <a:ext cx="1253608" cy="5576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FF00"/>
                </a:solidFill>
                <a:latin typeface="Algerian" panose="04020705040A02060702" pitchFamily="82" charset="0"/>
              </a:rPr>
              <a:t>RADAR sensor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D8E78C-4D9E-D279-3370-79A22373FEBB}"/>
              </a:ext>
            </a:extLst>
          </p:cNvPr>
          <p:cNvSpPr/>
          <p:nvPr/>
        </p:nvSpPr>
        <p:spPr>
          <a:xfrm>
            <a:off x="11036285" y="1581999"/>
            <a:ext cx="914291" cy="5111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FF00"/>
                </a:solidFill>
                <a:latin typeface="Algerian" panose="04020705040A02060702" pitchFamily="82" charset="0"/>
              </a:rPr>
              <a:t>motors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87687B2F-82AB-5C8F-3308-4369BB4C185F}"/>
              </a:ext>
            </a:extLst>
          </p:cNvPr>
          <p:cNvSpPr/>
          <p:nvPr/>
        </p:nvSpPr>
        <p:spPr>
          <a:xfrm>
            <a:off x="9428393" y="1509027"/>
            <a:ext cx="1097367" cy="567819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FFFF00"/>
                </a:solidFill>
                <a:latin typeface="Algerian" panose="04020705040A02060702" pitchFamily="82" charset="0"/>
              </a:rPr>
              <a:t>Motor driver</a:t>
            </a:r>
          </a:p>
        </p:txBody>
      </p:sp>
      <p:sp>
        <p:nvSpPr>
          <p:cNvPr id="18" name="Action Button: Blank 5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9713AD1-53DD-266E-4E12-60BED167E54E}"/>
              </a:ext>
            </a:extLst>
          </p:cNvPr>
          <p:cNvSpPr/>
          <p:nvPr/>
        </p:nvSpPr>
        <p:spPr>
          <a:xfrm>
            <a:off x="10249384" y="402788"/>
            <a:ext cx="1701192" cy="476276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FF00"/>
                </a:solidFill>
                <a:latin typeface="Algerian" panose="04020705040A02060702" pitchFamily="82" charset="0"/>
              </a:rPr>
              <a:t>Object</a:t>
            </a:r>
          </a:p>
          <a:p>
            <a:pPr algn="ctr"/>
            <a:r>
              <a:rPr lang="en-IN" dirty="0">
                <a:solidFill>
                  <a:srgbClr val="FFFF00"/>
                </a:solidFill>
                <a:latin typeface="Algerian" panose="04020705040A02060702" pitchFamily="82" charset="0"/>
              </a:rPr>
              <a:t>(train)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A39387-5667-121D-1A20-D9F7D406316F}"/>
              </a:ext>
            </a:extLst>
          </p:cNvPr>
          <p:cNvCxnSpPr>
            <a:cxnSpLocks/>
          </p:cNvCxnSpPr>
          <p:nvPr/>
        </p:nvCxnSpPr>
        <p:spPr>
          <a:xfrm>
            <a:off x="10525760" y="1803094"/>
            <a:ext cx="51052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D51117-2B1B-BFCF-2F2E-C9B5875D31BF}"/>
              </a:ext>
            </a:extLst>
          </p:cNvPr>
          <p:cNvCxnSpPr>
            <a:cxnSpLocks/>
          </p:cNvCxnSpPr>
          <p:nvPr/>
        </p:nvCxnSpPr>
        <p:spPr>
          <a:xfrm flipH="1">
            <a:off x="9155947" y="678511"/>
            <a:ext cx="109343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90DC4B-FD2D-CC3B-BF59-8B61062A8D29}"/>
              </a:ext>
            </a:extLst>
          </p:cNvPr>
          <p:cNvCxnSpPr>
            <a:cxnSpLocks/>
          </p:cNvCxnSpPr>
          <p:nvPr/>
        </p:nvCxnSpPr>
        <p:spPr>
          <a:xfrm>
            <a:off x="9201435" y="807944"/>
            <a:ext cx="104794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Chart Placeholder 7">
            <a:extLst>
              <a:ext uri="{FF2B5EF4-FFF2-40B4-BE49-F238E27FC236}">
                <a16:creationId xmlns:a16="http://schemas.microsoft.com/office/drawing/2014/main" id="{A6610BD1-6B12-DAAC-AE1D-4FF1E7B88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0171" y="5567680"/>
            <a:ext cx="3194389" cy="120904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460240" y="6451600"/>
            <a:ext cx="28143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dirty="0">
                <a:solidFill>
                  <a:srgbClr val="92D050"/>
                </a:solidFill>
                <a:highlight>
                  <a:srgbClr val="FF0000"/>
                </a:highlight>
                <a:latin typeface="Libre Franklin" panose="020B0604020202020204" charset="0"/>
              </a:rPr>
              <a:t>ODISHA TRAIN ACCIDENT ON 2</a:t>
            </a:r>
            <a:r>
              <a:rPr lang="en-US" sz="1050" b="1" i="1" baseline="30000" dirty="0">
                <a:solidFill>
                  <a:srgbClr val="92D050"/>
                </a:solidFill>
                <a:highlight>
                  <a:srgbClr val="FF0000"/>
                </a:highlight>
                <a:latin typeface="Libre Franklin" panose="020B0604020202020204" charset="0"/>
              </a:rPr>
              <a:t>nd</a:t>
            </a:r>
            <a:r>
              <a:rPr lang="en-US" sz="1050" b="1" i="1" dirty="0">
                <a:solidFill>
                  <a:srgbClr val="92D050"/>
                </a:solidFill>
                <a:highlight>
                  <a:srgbClr val="FF0000"/>
                </a:highlight>
                <a:latin typeface="Libre Franklin" panose="020B0604020202020204" charset="0"/>
              </a:rPr>
              <a:t> JUNE</a:t>
            </a:r>
            <a:endParaRPr lang="en-IN" sz="1050" b="1" i="1" dirty="0">
              <a:solidFill>
                <a:srgbClr val="92D050"/>
              </a:solidFill>
              <a:highlight>
                <a:srgbClr val="FF0000"/>
              </a:highlight>
              <a:latin typeface="Libre Franklin" panose="020B060402020202020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D47C23-CB1E-D306-0D33-BC7A2BEE7522}"/>
              </a:ext>
            </a:extLst>
          </p:cNvPr>
          <p:cNvSpPr/>
          <p:nvPr/>
        </p:nvSpPr>
        <p:spPr>
          <a:xfrm>
            <a:off x="7762329" y="1509027"/>
            <a:ext cx="1155540" cy="5678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514E6C-5D05-1EF1-ED94-D06C8CBDA484}"/>
              </a:ext>
            </a:extLst>
          </p:cNvPr>
          <p:cNvSpPr txBox="1"/>
          <p:nvPr/>
        </p:nvSpPr>
        <p:spPr>
          <a:xfrm>
            <a:off x="7924800" y="1643768"/>
            <a:ext cx="1192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  <a:latin typeface="Algerian" panose="04020705040A02060702" pitchFamily="82" charset="0"/>
              </a:rPr>
              <a:t>Arduino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55EF0A-708F-18C6-0591-D6329C7272E8}"/>
              </a:ext>
            </a:extLst>
          </p:cNvPr>
          <p:cNvCxnSpPr>
            <a:cxnSpLocks/>
          </p:cNvCxnSpPr>
          <p:nvPr/>
        </p:nvCxnSpPr>
        <p:spPr>
          <a:xfrm>
            <a:off x="8595360" y="1013789"/>
            <a:ext cx="0" cy="4952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1DFAAC-67D2-E17F-2154-172EE61A5D95}"/>
              </a:ext>
            </a:extLst>
          </p:cNvPr>
          <p:cNvCxnSpPr>
            <a:endCxn id="17" idx="3"/>
          </p:cNvCxnSpPr>
          <p:nvPr/>
        </p:nvCxnSpPr>
        <p:spPr>
          <a:xfrm flipV="1">
            <a:off x="8917869" y="1792937"/>
            <a:ext cx="510524" cy="101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2111D13-783C-6CEE-8DF6-A27978D801DF}"/>
              </a:ext>
            </a:extLst>
          </p:cNvPr>
          <p:cNvSpPr txBox="1"/>
          <p:nvPr/>
        </p:nvSpPr>
        <p:spPr>
          <a:xfrm>
            <a:off x="9773055" y="477520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8F555352-33B2-A3B9-267F-B9238DDB13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863" y="5657367"/>
            <a:ext cx="2798257" cy="11193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307975" y="2656903"/>
            <a:ext cx="5788025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 </a:t>
            </a: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5494547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 algn="just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dirty="0">
                <a:latin typeface="Libre Franklin" panose="020B0604020202020204" charset="0"/>
              </a:rPr>
              <a:t>Develop and test perception, planning, and control algorithms for automated driving systems.</a:t>
            </a:r>
          </a:p>
          <a:p>
            <a:pPr marL="285750" lvl="0" indent="-285750" algn="just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dirty="0">
                <a:latin typeface="Libre Franklin" panose="020B0604020202020204" charset="0"/>
              </a:rPr>
              <a:t>Great potential for classifying </a:t>
            </a:r>
            <a:r>
              <a:rPr lang="en-US" sz="1800" b="1" i="1" dirty="0">
                <a:latin typeface="Libre Franklin" panose="020B0604020202020204" charset="0"/>
              </a:rPr>
              <a:t>pedestrians and animals</a:t>
            </a:r>
          </a:p>
          <a:p>
            <a:pPr marL="285750" lvl="0" indent="-285750" algn="just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b="1" i="1" dirty="0">
                <a:latin typeface="Libre Franklin" panose="020B0604020202020204" charset="0"/>
              </a:rPr>
              <a:t>Facilitates fast, precise, and resilient object detection &amp; tracking </a:t>
            </a:r>
            <a:r>
              <a:rPr lang="en-US" sz="1800" dirty="0">
                <a:latin typeface="Libre Franklin" panose="020B0604020202020204" charset="0"/>
              </a:rPr>
              <a:t>to its long detection range.</a:t>
            </a:r>
          </a:p>
          <a:p>
            <a:pPr marL="285750" lvl="0" indent="-285750" algn="just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b="1" i="1" dirty="0">
                <a:latin typeface="Libre Franklin" panose="020B0604020202020204" charset="0"/>
              </a:rPr>
              <a:t>Outstanding angle separability,</a:t>
            </a:r>
            <a:r>
              <a:rPr lang="en-US" sz="1800" dirty="0">
                <a:latin typeface="Libre Franklin" panose="020B0604020202020204" charset="0"/>
              </a:rPr>
              <a:t> and own chirp-sequence modulation feature</a:t>
            </a:r>
            <a:r>
              <a:rPr lang="en-US" dirty="0"/>
              <a:t>.</a:t>
            </a:r>
          </a:p>
          <a:p>
            <a:pPr marL="285750" lvl="0" indent="-285750" algn="just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endParaRPr sz="1600" dirty="0"/>
          </a:p>
        </p:txBody>
      </p:sp>
      <p:sp>
        <p:nvSpPr>
          <p:cNvPr id="2" name="AutoShape 2" descr="Use Case Diagram.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" name="AutoShape 4" descr="Use Case Diagram. | Download Scientific Diagram"/>
          <p:cNvSpPr>
            <a:spLocks noChangeAspect="1" noChangeArrowheads="1"/>
          </p:cNvSpPr>
          <p:nvPr/>
        </p:nvSpPr>
        <p:spPr bwMode="auto">
          <a:xfrm>
            <a:off x="2633732" y="380468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" name="AutoShape 6" descr="Use Case Diagram. | Download Scientific Diagra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49054" y="3037839"/>
            <a:ext cx="818661" cy="391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Franklin" panose="020B0604020202020204" charset="0"/>
              </a:rPr>
              <a:t>TRAIN</a:t>
            </a:r>
            <a:endParaRPr lang="en-IN" dirty="0">
              <a:solidFill>
                <a:schemeClr val="tx1"/>
              </a:solidFill>
              <a:latin typeface="Libre Franklin" panose="020B060402020202020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768164" y="2909013"/>
            <a:ext cx="1333930" cy="741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Franklin" panose="020B0604020202020204" charset="0"/>
              </a:rPr>
              <a:t>RADAR SENSOR</a:t>
            </a:r>
            <a:endParaRPr lang="en-IN" dirty="0">
              <a:solidFill>
                <a:schemeClr val="tx1"/>
              </a:solidFill>
              <a:latin typeface="Libre Franklin" panose="020B060402020202020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968654" y="3030562"/>
            <a:ext cx="1618931" cy="643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Franklin" panose="020B0604020202020204" charset="0"/>
              </a:rPr>
              <a:t>OBJECT DETECTED</a:t>
            </a:r>
            <a:endParaRPr lang="en-IN" dirty="0">
              <a:solidFill>
                <a:schemeClr val="tx1"/>
              </a:solidFill>
              <a:latin typeface="Libre Franklin" panose="020B060402020202020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289023" y="3246794"/>
            <a:ext cx="4964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3201987" y="3237517"/>
            <a:ext cx="614268" cy="16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154780" y="3362722"/>
            <a:ext cx="594319" cy="9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393296" y="3997476"/>
            <a:ext cx="1240436" cy="66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Libre Franklin" panose="020B0604020202020204" charset="0"/>
              </a:rPr>
              <a:t>CONVERT INTO IMAGE</a:t>
            </a:r>
            <a:endParaRPr lang="en-IN" sz="1100" dirty="0">
              <a:solidFill>
                <a:schemeClr val="tx1"/>
              </a:solidFill>
              <a:latin typeface="Libre Franklin" panose="020B060402020202020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089373" y="4017218"/>
            <a:ext cx="1898979" cy="606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Libre Franklin" panose="020B0604020202020204" charset="0"/>
              </a:rPr>
              <a:t>PREPROCESSOR</a:t>
            </a:r>
            <a:endParaRPr lang="en-IN" sz="1100" dirty="0">
              <a:solidFill>
                <a:schemeClr val="tx1"/>
              </a:solidFill>
              <a:latin typeface="Libre Franklin" panose="020B060402020202020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587585" y="4047504"/>
            <a:ext cx="386494" cy="316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1" name="Straight Arrow Connector 50"/>
          <p:cNvCxnSpPr>
            <a:cxnSpLocks/>
            <a:stCxn id="28" idx="6"/>
            <a:endCxn id="29" idx="2"/>
          </p:cNvCxnSpPr>
          <p:nvPr/>
        </p:nvCxnSpPr>
        <p:spPr>
          <a:xfrm flipV="1">
            <a:off x="2633732" y="4320379"/>
            <a:ext cx="455641" cy="8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2" name="Oval 191"/>
          <p:cNvSpPr/>
          <p:nvPr/>
        </p:nvSpPr>
        <p:spPr>
          <a:xfrm>
            <a:off x="4199802" y="5530422"/>
            <a:ext cx="1198804" cy="518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Libre Franklin" panose="020B0604020202020204" charset="0"/>
              </a:rPr>
              <a:t>ARDUINO</a:t>
            </a:r>
            <a:endParaRPr lang="en-IN" sz="1100" dirty="0">
              <a:solidFill>
                <a:schemeClr val="tx1"/>
              </a:solidFill>
              <a:latin typeface="Libre Franklin" panose="020B0604020202020204" charset="0"/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1147446" y="5372222"/>
            <a:ext cx="2589960" cy="903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Franklin" panose="020B0604020202020204" charset="0"/>
              </a:rPr>
              <a:t>DEACCELERATED</a:t>
            </a:r>
            <a:endParaRPr lang="en-IN" dirty="0">
              <a:solidFill>
                <a:schemeClr val="tx1"/>
              </a:solidFill>
              <a:latin typeface="Libre Franklin" panose="020B0604020202020204" charset="0"/>
            </a:endParaRPr>
          </a:p>
        </p:txBody>
      </p:sp>
      <p:cxnSp>
        <p:nvCxnSpPr>
          <p:cNvPr id="209" name="Straight Arrow Connector 208"/>
          <p:cNvCxnSpPr>
            <a:cxnSpLocks/>
          </p:cNvCxnSpPr>
          <p:nvPr/>
        </p:nvCxnSpPr>
        <p:spPr>
          <a:xfrm flipV="1">
            <a:off x="727710" y="3444774"/>
            <a:ext cx="0" cy="24378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2954250" y="2836508"/>
            <a:ext cx="1333930" cy="28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TRANSMITTED</a:t>
            </a:r>
            <a:endParaRPr lang="en-IN" sz="1200" b="1" dirty="0"/>
          </a:p>
        </p:txBody>
      </p:sp>
      <p:sp>
        <p:nvSpPr>
          <p:cNvPr id="212" name="TextBox 211"/>
          <p:cNvSpPr txBox="1"/>
          <p:nvPr/>
        </p:nvSpPr>
        <p:spPr>
          <a:xfrm>
            <a:off x="2954251" y="3426460"/>
            <a:ext cx="1292854" cy="278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REFLECTED</a:t>
            </a:r>
            <a:endParaRPr lang="en-IN" sz="1200" b="1" dirty="0"/>
          </a:p>
        </p:txBody>
      </p:sp>
      <p:sp>
        <p:nvSpPr>
          <p:cNvPr id="213" name="TextBox 212"/>
          <p:cNvSpPr txBox="1"/>
          <p:nvPr/>
        </p:nvSpPr>
        <p:spPr>
          <a:xfrm>
            <a:off x="1785426" y="3721984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REFLECTED SIGNAL</a:t>
            </a:r>
            <a:endParaRPr lang="en-IN" sz="1200" b="1" dirty="0"/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746E6647-9803-A113-774B-D2CC5E56863E}"/>
              </a:ext>
            </a:extLst>
          </p:cNvPr>
          <p:cNvCxnSpPr>
            <a:cxnSpLocks/>
          </p:cNvCxnSpPr>
          <p:nvPr/>
        </p:nvCxnSpPr>
        <p:spPr>
          <a:xfrm rot="5400000">
            <a:off x="1523225" y="3719675"/>
            <a:ext cx="537103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C453FF7-FB77-5D24-63E4-8E8AAA15E92B}"/>
              </a:ext>
            </a:extLst>
          </p:cNvPr>
          <p:cNvCxnSpPr>
            <a:stCxn id="31" idx="4"/>
          </p:cNvCxnSpPr>
          <p:nvPr/>
        </p:nvCxnSpPr>
        <p:spPr>
          <a:xfrm>
            <a:off x="5780832" y="4364248"/>
            <a:ext cx="10368" cy="75639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DCA3D5F-886A-2579-D47E-73D358FFA33E}"/>
              </a:ext>
            </a:extLst>
          </p:cNvPr>
          <p:cNvCxnSpPr>
            <a:cxnSpLocks/>
            <a:stCxn id="31" idx="4"/>
          </p:cNvCxnSpPr>
          <p:nvPr/>
        </p:nvCxnSpPr>
        <p:spPr>
          <a:xfrm flipH="1">
            <a:off x="5587585" y="4364248"/>
            <a:ext cx="193247" cy="21528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471CD214-A08C-7C12-DCB7-C1F6BF1D3E29}"/>
              </a:ext>
            </a:extLst>
          </p:cNvPr>
          <p:cNvCxnSpPr>
            <a:stCxn id="31" idx="4"/>
          </p:cNvCxnSpPr>
          <p:nvPr/>
        </p:nvCxnSpPr>
        <p:spPr>
          <a:xfrm>
            <a:off x="5780832" y="4364248"/>
            <a:ext cx="193247" cy="2592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F9475E0A-771E-76BD-526D-82D2A542BE6F}"/>
              </a:ext>
            </a:extLst>
          </p:cNvPr>
          <p:cNvCxnSpPr>
            <a:cxnSpLocks/>
          </p:cNvCxnSpPr>
          <p:nvPr/>
        </p:nvCxnSpPr>
        <p:spPr>
          <a:xfrm flipH="1">
            <a:off x="5587585" y="4826000"/>
            <a:ext cx="193247" cy="21072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8D896FA-33AE-E30C-8E30-A104B55F05AB}"/>
              </a:ext>
            </a:extLst>
          </p:cNvPr>
          <p:cNvCxnSpPr>
            <a:cxnSpLocks/>
          </p:cNvCxnSpPr>
          <p:nvPr/>
        </p:nvCxnSpPr>
        <p:spPr>
          <a:xfrm>
            <a:off x="5791200" y="4830130"/>
            <a:ext cx="212020" cy="20659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3A3B570-0B77-616E-32E7-D512DC02A0EB}"/>
              </a:ext>
            </a:extLst>
          </p:cNvPr>
          <p:cNvCxnSpPr>
            <a:stCxn id="29" idx="6"/>
            <a:endCxn id="31" idx="3"/>
          </p:cNvCxnSpPr>
          <p:nvPr/>
        </p:nvCxnSpPr>
        <p:spPr>
          <a:xfrm flipV="1">
            <a:off x="4988352" y="4317862"/>
            <a:ext cx="655834" cy="25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8A9FBFC6-7555-15D0-F37A-0217DB02E93C}"/>
              </a:ext>
            </a:extLst>
          </p:cNvPr>
          <p:cNvCxnSpPr>
            <a:cxnSpLocks/>
            <a:endCxn id="192" idx="6"/>
          </p:cNvCxnSpPr>
          <p:nvPr/>
        </p:nvCxnSpPr>
        <p:spPr>
          <a:xfrm rot="5400000">
            <a:off x="5309896" y="5125433"/>
            <a:ext cx="752894" cy="575474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EFF0247A-BF81-0623-A2EF-9A540F6BA898}"/>
              </a:ext>
            </a:extLst>
          </p:cNvPr>
          <p:cNvSpPr txBox="1"/>
          <p:nvPr/>
        </p:nvSpPr>
        <p:spPr>
          <a:xfrm>
            <a:off x="4876805" y="5073235"/>
            <a:ext cx="109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Loco pilot</a:t>
            </a: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C9FB6006-2FC2-12DD-B2FD-ABEDD5074F09}"/>
              </a:ext>
            </a:extLst>
          </p:cNvPr>
          <p:cNvCxnSpPr>
            <a:cxnSpLocks/>
          </p:cNvCxnSpPr>
          <p:nvPr/>
        </p:nvCxnSpPr>
        <p:spPr>
          <a:xfrm>
            <a:off x="751840" y="5882640"/>
            <a:ext cx="395607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CAAE30F4-2074-09E3-C4BD-F2E0B5A3F74C}"/>
              </a:ext>
            </a:extLst>
          </p:cNvPr>
          <p:cNvCxnSpPr>
            <a:cxnSpLocks/>
            <a:stCxn id="192" idx="2"/>
          </p:cNvCxnSpPr>
          <p:nvPr/>
        </p:nvCxnSpPr>
        <p:spPr>
          <a:xfrm flipH="1">
            <a:off x="3708266" y="5789617"/>
            <a:ext cx="491536" cy="2687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Nikhil Narayan Wagamore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(Btech/Mtech/PhD etc): B.E			Stream :ISE			                           Year (I,II,III,IV):II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Kavya Manjunathgouda Patil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(Btech/Mtech/PhD etc): B.E			Stream :ISE			                           Year (I,II,III,IV):II</a:t>
            </a:r>
            <a:endParaRPr dirty="0"/>
          </a:p>
          <a:p>
            <a:pPr marL="0" lvl="0" indent="0">
              <a:buClr>
                <a:srgbClr val="5D7C3F"/>
              </a:buClr>
              <a:buSzPts val="1200"/>
            </a:pPr>
            <a:r>
              <a:rPr lang="en-US" sz="1200" b="1" dirty="0">
                <a:solidFill>
                  <a:srgbClr val="5D7C3F"/>
                </a:solidFill>
              </a:rPr>
              <a:t>Team Member 2 Name: Prajwal M V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(Btech/Mtech/PhD etc): B.E			Stream : CSE 			Year (I,II,III,IV):II</a:t>
            </a:r>
            <a:endParaRPr dirty="0"/>
          </a:p>
          <a:p>
            <a:pPr marL="0" lvl="0" indent="0">
              <a:buClr>
                <a:srgbClr val="5D7C3F"/>
              </a:buClr>
              <a:buSzPts val="1200"/>
            </a:pPr>
            <a:r>
              <a:rPr lang="en-US" sz="1200" b="1" dirty="0">
                <a:solidFill>
                  <a:srgbClr val="5D7C3F"/>
                </a:solidFill>
              </a:rPr>
              <a:t>Team Member 3 Name: Ratan Shet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dirty="0"/>
              <a:t>Branch (Btech/Mtech/PhD etc): B.E			Stream : CSE 			Year (I,II,III,IV):II</a:t>
            </a:r>
            <a:endParaRPr dirty="0"/>
          </a:p>
          <a:p>
            <a:pPr marL="0" lvl="0" indent="0">
              <a:buClr>
                <a:srgbClr val="5D7C3F"/>
              </a:buClr>
              <a:buSzPts val="1200"/>
            </a:pPr>
            <a:r>
              <a:rPr lang="en-US" sz="1200" b="1" dirty="0">
                <a:solidFill>
                  <a:srgbClr val="5D7C3F"/>
                </a:solidFill>
              </a:rPr>
              <a:t>Team Member 4 Name: Yashavanth KS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(Btech/Mtech/PhD etc): B.E			Stream :ECE 			Year (I,II,III,IV):II </a:t>
            </a:r>
            <a:endParaRPr dirty="0"/>
          </a:p>
          <a:p>
            <a:pPr marL="0" lvl="0" indent="0">
              <a:buClr>
                <a:srgbClr val="5D7C3F"/>
              </a:buClr>
              <a:buSzPts val="1200"/>
            </a:pPr>
            <a:r>
              <a:rPr lang="en-US" sz="1200" b="1" dirty="0">
                <a:solidFill>
                  <a:srgbClr val="5D7C3F"/>
                </a:solidFill>
              </a:rPr>
              <a:t>Team Member 5 Name: Vijayalaxmi Sthavarmath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(Btech/Mtech/PhD etc): B.E			Stream :ECE  			Year (I,II,III,IV):II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 : prof . Shwetha 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Academic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):ML/Image Processing   Domain Experience (in years): 4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		 	Expertise (AI/ML/Blockchain etc): 		Domain Experience (in years):   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6068</TotalTime>
  <Words>666</Words>
  <Application>Microsoft Office PowerPoint</Application>
  <PresentationFormat>Widescreen</PresentationFormat>
  <Paragraphs>76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Wingdings</vt:lpstr>
      <vt:lpstr>Algerian</vt:lpstr>
      <vt:lpstr>Libre Franklin</vt:lpstr>
      <vt:lpstr>Franklin Gothic</vt:lpstr>
      <vt:lpstr>Arial</vt:lpstr>
      <vt:lpstr>Calibri</vt:lpstr>
      <vt:lpstr>Noto Sans Symbols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Nikhil Wagamore</cp:lastModifiedBy>
  <cp:revision>30</cp:revision>
  <dcterms:created xsi:type="dcterms:W3CDTF">2022-02-11T07:14:46Z</dcterms:created>
  <dcterms:modified xsi:type="dcterms:W3CDTF">2024-11-27T17:58:29Z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